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72" r:id="rId6"/>
    <p:sldId id="273" r:id="rId7"/>
    <p:sldId id="274" r:id="rId8"/>
    <p:sldId id="275" r:id="rId9"/>
    <p:sldId id="276" r:id="rId10"/>
    <p:sldId id="279" r:id="rId11"/>
    <p:sldId id="280" r:id="rId12"/>
    <p:sldId id="281" r:id="rId13"/>
    <p:sldId id="282" r:id="rId14"/>
    <p:sldId id="283" r:id="rId15"/>
    <p:sldId id="284" r:id="rId16"/>
    <p:sldId id="285" r:id="rId17"/>
    <p:sldId id="286" r:id="rId18"/>
    <p:sldId id="287" r:id="rId19"/>
    <p:sldId id="288" r:id="rId20"/>
    <p:sldId id="290" r:id="rId21"/>
    <p:sldId id="289" r:id="rId22"/>
    <p:sldId id="291" r:id="rId23"/>
    <p:sldId id="293" r:id="rId24"/>
    <p:sldId id="292" r:id="rId25"/>
    <p:sldId id="294" r:id="rId26"/>
    <p:sldId id="295" r:id="rId27"/>
    <p:sldId id="296" r:id="rId28"/>
    <p:sldId id="297" r:id="rId29"/>
    <p:sldId id="259" r:id="rId30"/>
    <p:sldId id="270" r:id="rId31"/>
    <p:sldId id="271" r:id="rId32"/>
    <p:sldId id="269" r:id="rId33"/>
    <p:sldId id="277" r:id="rId34"/>
    <p:sldId id="260" r:id="rId35"/>
    <p:sldId id="261" r:id="rId36"/>
    <p:sldId id="262" r:id="rId37"/>
    <p:sldId id="263" r:id="rId38"/>
    <p:sldId id="265" r:id="rId39"/>
    <p:sldId id="264" r:id="rId40"/>
    <p:sldId id="266" r:id="rId41"/>
    <p:sldId id="267" r:id="rId42"/>
    <p:sldId id="268" r:id="rId43"/>
    <p:sldId id="298" r:id="rId44"/>
    <p:sldId id="299" r:id="rId45"/>
    <p:sldId id="323" r:id="rId46"/>
    <p:sldId id="300" r:id="rId47"/>
    <p:sldId id="324" r:id="rId48"/>
    <p:sldId id="325" r:id="rId49"/>
    <p:sldId id="326" r:id="rId50"/>
    <p:sldId id="327" r:id="rId51"/>
    <p:sldId id="328" r:id="rId52"/>
    <p:sldId id="329" r:id="rId53"/>
    <p:sldId id="330" r:id="rId54"/>
    <p:sldId id="331" r:id="rId55"/>
    <p:sldId id="322"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20" r:id="rId75"/>
    <p:sldId id="319" r:id="rId76"/>
    <p:sldId id="321" r:id="rId77"/>
    <p:sldId id="332" r:id="rId78"/>
    <p:sldId id="333" r:id="rId79"/>
    <p:sldId id="334" r:id="rId80"/>
    <p:sldId id="335" r:id="rId81"/>
    <p:sldId id="336" r:id="rId82"/>
    <p:sldId id="337" r:id="rId83"/>
    <p:sldId id="338" r:id="rId8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BFE2ECC1-FB7C-471D-90DC-9476905D0327}" type="datetimeFigureOut">
              <a:rPr lang="hu-HU" smtClean="0"/>
              <a:t>2018. 04. 24.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325556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FE2ECC1-FB7C-471D-90DC-9476905D0327}" type="datetimeFigureOut">
              <a:rPr lang="hu-HU" smtClean="0"/>
              <a:t>2018. 04. 24.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215751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FE2ECC1-FB7C-471D-90DC-9476905D0327}" type="datetimeFigureOut">
              <a:rPr lang="hu-HU" smtClean="0"/>
              <a:t>2018. 04. 24.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113412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FE2ECC1-FB7C-471D-90DC-9476905D0327}" type="datetimeFigureOut">
              <a:rPr lang="hu-HU" smtClean="0"/>
              <a:t>2018. 04. 24.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354758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FE2ECC1-FB7C-471D-90DC-9476905D0327}" type="datetimeFigureOut">
              <a:rPr lang="hu-HU" smtClean="0"/>
              <a:t>2018. 04. 24.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160035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FE2ECC1-FB7C-471D-90DC-9476905D0327}" type="datetimeFigureOut">
              <a:rPr lang="hu-HU" smtClean="0"/>
              <a:t>2018. 04. 24.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277772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FE2ECC1-FB7C-471D-90DC-9476905D0327}" type="datetimeFigureOut">
              <a:rPr lang="hu-HU" smtClean="0"/>
              <a:t>2018. 04. 24.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5976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FE2ECC1-FB7C-471D-90DC-9476905D0327}" type="datetimeFigureOut">
              <a:rPr lang="hu-HU" smtClean="0"/>
              <a:t>2018. 04. 24.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224882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FE2ECC1-FB7C-471D-90DC-9476905D0327}" type="datetimeFigureOut">
              <a:rPr lang="hu-HU" smtClean="0"/>
              <a:t>2018. 04. 24.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337151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FE2ECC1-FB7C-471D-90DC-9476905D0327}" type="datetimeFigureOut">
              <a:rPr lang="hu-HU" smtClean="0"/>
              <a:t>2018. 04. 24.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36532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FE2ECC1-FB7C-471D-90DC-9476905D0327}" type="datetimeFigureOut">
              <a:rPr lang="hu-HU" smtClean="0"/>
              <a:t>2018. 04. 24.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52E2653-88DA-4FD3-BE13-4C14340A355D}" type="slidenum">
              <a:rPr lang="hu-HU" smtClean="0"/>
              <a:t>‹#›</a:t>
            </a:fld>
            <a:endParaRPr lang="hu-HU"/>
          </a:p>
        </p:txBody>
      </p:sp>
    </p:spTree>
    <p:extLst>
      <p:ext uri="{BB962C8B-B14F-4D97-AF65-F5344CB8AC3E}">
        <p14:creationId xmlns:p14="http://schemas.microsoft.com/office/powerpoint/2010/main" val="342116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2ECC1-FB7C-471D-90DC-9476905D0327}" type="datetimeFigureOut">
              <a:rPr lang="hu-HU" smtClean="0"/>
              <a:t>2018. 04. 24.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2653-88DA-4FD3-BE13-4C14340A355D}" type="slidenum">
              <a:rPr lang="hu-HU" smtClean="0"/>
              <a:t>‹#›</a:t>
            </a:fld>
            <a:endParaRPr lang="hu-HU"/>
          </a:p>
        </p:txBody>
      </p:sp>
    </p:spTree>
    <p:extLst>
      <p:ext uri="{BB962C8B-B14F-4D97-AF65-F5344CB8AC3E}">
        <p14:creationId xmlns:p14="http://schemas.microsoft.com/office/powerpoint/2010/main" val="55086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5.bin"/><Relationship Id="rId4" Type="http://schemas.openxmlformats.org/officeDocument/2006/relationships/image" Target="../media/image31.emf"/></Relationships>
</file>

<file path=ppt/slides/_rels/slide5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4.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12.bin"/><Relationship Id="rId4" Type="http://schemas.openxmlformats.org/officeDocument/2006/relationships/image" Target="../media/image3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5.wmf"/><Relationship Id="rId5" Type="http://schemas.openxmlformats.org/officeDocument/2006/relationships/oleObject" Target="../embeddings/oleObject14.bin"/><Relationship Id="rId4" Type="http://schemas.openxmlformats.org/officeDocument/2006/relationships/image" Target="../media/image64.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7.wmf"/><Relationship Id="rId5" Type="http://schemas.openxmlformats.org/officeDocument/2006/relationships/oleObject" Target="../embeddings/oleObject16.bin"/><Relationship Id="rId4" Type="http://schemas.openxmlformats.org/officeDocument/2006/relationships/image" Target="../media/image66.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9.wmf"/><Relationship Id="rId5" Type="http://schemas.openxmlformats.org/officeDocument/2006/relationships/oleObject" Target="../embeddings/oleObject18.bin"/><Relationship Id="rId4" Type="http://schemas.openxmlformats.org/officeDocument/2006/relationships/image" Target="../media/image6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1.wmf"/><Relationship Id="rId5" Type="http://schemas.openxmlformats.org/officeDocument/2006/relationships/oleObject" Target="../embeddings/oleObject20.bin"/><Relationship Id="rId4" Type="http://schemas.openxmlformats.org/officeDocument/2006/relationships/image" Target="../media/image70.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3.wmf"/><Relationship Id="rId5" Type="http://schemas.openxmlformats.org/officeDocument/2006/relationships/oleObject" Target="../embeddings/oleObject22.bin"/><Relationship Id="rId4" Type="http://schemas.openxmlformats.org/officeDocument/2006/relationships/image" Target="../media/image72.wmf"/></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Sampling</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929946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49086" y="1920240"/>
            <a:ext cx="10855234" cy="4031873"/>
          </a:xfrm>
          <a:prstGeom prst="rect">
            <a:avLst/>
          </a:prstGeom>
          <a:noFill/>
        </p:spPr>
        <p:txBody>
          <a:bodyPr wrap="square" rtlCol="0">
            <a:spAutoFit/>
          </a:bodyPr>
          <a:lstStyle/>
          <a:p>
            <a:r>
              <a:rPr lang="en-US" sz="3200" b="1" dirty="0" smtClean="0"/>
              <a:t>Probability of selection </a:t>
            </a:r>
            <a:r>
              <a:rPr lang="en-US" sz="3200" dirty="0" smtClean="0"/>
              <a:t>The</a:t>
            </a:r>
            <a:r>
              <a:rPr lang="hu-HU" sz="3200" dirty="0" smtClean="0"/>
              <a:t> </a:t>
            </a:r>
            <a:r>
              <a:rPr lang="en-US" sz="3200" dirty="0" smtClean="0"/>
              <a:t>likelihood that an element will be</a:t>
            </a:r>
            <a:r>
              <a:rPr lang="hu-HU" sz="3200" dirty="0" smtClean="0"/>
              <a:t> </a:t>
            </a:r>
            <a:r>
              <a:rPr lang="en-US" sz="3200" dirty="0" smtClean="0"/>
              <a:t>selected from the population for</a:t>
            </a:r>
            <a:r>
              <a:rPr lang="hu-HU" sz="3200" dirty="0" smtClean="0"/>
              <a:t> </a:t>
            </a:r>
            <a:r>
              <a:rPr lang="en-US" sz="3200" dirty="0" smtClean="0"/>
              <a:t>inclusion in the sample. In a</a:t>
            </a:r>
            <a:r>
              <a:rPr lang="hu-HU" sz="3200" dirty="0" smtClean="0"/>
              <a:t> </a:t>
            </a:r>
            <a:r>
              <a:rPr lang="en-US" sz="3200" dirty="0" smtClean="0"/>
              <a:t>census of all elements of a</a:t>
            </a:r>
            <a:r>
              <a:rPr lang="hu-HU" sz="3200" dirty="0" smtClean="0"/>
              <a:t> </a:t>
            </a:r>
            <a:r>
              <a:rPr lang="en-US" sz="3200" dirty="0" smtClean="0"/>
              <a:t>population, the probability that</a:t>
            </a:r>
            <a:r>
              <a:rPr lang="hu-HU" sz="3200" dirty="0" smtClean="0"/>
              <a:t> </a:t>
            </a:r>
            <a:r>
              <a:rPr lang="en-US" sz="3200" dirty="0" smtClean="0"/>
              <a:t>any</a:t>
            </a:r>
            <a:r>
              <a:rPr lang="hu-HU" sz="3200" dirty="0" smtClean="0"/>
              <a:t> </a:t>
            </a:r>
            <a:r>
              <a:rPr lang="en-US" sz="3200" dirty="0" smtClean="0"/>
              <a:t>particular element will be</a:t>
            </a:r>
            <a:r>
              <a:rPr lang="hu-HU" sz="3200" dirty="0" smtClean="0"/>
              <a:t> </a:t>
            </a:r>
            <a:r>
              <a:rPr lang="en-US" sz="3200" dirty="0" smtClean="0"/>
              <a:t>selected is 1.0. If half of the</a:t>
            </a:r>
            <a:r>
              <a:rPr lang="hu-HU" sz="3200" dirty="0" smtClean="0"/>
              <a:t> </a:t>
            </a:r>
            <a:r>
              <a:rPr lang="en-US" sz="3200" dirty="0" smtClean="0"/>
              <a:t>elements</a:t>
            </a:r>
            <a:r>
              <a:rPr lang="hu-HU" sz="3200" dirty="0" smtClean="0"/>
              <a:t> </a:t>
            </a:r>
            <a:r>
              <a:rPr lang="en-US" sz="3200" dirty="0" smtClean="0"/>
              <a:t>in the population are</a:t>
            </a:r>
            <a:r>
              <a:rPr lang="hu-HU" sz="3200" dirty="0" smtClean="0"/>
              <a:t> </a:t>
            </a:r>
            <a:r>
              <a:rPr lang="en-US" sz="3200" dirty="0" smtClean="0"/>
              <a:t>sampled on the basis of chance</a:t>
            </a:r>
            <a:r>
              <a:rPr lang="hu-HU" sz="3200" dirty="0" smtClean="0"/>
              <a:t> </a:t>
            </a:r>
            <a:r>
              <a:rPr lang="en-US" sz="3200" dirty="0" smtClean="0"/>
              <a:t>(say, by tossing a coin), the</a:t>
            </a:r>
            <a:r>
              <a:rPr lang="hu-HU" sz="3200" dirty="0" smtClean="0"/>
              <a:t> </a:t>
            </a:r>
            <a:r>
              <a:rPr lang="en-US" sz="3200" dirty="0" smtClean="0"/>
              <a:t>probability of selection for each</a:t>
            </a:r>
            <a:r>
              <a:rPr lang="hu-HU" sz="3200" dirty="0" smtClean="0"/>
              <a:t> </a:t>
            </a:r>
            <a:r>
              <a:rPr lang="en-US" sz="3200" dirty="0" smtClean="0"/>
              <a:t>element is</a:t>
            </a:r>
            <a:r>
              <a:rPr lang="hu-HU" sz="3200" dirty="0" smtClean="0"/>
              <a:t> </a:t>
            </a:r>
            <a:r>
              <a:rPr lang="en-US" sz="3200" dirty="0" smtClean="0"/>
              <a:t>one half, or .5. As the</a:t>
            </a:r>
            <a:r>
              <a:rPr lang="hu-HU" sz="3200" dirty="0" smtClean="0"/>
              <a:t> </a:t>
            </a:r>
            <a:r>
              <a:rPr lang="en-US" sz="3200" dirty="0" smtClean="0"/>
              <a:t>size of the sample as a</a:t>
            </a:r>
            <a:r>
              <a:rPr lang="hu-HU" sz="3200" dirty="0" smtClean="0"/>
              <a:t> </a:t>
            </a:r>
            <a:r>
              <a:rPr lang="en-US" sz="3200" dirty="0" smtClean="0"/>
              <a:t>proportion of the</a:t>
            </a:r>
            <a:r>
              <a:rPr lang="hu-HU" sz="3200" dirty="0" smtClean="0"/>
              <a:t> </a:t>
            </a:r>
            <a:r>
              <a:rPr lang="en-US" sz="3200" dirty="0" smtClean="0"/>
              <a:t>population</a:t>
            </a:r>
            <a:r>
              <a:rPr lang="hu-HU" sz="3200" dirty="0"/>
              <a:t> </a:t>
            </a:r>
            <a:r>
              <a:rPr lang="en-US" sz="3200" dirty="0" smtClean="0"/>
              <a:t>decreases, so does the probability</a:t>
            </a:r>
            <a:r>
              <a:rPr lang="hu-HU" sz="3200" dirty="0" smtClean="0"/>
              <a:t> </a:t>
            </a:r>
            <a:r>
              <a:rPr lang="en-US" sz="3200" dirty="0" smtClean="0"/>
              <a:t>of selection.</a:t>
            </a:r>
            <a:endParaRPr lang="hu-HU" sz="3200" dirty="0"/>
          </a:p>
        </p:txBody>
      </p:sp>
      <p:sp>
        <p:nvSpPr>
          <p:cNvPr id="4" name="Szövegdoboz 3"/>
          <p:cNvSpPr txBox="1"/>
          <p:nvPr/>
        </p:nvSpPr>
        <p:spPr>
          <a:xfrm>
            <a:off x="3696788" y="48332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Tree>
    <p:extLst>
      <p:ext uri="{BB962C8B-B14F-4D97-AF65-F5344CB8AC3E}">
        <p14:creationId xmlns:p14="http://schemas.microsoft.com/office/powerpoint/2010/main" val="417962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48640" y="1724297"/>
            <a:ext cx="11007378" cy="1569660"/>
          </a:xfrm>
          <a:prstGeom prst="rect">
            <a:avLst/>
          </a:prstGeom>
          <a:noFill/>
        </p:spPr>
        <p:txBody>
          <a:bodyPr wrap="square" rtlCol="0">
            <a:spAutoFit/>
          </a:bodyPr>
          <a:lstStyle/>
          <a:p>
            <a:r>
              <a:rPr lang="en-US" sz="3200" b="1" dirty="0" smtClean="0"/>
              <a:t>Random sampling </a:t>
            </a:r>
            <a:r>
              <a:rPr lang="en-US" sz="3200" dirty="0" smtClean="0"/>
              <a:t>A method of</a:t>
            </a:r>
            <a:r>
              <a:rPr lang="hu-HU" sz="3200" dirty="0" smtClean="0"/>
              <a:t> </a:t>
            </a:r>
            <a:r>
              <a:rPr lang="en-US" sz="3200" dirty="0" smtClean="0"/>
              <a:t>sampling that relies on a random,</a:t>
            </a:r>
            <a:r>
              <a:rPr lang="hu-HU" sz="3200" dirty="0" smtClean="0"/>
              <a:t> </a:t>
            </a:r>
            <a:r>
              <a:rPr lang="en-US" sz="3200" dirty="0" smtClean="0"/>
              <a:t>or chance, selection method so</a:t>
            </a:r>
            <a:r>
              <a:rPr lang="hu-HU" sz="3200" dirty="0" smtClean="0"/>
              <a:t> </a:t>
            </a:r>
            <a:r>
              <a:rPr lang="en-US" sz="3200" dirty="0" smtClean="0"/>
              <a:t>that every element of the</a:t>
            </a:r>
            <a:r>
              <a:rPr lang="hu-HU" sz="3200" dirty="0" smtClean="0"/>
              <a:t> </a:t>
            </a:r>
            <a:r>
              <a:rPr lang="en-US" sz="3200" dirty="0" smtClean="0"/>
              <a:t>sampling frame has a known</a:t>
            </a:r>
            <a:r>
              <a:rPr lang="hu-HU" sz="3200" dirty="0" smtClean="0"/>
              <a:t> </a:t>
            </a:r>
            <a:r>
              <a:rPr lang="en-US" sz="3200" dirty="0" smtClean="0"/>
              <a:t>probability of being selected.</a:t>
            </a:r>
            <a:endParaRPr lang="hu-HU" sz="3200" dirty="0"/>
          </a:p>
        </p:txBody>
      </p:sp>
      <p:sp>
        <p:nvSpPr>
          <p:cNvPr id="3" name="Szövegdoboz 2"/>
          <p:cNvSpPr txBox="1"/>
          <p:nvPr/>
        </p:nvSpPr>
        <p:spPr>
          <a:xfrm>
            <a:off x="3709851" y="444137"/>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4" name="Szövegdoboz 3"/>
          <p:cNvSpPr txBox="1"/>
          <p:nvPr/>
        </p:nvSpPr>
        <p:spPr>
          <a:xfrm>
            <a:off x="548640" y="3827042"/>
            <a:ext cx="10946675" cy="1077218"/>
          </a:xfrm>
          <a:prstGeom prst="rect">
            <a:avLst/>
          </a:prstGeom>
          <a:noFill/>
        </p:spPr>
        <p:txBody>
          <a:bodyPr wrap="square" rtlCol="0">
            <a:spAutoFit/>
          </a:bodyPr>
          <a:lstStyle/>
          <a:p>
            <a:r>
              <a:rPr lang="en-US" sz="3200" b="1" dirty="0" err="1" smtClean="0"/>
              <a:t>Nonrespondents</a:t>
            </a:r>
            <a:r>
              <a:rPr lang="en-US" sz="3200" dirty="0" smtClean="0"/>
              <a:t> People or other</a:t>
            </a:r>
            <a:r>
              <a:rPr lang="hu-HU" sz="3200" dirty="0" smtClean="0"/>
              <a:t> </a:t>
            </a:r>
            <a:r>
              <a:rPr lang="en-US" sz="3200" dirty="0" smtClean="0"/>
              <a:t>entities who do not participate in</a:t>
            </a:r>
            <a:r>
              <a:rPr lang="hu-HU" sz="3200" dirty="0" smtClean="0"/>
              <a:t> </a:t>
            </a:r>
            <a:r>
              <a:rPr lang="en-US" sz="3200" dirty="0" smtClean="0"/>
              <a:t>a study although they are</a:t>
            </a:r>
            <a:r>
              <a:rPr lang="hu-HU" sz="3200" dirty="0" smtClean="0"/>
              <a:t> </a:t>
            </a:r>
            <a:r>
              <a:rPr lang="en-US" sz="3200" dirty="0" smtClean="0"/>
              <a:t>selected for the sample.</a:t>
            </a:r>
            <a:endParaRPr lang="hu-HU" sz="3200" dirty="0"/>
          </a:p>
        </p:txBody>
      </p:sp>
    </p:spTree>
    <p:extLst>
      <p:ext uri="{BB962C8B-B14F-4D97-AF65-F5344CB8AC3E}">
        <p14:creationId xmlns:p14="http://schemas.microsoft.com/office/powerpoint/2010/main" val="258688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31519" y="2325189"/>
            <a:ext cx="10567852" cy="2062103"/>
          </a:xfrm>
          <a:prstGeom prst="rect">
            <a:avLst/>
          </a:prstGeom>
          <a:noFill/>
        </p:spPr>
        <p:txBody>
          <a:bodyPr wrap="square" rtlCol="0">
            <a:spAutoFit/>
          </a:bodyPr>
          <a:lstStyle/>
          <a:p>
            <a:r>
              <a:rPr lang="en-US" sz="3200" b="1" dirty="0" smtClean="0"/>
              <a:t>Systematic bias</a:t>
            </a:r>
            <a:r>
              <a:rPr lang="hu-HU" sz="3200" b="1" dirty="0" smtClean="0"/>
              <a:t> </a:t>
            </a:r>
            <a:r>
              <a:rPr lang="en-US" sz="3200" dirty="0" smtClean="0"/>
              <a:t>Overrepresentation or</a:t>
            </a:r>
            <a:r>
              <a:rPr lang="hu-HU" sz="3200" dirty="0" smtClean="0"/>
              <a:t> </a:t>
            </a:r>
            <a:r>
              <a:rPr lang="en-US" sz="3200" dirty="0" smtClean="0"/>
              <a:t>underrepresentation of</a:t>
            </a:r>
            <a:r>
              <a:rPr lang="hu-HU" sz="3200" dirty="0" smtClean="0"/>
              <a:t> </a:t>
            </a:r>
            <a:r>
              <a:rPr lang="en-US" sz="3200" dirty="0" smtClean="0"/>
              <a:t>some</a:t>
            </a:r>
            <a:r>
              <a:rPr lang="hu-HU" sz="3200" dirty="0"/>
              <a:t> </a:t>
            </a:r>
            <a:r>
              <a:rPr lang="en-US" sz="3200" dirty="0" smtClean="0"/>
              <a:t>population characteristics in a</a:t>
            </a:r>
            <a:r>
              <a:rPr lang="hu-HU" sz="3200" dirty="0" smtClean="0"/>
              <a:t> </a:t>
            </a:r>
            <a:r>
              <a:rPr lang="en-US" sz="3200" dirty="0" smtClean="0"/>
              <a:t>sample due to the method used</a:t>
            </a:r>
            <a:r>
              <a:rPr lang="hu-HU" sz="3200" dirty="0" smtClean="0"/>
              <a:t> </a:t>
            </a:r>
            <a:r>
              <a:rPr lang="en-US" sz="3200" dirty="0" smtClean="0"/>
              <a:t>to select the sample. A sample</a:t>
            </a:r>
            <a:r>
              <a:rPr lang="hu-HU" sz="3200" dirty="0" smtClean="0"/>
              <a:t> </a:t>
            </a:r>
            <a:r>
              <a:rPr lang="en-US" sz="3200" dirty="0" smtClean="0"/>
              <a:t>shaped by</a:t>
            </a:r>
            <a:r>
              <a:rPr lang="hu-HU" sz="3200" dirty="0" smtClean="0"/>
              <a:t> </a:t>
            </a:r>
            <a:r>
              <a:rPr lang="en-US" sz="3200" dirty="0" smtClean="0"/>
              <a:t>systematic sampling</a:t>
            </a:r>
            <a:r>
              <a:rPr lang="hu-HU" sz="3200" dirty="0" smtClean="0"/>
              <a:t> </a:t>
            </a:r>
            <a:r>
              <a:rPr lang="en-US" sz="3200" dirty="0" smtClean="0"/>
              <a:t>error is a biased sample.</a:t>
            </a:r>
            <a:endParaRPr lang="hu-HU" sz="3200" dirty="0"/>
          </a:p>
        </p:txBody>
      </p:sp>
      <p:sp>
        <p:nvSpPr>
          <p:cNvPr id="3" name="Szövegdoboz 2"/>
          <p:cNvSpPr txBox="1"/>
          <p:nvPr/>
        </p:nvSpPr>
        <p:spPr>
          <a:xfrm>
            <a:off x="3709851" y="444137"/>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Tree>
    <p:extLst>
      <p:ext uri="{BB962C8B-B14F-4D97-AF65-F5344CB8AC3E}">
        <p14:creationId xmlns:p14="http://schemas.microsoft.com/office/powerpoint/2010/main" val="266074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05840" y="1881052"/>
            <a:ext cx="9849394" cy="3539430"/>
          </a:xfrm>
          <a:prstGeom prst="rect">
            <a:avLst/>
          </a:prstGeom>
          <a:noFill/>
        </p:spPr>
        <p:txBody>
          <a:bodyPr wrap="square" rtlCol="0">
            <a:spAutoFit/>
          </a:bodyPr>
          <a:lstStyle/>
          <a:p>
            <a:r>
              <a:rPr lang="en-US" sz="3200" b="1" dirty="0" smtClean="0"/>
              <a:t>Simple random sampling </a:t>
            </a:r>
            <a:r>
              <a:rPr lang="en-US" sz="3200" dirty="0" smtClean="0"/>
              <a:t>A</a:t>
            </a:r>
            <a:r>
              <a:rPr lang="hu-HU" sz="3200" dirty="0" smtClean="0"/>
              <a:t> </a:t>
            </a:r>
            <a:r>
              <a:rPr lang="en-US" sz="3200" dirty="0" smtClean="0"/>
              <a:t>method of sampling in which</a:t>
            </a:r>
          </a:p>
          <a:p>
            <a:r>
              <a:rPr lang="en-US" sz="3200" dirty="0" smtClean="0"/>
              <a:t>every sample element is selected</a:t>
            </a:r>
            <a:r>
              <a:rPr lang="hu-HU" sz="3200" dirty="0" smtClean="0"/>
              <a:t> </a:t>
            </a:r>
            <a:r>
              <a:rPr lang="en-US" sz="3200" dirty="0" smtClean="0"/>
              <a:t>only on the basis of chance,</a:t>
            </a:r>
            <a:r>
              <a:rPr lang="hu-HU" sz="3200" dirty="0" smtClean="0"/>
              <a:t> </a:t>
            </a:r>
            <a:r>
              <a:rPr lang="en-US" sz="3200" dirty="0" smtClean="0"/>
              <a:t>through a random process.</a:t>
            </a:r>
            <a:endParaRPr lang="hu-HU" sz="3200" dirty="0" smtClean="0"/>
          </a:p>
          <a:p>
            <a:endParaRPr lang="en-US" sz="3200" dirty="0" smtClean="0"/>
          </a:p>
          <a:p>
            <a:r>
              <a:rPr lang="en-US" sz="3200" b="1" dirty="0" smtClean="0"/>
              <a:t>Random number table </a:t>
            </a:r>
            <a:r>
              <a:rPr lang="en-US" sz="3200" dirty="0" smtClean="0"/>
              <a:t>A table</a:t>
            </a:r>
            <a:r>
              <a:rPr lang="hu-HU" sz="3200" dirty="0" smtClean="0"/>
              <a:t> </a:t>
            </a:r>
            <a:r>
              <a:rPr lang="en-US" sz="3200" dirty="0" smtClean="0"/>
              <a:t>containing lists of numbers that</a:t>
            </a:r>
            <a:r>
              <a:rPr lang="hu-HU" sz="3200" dirty="0" smtClean="0"/>
              <a:t> </a:t>
            </a:r>
            <a:r>
              <a:rPr lang="en-US" sz="3200" dirty="0" smtClean="0"/>
              <a:t>are ordered solely on the basis of</a:t>
            </a:r>
            <a:r>
              <a:rPr lang="hu-HU" sz="3200" dirty="0" smtClean="0"/>
              <a:t> </a:t>
            </a:r>
            <a:r>
              <a:rPr lang="en-US" sz="3200" dirty="0" smtClean="0"/>
              <a:t>chance; it is used for drawing a</a:t>
            </a:r>
            <a:r>
              <a:rPr lang="hu-HU" sz="3200" dirty="0" smtClean="0"/>
              <a:t> </a:t>
            </a:r>
            <a:r>
              <a:rPr lang="en-US" sz="3200" dirty="0" smtClean="0"/>
              <a:t>random sample.</a:t>
            </a:r>
            <a:endParaRPr lang="hu-HU" sz="3200" dirty="0"/>
          </a:p>
        </p:txBody>
      </p:sp>
      <p:sp>
        <p:nvSpPr>
          <p:cNvPr id="3" name="Szövegdoboz 2"/>
          <p:cNvSpPr txBox="1"/>
          <p:nvPr/>
        </p:nvSpPr>
        <p:spPr>
          <a:xfrm>
            <a:off x="3709851" y="444137"/>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Tree>
    <p:extLst>
      <p:ext uri="{BB962C8B-B14F-4D97-AF65-F5344CB8AC3E}">
        <p14:creationId xmlns:p14="http://schemas.microsoft.com/office/powerpoint/2010/main" val="45118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09851" y="444137"/>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587828" y="1632857"/>
            <a:ext cx="10750731" cy="4031873"/>
          </a:xfrm>
          <a:prstGeom prst="rect">
            <a:avLst/>
          </a:prstGeom>
          <a:noFill/>
        </p:spPr>
        <p:txBody>
          <a:bodyPr wrap="square" rtlCol="0">
            <a:spAutoFit/>
          </a:bodyPr>
          <a:lstStyle/>
          <a:p>
            <a:r>
              <a:rPr lang="en-US" sz="3200" b="1" dirty="0" smtClean="0"/>
              <a:t>Random digit dialing </a:t>
            </a:r>
            <a:r>
              <a:rPr lang="en-US" sz="3200" dirty="0" smtClean="0"/>
              <a:t>The random</a:t>
            </a:r>
            <a:r>
              <a:rPr lang="hu-HU" sz="3200" dirty="0" smtClean="0"/>
              <a:t> </a:t>
            </a:r>
            <a:r>
              <a:rPr lang="en-US" sz="3200" dirty="0" smtClean="0"/>
              <a:t>dialing by a machine of numbers</a:t>
            </a:r>
            <a:r>
              <a:rPr lang="hu-HU" sz="3200" dirty="0" smtClean="0"/>
              <a:t> </a:t>
            </a:r>
            <a:r>
              <a:rPr lang="en-US" sz="3200" dirty="0" smtClean="0"/>
              <a:t>within designated phone prefixes,</a:t>
            </a:r>
            <a:r>
              <a:rPr lang="hu-HU" sz="3200" dirty="0" smtClean="0"/>
              <a:t> </a:t>
            </a:r>
            <a:r>
              <a:rPr lang="en-US" sz="3200" dirty="0" smtClean="0"/>
              <a:t>which creates a random sample</a:t>
            </a:r>
            <a:r>
              <a:rPr lang="hu-HU" sz="3200" dirty="0" smtClean="0"/>
              <a:t> </a:t>
            </a:r>
            <a:r>
              <a:rPr lang="en-US" sz="3200" dirty="0" smtClean="0"/>
              <a:t>for phone surveys.</a:t>
            </a:r>
            <a:endParaRPr lang="hu-HU" sz="3200" dirty="0" smtClean="0"/>
          </a:p>
          <a:p>
            <a:endParaRPr lang="en-US" sz="3200" dirty="0" smtClean="0"/>
          </a:p>
          <a:p>
            <a:r>
              <a:rPr lang="en-US" sz="3200" b="1" dirty="0" smtClean="0"/>
              <a:t>Replacement sampling </a:t>
            </a:r>
            <a:r>
              <a:rPr lang="en-US" sz="3200" dirty="0" smtClean="0"/>
              <a:t>A method</a:t>
            </a:r>
            <a:r>
              <a:rPr lang="hu-HU" sz="3200" dirty="0" smtClean="0"/>
              <a:t> </a:t>
            </a:r>
            <a:r>
              <a:rPr lang="en-US" sz="3200" dirty="0" smtClean="0"/>
              <a:t>of sampling in which sample</a:t>
            </a:r>
          </a:p>
          <a:p>
            <a:r>
              <a:rPr lang="en-US" sz="3200" dirty="0" smtClean="0"/>
              <a:t>elements are returned to the</a:t>
            </a:r>
            <a:r>
              <a:rPr lang="hu-HU" sz="3200" dirty="0" smtClean="0"/>
              <a:t> </a:t>
            </a:r>
            <a:r>
              <a:rPr lang="en-US" sz="3200" dirty="0" smtClean="0"/>
              <a:t>sampling frame after being</a:t>
            </a:r>
          </a:p>
          <a:p>
            <a:r>
              <a:rPr lang="en-US" sz="3200" dirty="0" smtClean="0"/>
              <a:t>selected, so they may be sampled</a:t>
            </a:r>
            <a:r>
              <a:rPr lang="hu-HU" sz="3200" dirty="0" smtClean="0"/>
              <a:t> </a:t>
            </a:r>
            <a:r>
              <a:rPr lang="en-US" sz="3200" dirty="0" smtClean="0"/>
              <a:t>again. Random samples may be</a:t>
            </a:r>
            <a:r>
              <a:rPr lang="hu-HU" sz="3200" dirty="0" smtClean="0"/>
              <a:t> </a:t>
            </a:r>
            <a:r>
              <a:rPr lang="en-US" sz="3200" dirty="0" smtClean="0"/>
              <a:t>selected with or without</a:t>
            </a:r>
            <a:r>
              <a:rPr lang="hu-HU" sz="3200" dirty="0" smtClean="0"/>
              <a:t> </a:t>
            </a:r>
            <a:r>
              <a:rPr lang="en-US" sz="3200" dirty="0" smtClean="0"/>
              <a:t>replacement.</a:t>
            </a:r>
            <a:endParaRPr lang="hu-HU" sz="3200" dirty="0"/>
          </a:p>
        </p:txBody>
      </p:sp>
    </p:spTree>
    <p:extLst>
      <p:ext uri="{BB962C8B-B14F-4D97-AF65-F5344CB8AC3E}">
        <p14:creationId xmlns:p14="http://schemas.microsoft.com/office/powerpoint/2010/main" val="281815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09851" y="444137"/>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796834" y="2011680"/>
            <a:ext cx="11144154" cy="4031873"/>
          </a:xfrm>
          <a:prstGeom prst="rect">
            <a:avLst/>
          </a:prstGeom>
          <a:noFill/>
        </p:spPr>
        <p:txBody>
          <a:bodyPr wrap="square" rtlCol="0">
            <a:spAutoFit/>
          </a:bodyPr>
          <a:lstStyle/>
          <a:p>
            <a:r>
              <a:rPr lang="en-US" sz="3200" b="1" dirty="0" smtClean="0"/>
              <a:t>Systematic random sampling </a:t>
            </a:r>
            <a:r>
              <a:rPr lang="en-US" sz="3200" dirty="0" smtClean="0"/>
              <a:t>A</a:t>
            </a:r>
            <a:r>
              <a:rPr lang="hu-HU" sz="3200" dirty="0" smtClean="0"/>
              <a:t> </a:t>
            </a:r>
            <a:r>
              <a:rPr lang="en-US" sz="3200" dirty="0" smtClean="0"/>
              <a:t>method of sampling in which</a:t>
            </a:r>
          </a:p>
          <a:p>
            <a:r>
              <a:rPr lang="en-US" sz="3200" dirty="0" smtClean="0"/>
              <a:t>sample elements are selected</a:t>
            </a:r>
            <a:r>
              <a:rPr lang="hu-HU" sz="3200" dirty="0" smtClean="0"/>
              <a:t> </a:t>
            </a:r>
            <a:r>
              <a:rPr lang="en-US" sz="3200" dirty="0" smtClean="0"/>
              <a:t>from a list or from sequential files.</a:t>
            </a:r>
            <a:endParaRPr lang="hu-HU" sz="3200" dirty="0" smtClean="0"/>
          </a:p>
          <a:p>
            <a:r>
              <a:rPr lang="en-US" sz="3200" dirty="0" smtClean="0"/>
              <a:t> </a:t>
            </a:r>
            <a:endParaRPr lang="hu-HU" sz="3200" dirty="0" smtClean="0"/>
          </a:p>
          <a:p>
            <a:r>
              <a:rPr lang="en-US" sz="3200" b="1" dirty="0" smtClean="0"/>
              <a:t>Sampling interval </a:t>
            </a:r>
            <a:r>
              <a:rPr lang="en-US" sz="3200" dirty="0" smtClean="0"/>
              <a:t>The number of</a:t>
            </a:r>
            <a:r>
              <a:rPr lang="hu-HU" sz="3200" dirty="0" smtClean="0"/>
              <a:t> </a:t>
            </a:r>
            <a:r>
              <a:rPr lang="en-US" sz="3200" dirty="0" smtClean="0"/>
              <a:t>cases from one sampled case to</a:t>
            </a:r>
          </a:p>
          <a:p>
            <a:r>
              <a:rPr lang="en-US" sz="3200" dirty="0" smtClean="0"/>
              <a:t>another in a systematic random</a:t>
            </a:r>
            <a:r>
              <a:rPr lang="hu-HU" sz="3200" dirty="0" smtClean="0"/>
              <a:t> </a:t>
            </a:r>
            <a:r>
              <a:rPr lang="en-US" sz="3200" dirty="0" smtClean="0"/>
              <a:t>sample.</a:t>
            </a:r>
            <a:endParaRPr lang="hu-HU" sz="3200" dirty="0" smtClean="0"/>
          </a:p>
          <a:p>
            <a:endParaRPr lang="en-US" sz="3200" dirty="0" smtClean="0"/>
          </a:p>
          <a:p>
            <a:r>
              <a:rPr lang="en-US" sz="3200" b="1" dirty="0" smtClean="0"/>
              <a:t>Periodicity</a:t>
            </a:r>
            <a:r>
              <a:rPr lang="en-US" sz="3200" dirty="0" smtClean="0"/>
              <a:t> A sequence of elements</a:t>
            </a:r>
            <a:r>
              <a:rPr lang="hu-HU" sz="3200" dirty="0" smtClean="0"/>
              <a:t> </a:t>
            </a:r>
            <a:r>
              <a:rPr lang="en-US" sz="3200" dirty="0" smtClean="0"/>
              <a:t>(in a list to be sampled) that varies</a:t>
            </a:r>
            <a:r>
              <a:rPr lang="hu-HU" sz="3200" dirty="0" smtClean="0"/>
              <a:t> </a:t>
            </a:r>
            <a:r>
              <a:rPr lang="en-US" sz="3200" dirty="0" smtClean="0"/>
              <a:t>in some regular, periodic pattern.</a:t>
            </a:r>
            <a:endParaRPr lang="hu-HU" sz="3200" dirty="0"/>
          </a:p>
        </p:txBody>
      </p:sp>
    </p:spTree>
    <p:extLst>
      <p:ext uri="{BB962C8B-B14F-4D97-AF65-F5344CB8AC3E}">
        <p14:creationId xmlns:p14="http://schemas.microsoft.com/office/powerpoint/2010/main" val="156086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09851" y="444137"/>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822959" y="1789611"/>
            <a:ext cx="10829109" cy="3539430"/>
          </a:xfrm>
          <a:prstGeom prst="rect">
            <a:avLst/>
          </a:prstGeom>
          <a:noFill/>
        </p:spPr>
        <p:txBody>
          <a:bodyPr wrap="square" rtlCol="0">
            <a:spAutoFit/>
          </a:bodyPr>
          <a:lstStyle/>
          <a:p>
            <a:r>
              <a:rPr lang="en-US" sz="3200" b="1" dirty="0" smtClean="0"/>
              <a:t>Stratified random sampling </a:t>
            </a:r>
            <a:r>
              <a:rPr lang="en-US" sz="3200" dirty="0" smtClean="0"/>
              <a:t>A</a:t>
            </a:r>
            <a:r>
              <a:rPr lang="hu-HU" sz="3200" dirty="0" smtClean="0"/>
              <a:t> </a:t>
            </a:r>
            <a:r>
              <a:rPr lang="en-US" sz="3200" dirty="0" smtClean="0"/>
              <a:t>method of sampling in which</a:t>
            </a:r>
          </a:p>
          <a:p>
            <a:r>
              <a:rPr lang="en-US" sz="3200" dirty="0" smtClean="0"/>
              <a:t>sample elements are selected</a:t>
            </a:r>
            <a:r>
              <a:rPr lang="hu-HU" sz="3200" dirty="0" smtClean="0"/>
              <a:t> </a:t>
            </a:r>
            <a:r>
              <a:rPr lang="en-US" sz="3200" dirty="0" smtClean="0"/>
              <a:t>separately from population strata</a:t>
            </a:r>
            <a:r>
              <a:rPr lang="hu-HU" sz="3200" dirty="0" smtClean="0"/>
              <a:t> </a:t>
            </a:r>
            <a:r>
              <a:rPr lang="en-US" sz="3200" dirty="0" smtClean="0"/>
              <a:t>that are identified in advance by</a:t>
            </a:r>
            <a:r>
              <a:rPr lang="hu-HU" sz="3200" dirty="0" smtClean="0"/>
              <a:t> </a:t>
            </a:r>
            <a:r>
              <a:rPr lang="en-US" sz="3200" dirty="0" smtClean="0"/>
              <a:t>the researcher.</a:t>
            </a:r>
            <a:endParaRPr lang="hu-HU" sz="3200" dirty="0" smtClean="0"/>
          </a:p>
          <a:p>
            <a:endParaRPr lang="en-US" sz="3200" dirty="0" smtClean="0"/>
          </a:p>
          <a:p>
            <a:r>
              <a:rPr lang="en-US" sz="3200" b="1" dirty="0" smtClean="0"/>
              <a:t>Proportionate stratified sampling</a:t>
            </a:r>
          </a:p>
          <a:p>
            <a:r>
              <a:rPr lang="en-US" sz="3200" dirty="0" smtClean="0"/>
              <a:t>Sampling method in which</a:t>
            </a:r>
            <a:r>
              <a:rPr lang="hu-HU" sz="3200" dirty="0" smtClean="0"/>
              <a:t> </a:t>
            </a:r>
            <a:r>
              <a:rPr lang="en-US" sz="3200" dirty="0" smtClean="0"/>
              <a:t>elements are selected from strata</a:t>
            </a:r>
            <a:r>
              <a:rPr lang="hu-HU" sz="3200" dirty="0" smtClean="0"/>
              <a:t> </a:t>
            </a:r>
            <a:r>
              <a:rPr lang="en-US" sz="3200" dirty="0" smtClean="0"/>
              <a:t>in exact proportion to their</a:t>
            </a:r>
            <a:r>
              <a:rPr lang="hu-HU" sz="3200" dirty="0" smtClean="0"/>
              <a:t> </a:t>
            </a:r>
            <a:r>
              <a:rPr lang="en-US" sz="3200" dirty="0" smtClean="0"/>
              <a:t>representation in the population.</a:t>
            </a:r>
            <a:endParaRPr lang="hu-HU" sz="3200" dirty="0"/>
          </a:p>
        </p:txBody>
      </p:sp>
    </p:spTree>
    <p:extLst>
      <p:ext uri="{BB962C8B-B14F-4D97-AF65-F5344CB8AC3E}">
        <p14:creationId xmlns:p14="http://schemas.microsoft.com/office/powerpoint/2010/main" val="127626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40033" y="30044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488859" y="2351315"/>
            <a:ext cx="5724083" cy="3046988"/>
          </a:xfrm>
          <a:prstGeom prst="rect">
            <a:avLst/>
          </a:prstGeom>
          <a:noFill/>
        </p:spPr>
        <p:txBody>
          <a:bodyPr wrap="square" rtlCol="0">
            <a:spAutoFit/>
          </a:bodyPr>
          <a:lstStyle/>
          <a:p>
            <a:r>
              <a:rPr lang="en-US" sz="3200" b="1" dirty="0" smtClean="0"/>
              <a:t>Disproportionate stratified</a:t>
            </a:r>
            <a:r>
              <a:rPr lang="hu-HU" sz="3200" b="1" dirty="0" smtClean="0"/>
              <a:t> </a:t>
            </a:r>
            <a:r>
              <a:rPr lang="en-US" sz="3200" b="1" dirty="0" smtClean="0"/>
              <a:t>sampling </a:t>
            </a:r>
            <a:endParaRPr lang="hu-HU" sz="3200" b="1" dirty="0" smtClean="0"/>
          </a:p>
          <a:p>
            <a:r>
              <a:rPr lang="en-US" sz="3200" dirty="0" smtClean="0"/>
              <a:t>Sampling in which</a:t>
            </a:r>
            <a:r>
              <a:rPr lang="hu-HU" sz="3200" dirty="0" smtClean="0"/>
              <a:t> </a:t>
            </a:r>
            <a:r>
              <a:rPr lang="en-US" sz="3200" dirty="0" smtClean="0"/>
              <a:t>elements are selected from strata</a:t>
            </a:r>
            <a:r>
              <a:rPr lang="hu-HU" sz="3200" dirty="0" smtClean="0"/>
              <a:t> </a:t>
            </a:r>
            <a:r>
              <a:rPr lang="en-US" sz="3200" dirty="0" smtClean="0"/>
              <a:t>in different proportions from</a:t>
            </a:r>
            <a:r>
              <a:rPr lang="hu-HU" sz="3200" dirty="0" smtClean="0"/>
              <a:t> </a:t>
            </a:r>
            <a:r>
              <a:rPr lang="en-US" sz="3200" dirty="0" smtClean="0"/>
              <a:t>those that appear in the</a:t>
            </a:r>
            <a:r>
              <a:rPr lang="hu-HU" sz="3200" dirty="0" smtClean="0"/>
              <a:t> </a:t>
            </a:r>
            <a:r>
              <a:rPr lang="en-US" sz="3200" dirty="0" smtClean="0"/>
              <a:t>population.</a:t>
            </a:r>
            <a:endParaRPr lang="hu-HU" sz="3200" dirty="0"/>
          </a:p>
        </p:txBody>
      </p:sp>
      <p:pic>
        <p:nvPicPr>
          <p:cNvPr id="5" name="Kép 4"/>
          <p:cNvPicPr>
            <a:picLocks noChangeAspect="1"/>
          </p:cNvPicPr>
          <p:nvPr/>
        </p:nvPicPr>
        <p:blipFill>
          <a:blip r:embed="rId2"/>
          <a:stretch>
            <a:fillRect/>
          </a:stretch>
        </p:blipFill>
        <p:spPr>
          <a:xfrm>
            <a:off x="6226005" y="1152023"/>
            <a:ext cx="5426064" cy="5673767"/>
          </a:xfrm>
          <a:prstGeom prst="rect">
            <a:avLst/>
          </a:prstGeom>
        </p:spPr>
      </p:pic>
    </p:spTree>
    <p:extLst>
      <p:ext uri="{BB962C8B-B14F-4D97-AF65-F5344CB8AC3E}">
        <p14:creationId xmlns:p14="http://schemas.microsoft.com/office/powerpoint/2010/main" val="204840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599" y="11756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pic>
        <p:nvPicPr>
          <p:cNvPr id="3" name="Kép 2"/>
          <p:cNvPicPr>
            <a:picLocks noChangeAspect="1"/>
          </p:cNvPicPr>
          <p:nvPr/>
        </p:nvPicPr>
        <p:blipFill>
          <a:blip r:embed="rId2"/>
          <a:stretch>
            <a:fillRect/>
          </a:stretch>
        </p:blipFill>
        <p:spPr>
          <a:xfrm>
            <a:off x="1165349" y="916892"/>
            <a:ext cx="8775486" cy="5709660"/>
          </a:xfrm>
          <a:prstGeom prst="rect">
            <a:avLst/>
          </a:prstGeom>
        </p:spPr>
      </p:pic>
    </p:spTree>
    <p:extLst>
      <p:ext uri="{BB962C8B-B14F-4D97-AF65-F5344CB8AC3E}">
        <p14:creationId xmlns:p14="http://schemas.microsoft.com/office/powerpoint/2010/main" val="341831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35976" y="39188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888273" y="1384663"/>
            <a:ext cx="10829109" cy="3539430"/>
          </a:xfrm>
          <a:prstGeom prst="rect">
            <a:avLst/>
          </a:prstGeom>
          <a:noFill/>
        </p:spPr>
        <p:txBody>
          <a:bodyPr wrap="square" rtlCol="0">
            <a:spAutoFit/>
          </a:bodyPr>
          <a:lstStyle/>
          <a:p>
            <a:r>
              <a:rPr lang="en-US" sz="3200" b="1" dirty="0" smtClean="0"/>
              <a:t>Cluster </a:t>
            </a:r>
            <a:r>
              <a:rPr lang="en-US" sz="3200" b="1" dirty="0" smtClean="0"/>
              <a:t>Sampling </a:t>
            </a:r>
            <a:r>
              <a:rPr lang="en-US" sz="3200" dirty="0" smtClean="0"/>
              <a:t>in</a:t>
            </a:r>
            <a:r>
              <a:rPr lang="hu-HU" sz="3200" dirty="0" smtClean="0"/>
              <a:t> </a:t>
            </a:r>
            <a:r>
              <a:rPr lang="en-US" sz="3200" dirty="0" smtClean="0"/>
              <a:t>which elements are selected in</a:t>
            </a:r>
          </a:p>
          <a:p>
            <a:r>
              <a:rPr lang="en-US" sz="3200" dirty="0" smtClean="0"/>
              <a:t>two or more stages, with the first</a:t>
            </a:r>
            <a:r>
              <a:rPr lang="hu-HU" sz="3200" dirty="0" smtClean="0"/>
              <a:t> </a:t>
            </a:r>
            <a:r>
              <a:rPr lang="en-US" sz="3200" dirty="0" smtClean="0"/>
              <a:t>stage being the random selection</a:t>
            </a:r>
            <a:r>
              <a:rPr lang="hu-HU" sz="3200" dirty="0" smtClean="0"/>
              <a:t> </a:t>
            </a:r>
            <a:r>
              <a:rPr lang="en-US" sz="3200" dirty="0" smtClean="0"/>
              <a:t>of naturally occurring clusters</a:t>
            </a:r>
            <a:r>
              <a:rPr lang="hu-HU" sz="3200" dirty="0" smtClean="0"/>
              <a:t> </a:t>
            </a:r>
            <a:r>
              <a:rPr lang="en-US" sz="3200" dirty="0" smtClean="0"/>
              <a:t>and the last stage being the</a:t>
            </a:r>
            <a:r>
              <a:rPr lang="hu-HU" sz="3200" dirty="0" smtClean="0"/>
              <a:t> </a:t>
            </a:r>
            <a:r>
              <a:rPr lang="en-US" sz="3200" dirty="0" smtClean="0"/>
              <a:t>random selection of elements</a:t>
            </a:r>
            <a:r>
              <a:rPr lang="hu-HU" sz="3200" dirty="0" smtClean="0"/>
              <a:t> </a:t>
            </a:r>
            <a:r>
              <a:rPr lang="en-US" sz="3200" dirty="0" smtClean="0"/>
              <a:t>within clusters.</a:t>
            </a:r>
            <a:endParaRPr lang="hu-HU" sz="3200" dirty="0" smtClean="0"/>
          </a:p>
          <a:p>
            <a:endParaRPr lang="en-US" sz="3200" dirty="0" smtClean="0"/>
          </a:p>
          <a:p>
            <a:r>
              <a:rPr lang="en-US" sz="3200" b="1" dirty="0" smtClean="0"/>
              <a:t>Cluster</a:t>
            </a:r>
            <a:r>
              <a:rPr lang="en-US" sz="3200" dirty="0" smtClean="0"/>
              <a:t> A naturally occurring,</a:t>
            </a:r>
            <a:r>
              <a:rPr lang="hu-HU" sz="3200" dirty="0" smtClean="0"/>
              <a:t> </a:t>
            </a:r>
            <a:r>
              <a:rPr lang="en-US" sz="3200" dirty="0" smtClean="0"/>
              <a:t>mixed aggregate of elements of</a:t>
            </a:r>
            <a:r>
              <a:rPr lang="hu-HU" sz="3200" dirty="0" smtClean="0"/>
              <a:t> </a:t>
            </a:r>
            <a:r>
              <a:rPr lang="en-US" sz="3200" dirty="0" smtClean="0"/>
              <a:t>the population.</a:t>
            </a:r>
            <a:endParaRPr lang="hu-HU" sz="3200" dirty="0"/>
          </a:p>
        </p:txBody>
      </p:sp>
    </p:spTree>
    <p:extLst>
      <p:ext uri="{BB962C8B-B14F-4D97-AF65-F5344CB8AC3E}">
        <p14:creationId xmlns:p14="http://schemas.microsoft.com/office/powerpoint/2010/main" val="403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4607" y="3006958"/>
            <a:ext cx="11827393" cy="2677656"/>
          </a:xfrm>
          <a:prstGeom prst="rect">
            <a:avLst/>
          </a:prstGeom>
          <a:noFill/>
        </p:spPr>
        <p:txBody>
          <a:bodyPr wrap="square" rtlCol="0">
            <a:spAutoFit/>
          </a:bodyPr>
          <a:lstStyle/>
          <a:p>
            <a:r>
              <a:rPr lang="en-US" sz="2400" dirty="0" smtClean="0"/>
              <a:t>1920, 1924, 1928, and 1932 elections by conducting polls.</a:t>
            </a:r>
            <a:r>
              <a:rPr lang="hu-HU" sz="2400" dirty="0" smtClean="0"/>
              <a:t> </a:t>
            </a:r>
            <a:r>
              <a:rPr lang="en-US" sz="2400" dirty="0" smtClean="0"/>
              <a:t>These polls were a lucrative venture for the magazine: readers liked them; newspapers played them up; and each “ballot” included a subscription blank. The 1936 postal card poll claimed to have asked one fourth of the nation’s voters which candidate they intended to vote for. In Literary Digest's October 31 issue, based on more than 2,000,000 returned post cards, it issued its prediction: Republican presidential candidate Alfred Landon would win 57 percent of the popular vote and 370 electoral votes.</a:t>
            </a:r>
            <a:endParaRPr lang="hu-HU" sz="2400" dirty="0"/>
          </a:p>
        </p:txBody>
      </p:sp>
      <p:sp>
        <p:nvSpPr>
          <p:cNvPr id="3" name="Szövegdoboz 2"/>
          <p:cNvSpPr txBox="1"/>
          <p:nvPr/>
        </p:nvSpPr>
        <p:spPr>
          <a:xfrm>
            <a:off x="1267118" y="5827488"/>
            <a:ext cx="9509334" cy="830997"/>
          </a:xfrm>
          <a:prstGeom prst="rect">
            <a:avLst/>
          </a:prstGeom>
          <a:noFill/>
        </p:spPr>
        <p:txBody>
          <a:bodyPr wrap="none" rtlCol="0">
            <a:spAutoFit/>
          </a:bodyPr>
          <a:lstStyle/>
          <a:p>
            <a:r>
              <a:rPr lang="en-US" sz="2400" b="1" i="0" dirty="0" smtClean="0">
                <a:solidFill>
                  <a:srgbClr val="3A4592"/>
                </a:solidFill>
                <a:effectLst/>
                <a:latin typeface="Verdana" panose="020B0604030504040204" pitchFamily="34" charset="0"/>
              </a:rPr>
              <a:t>Landon, 1,293,669; Roosevelt, 972,897</a:t>
            </a:r>
            <a:endParaRPr lang="en-US" sz="2400" b="0" i="0" dirty="0" smtClean="0">
              <a:solidFill>
                <a:srgbClr val="3A4592"/>
              </a:solidFill>
              <a:effectLst/>
              <a:latin typeface="Verdana" panose="020B0604030504040204" pitchFamily="34" charset="0"/>
            </a:endParaRPr>
          </a:p>
          <a:p>
            <a:r>
              <a:rPr lang="en-US" sz="2400" b="1" i="0" dirty="0" smtClean="0">
                <a:solidFill>
                  <a:srgbClr val="3A4592"/>
                </a:solidFill>
                <a:effectLst/>
                <a:latin typeface="Verdana" panose="020B0604030504040204" pitchFamily="34" charset="0"/>
              </a:rPr>
              <a:t>Final Returns in the </a:t>
            </a:r>
            <a:r>
              <a:rPr lang="en-US" sz="2400" b="1" i="1" dirty="0" smtClean="0">
                <a:solidFill>
                  <a:srgbClr val="3A4592"/>
                </a:solidFill>
                <a:effectLst/>
                <a:latin typeface="Verdana" panose="020B0604030504040204" pitchFamily="34" charset="0"/>
              </a:rPr>
              <a:t>Digest’s</a:t>
            </a:r>
            <a:r>
              <a:rPr lang="en-US" sz="2400" b="1" i="0" dirty="0" smtClean="0">
                <a:solidFill>
                  <a:srgbClr val="3A4592"/>
                </a:solidFill>
                <a:effectLst/>
                <a:latin typeface="Verdana" panose="020B0604030504040204" pitchFamily="34" charset="0"/>
              </a:rPr>
              <a:t> Poll of Ten Million Voters</a:t>
            </a:r>
            <a:endParaRPr lang="en-US" sz="2400" b="0" i="0" dirty="0" smtClean="0">
              <a:solidFill>
                <a:srgbClr val="3A4592"/>
              </a:solidFill>
              <a:effectLst/>
              <a:latin typeface="Verdana" panose="020B0604030504040204" pitchFamily="34" charset="0"/>
            </a:endParaRPr>
          </a:p>
        </p:txBody>
      </p:sp>
      <p:pic>
        <p:nvPicPr>
          <p:cNvPr id="4" name="Picture 5" descr="FDR_in_19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641" y="479656"/>
            <a:ext cx="1716087" cy="2017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750785" y="2568807"/>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hu-HU" altLang="hu-HU">
                <a:solidFill>
                  <a:srgbClr val="333300"/>
                </a:solidFill>
                <a:latin typeface="Times New Roman" panose="02020603050405020304" pitchFamily="18" charset="0"/>
              </a:rPr>
              <a:t>Franklin D. Roosevelt</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752" y="479656"/>
            <a:ext cx="19177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9309140" y="2680727"/>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hu-HU" altLang="hu-HU" dirty="0" err="1">
                <a:solidFill>
                  <a:srgbClr val="333300"/>
                </a:solidFill>
                <a:latin typeface="Times New Roman" panose="02020603050405020304" pitchFamily="18" charset="0"/>
              </a:rPr>
              <a:t>Alf</a:t>
            </a:r>
            <a:r>
              <a:rPr kumimoji="1" lang="hu-HU" altLang="hu-HU" dirty="0">
                <a:solidFill>
                  <a:srgbClr val="333300"/>
                </a:solidFill>
                <a:latin typeface="Times New Roman" panose="02020603050405020304" pitchFamily="18" charset="0"/>
              </a:rPr>
              <a:t> </a:t>
            </a:r>
            <a:r>
              <a:rPr kumimoji="1" lang="hu-HU" altLang="hu-HU" dirty="0" err="1">
                <a:solidFill>
                  <a:srgbClr val="333300"/>
                </a:solidFill>
                <a:latin typeface="Times New Roman" panose="02020603050405020304" pitchFamily="18" charset="0"/>
              </a:rPr>
              <a:t>Landon</a:t>
            </a:r>
            <a:r>
              <a:rPr kumimoji="1" lang="hu-HU" altLang="hu-HU" dirty="0">
                <a:solidFill>
                  <a:srgbClr val="333300"/>
                </a:solidFill>
                <a:latin typeface="Times New Roman" panose="02020603050405020304" pitchFamily="18" charset="0"/>
              </a:rPr>
              <a:t> </a:t>
            </a:r>
          </a:p>
        </p:txBody>
      </p:sp>
      <p:sp>
        <p:nvSpPr>
          <p:cNvPr id="8" name="Szövegdoboz 7"/>
          <p:cNvSpPr txBox="1"/>
          <p:nvPr/>
        </p:nvSpPr>
        <p:spPr>
          <a:xfrm>
            <a:off x="3226526" y="404949"/>
            <a:ext cx="5051101" cy="2677656"/>
          </a:xfrm>
          <a:prstGeom prst="rect">
            <a:avLst/>
          </a:prstGeom>
          <a:noFill/>
        </p:spPr>
        <p:txBody>
          <a:bodyPr wrap="square" rtlCol="0">
            <a:spAutoFit/>
          </a:bodyPr>
          <a:lstStyle/>
          <a:p>
            <a:r>
              <a:rPr lang="en-US" sz="2400" dirty="0" smtClean="0"/>
              <a:t>The 1936 presidential election proved a decisive battle, not only in shaping the nation’s political future but for the future of opinion polling. </a:t>
            </a:r>
            <a:r>
              <a:rPr lang="en-US" sz="2400" i="1" dirty="0" smtClean="0"/>
              <a:t>The Literary Digest</a:t>
            </a:r>
            <a:r>
              <a:rPr lang="en-US" sz="2400" dirty="0" smtClean="0"/>
              <a:t>, the venerable magazine founded in 1890, had correctly predicted the outcomes of the 1916, </a:t>
            </a:r>
            <a:endParaRPr lang="hu-HU" sz="2400" dirty="0"/>
          </a:p>
        </p:txBody>
      </p:sp>
    </p:spTree>
    <p:extLst>
      <p:ext uri="{BB962C8B-B14F-4D97-AF65-F5344CB8AC3E}">
        <p14:creationId xmlns:p14="http://schemas.microsoft.com/office/powerpoint/2010/main" val="3304823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9040" y="990281"/>
            <a:ext cx="11913920" cy="4877438"/>
          </a:xfrm>
          <a:prstGeom prst="rect">
            <a:avLst/>
          </a:prstGeom>
        </p:spPr>
      </p:pic>
    </p:spTree>
    <p:extLst>
      <p:ext uri="{BB962C8B-B14F-4D97-AF65-F5344CB8AC3E}">
        <p14:creationId xmlns:p14="http://schemas.microsoft.com/office/powerpoint/2010/main" val="47854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35976" y="39188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1136469" y="1580606"/>
            <a:ext cx="184731" cy="584775"/>
          </a:xfrm>
          <a:prstGeom prst="rect">
            <a:avLst/>
          </a:prstGeom>
          <a:noFill/>
        </p:spPr>
        <p:txBody>
          <a:bodyPr wrap="none" rtlCol="0">
            <a:spAutoFit/>
          </a:bodyPr>
          <a:lstStyle/>
          <a:p>
            <a:endParaRPr lang="hu-HU" sz="3200" dirty="0"/>
          </a:p>
        </p:txBody>
      </p:sp>
      <p:sp>
        <p:nvSpPr>
          <p:cNvPr id="4" name="Szövegdoboz 3"/>
          <p:cNvSpPr txBox="1"/>
          <p:nvPr/>
        </p:nvSpPr>
        <p:spPr>
          <a:xfrm>
            <a:off x="522516" y="1380551"/>
            <a:ext cx="10411096" cy="1077218"/>
          </a:xfrm>
          <a:prstGeom prst="rect">
            <a:avLst/>
          </a:prstGeom>
          <a:noFill/>
        </p:spPr>
        <p:txBody>
          <a:bodyPr wrap="square" rtlCol="0">
            <a:spAutoFit/>
          </a:bodyPr>
          <a:lstStyle/>
          <a:p>
            <a:r>
              <a:rPr lang="en-US" sz="3200" b="1" dirty="0" smtClean="0"/>
              <a:t>Availability sampling </a:t>
            </a:r>
            <a:r>
              <a:rPr lang="hu-HU" sz="3200" b="1" dirty="0"/>
              <a:t> </a:t>
            </a:r>
            <a:r>
              <a:rPr lang="en-US" sz="3200" dirty="0" smtClean="0"/>
              <a:t>Sampling in which elements are selected on the basis of</a:t>
            </a:r>
            <a:r>
              <a:rPr lang="hu-HU" sz="3200" dirty="0" smtClean="0"/>
              <a:t> </a:t>
            </a:r>
            <a:r>
              <a:rPr lang="en-US" sz="3200" dirty="0" smtClean="0"/>
              <a:t>convenience.</a:t>
            </a:r>
            <a:endParaRPr lang="hu-HU" sz="3200" dirty="0"/>
          </a:p>
        </p:txBody>
      </p:sp>
      <p:sp>
        <p:nvSpPr>
          <p:cNvPr id="5" name="Szövegdoboz 4"/>
          <p:cNvSpPr txBox="1"/>
          <p:nvPr/>
        </p:nvSpPr>
        <p:spPr>
          <a:xfrm>
            <a:off x="309476" y="2738548"/>
            <a:ext cx="8233634" cy="3785652"/>
          </a:xfrm>
          <a:prstGeom prst="rect">
            <a:avLst/>
          </a:prstGeom>
          <a:noFill/>
        </p:spPr>
        <p:txBody>
          <a:bodyPr wrap="square" rtlCol="0">
            <a:spAutoFit/>
          </a:bodyPr>
          <a:lstStyle/>
          <a:p>
            <a:r>
              <a:rPr lang="en-US" sz="2400" dirty="0" smtClean="0">
                <a:solidFill>
                  <a:srgbClr val="0070C0"/>
                </a:solidFill>
              </a:rPr>
              <a:t>Elements are selected for availability sampling because they’re available or easy to find.</a:t>
            </a:r>
            <a:r>
              <a:rPr lang="hu-HU" sz="2400" dirty="0" smtClean="0">
                <a:solidFill>
                  <a:srgbClr val="0070C0"/>
                </a:solidFill>
              </a:rPr>
              <a:t> </a:t>
            </a:r>
            <a:r>
              <a:rPr lang="en-US" sz="2400" dirty="0" smtClean="0">
                <a:solidFill>
                  <a:srgbClr val="0070C0"/>
                </a:solidFill>
              </a:rPr>
              <a:t>Thus, this sampling method is also known as a haphazard, accidental, or convenience sample.</a:t>
            </a:r>
          </a:p>
          <a:p>
            <a:r>
              <a:rPr lang="en-US" sz="2400" dirty="0" smtClean="0">
                <a:solidFill>
                  <a:srgbClr val="0070C0"/>
                </a:solidFill>
              </a:rPr>
              <a:t>There are many ways to select elements for an availability</a:t>
            </a:r>
            <a:r>
              <a:rPr lang="hu-HU" sz="2400" dirty="0" smtClean="0">
                <a:solidFill>
                  <a:srgbClr val="0070C0"/>
                </a:solidFill>
              </a:rPr>
              <a:t> </a:t>
            </a:r>
            <a:r>
              <a:rPr lang="en-US" sz="2400" dirty="0" smtClean="0">
                <a:solidFill>
                  <a:srgbClr val="0070C0"/>
                </a:solidFill>
              </a:rPr>
              <a:t>sample: </a:t>
            </a:r>
            <a:endParaRPr lang="hu-HU" sz="2400" dirty="0" smtClean="0">
              <a:solidFill>
                <a:srgbClr val="0070C0"/>
              </a:solidFill>
            </a:endParaRPr>
          </a:p>
          <a:p>
            <a:r>
              <a:rPr lang="en-US" sz="2400" dirty="0" smtClean="0">
                <a:solidFill>
                  <a:srgbClr val="0070C0"/>
                </a:solidFill>
              </a:rPr>
              <a:t>Standing on street corners and talking to whoever</a:t>
            </a:r>
            <a:r>
              <a:rPr lang="hu-HU" sz="2400" dirty="0" smtClean="0">
                <a:solidFill>
                  <a:srgbClr val="0070C0"/>
                </a:solidFill>
              </a:rPr>
              <a:t> </a:t>
            </a:r>
            <a:r>
              <a:rPr lang="en-US" sz="2400" dirty="0" smtClean="0">
                <a:solidFill>
                  <a:srgbClr val="0070C0"/>
                </a:solidFill>
              </a:rPr>
              <a:t>walks by, asking questions of employees who have time to</a:t>
            </a:r>
            <a:r>
              <a:rPr lang="hu-HU" sz="2400" dirty="0" smtClean="0">
                <a:solidFill>
                  <a:srgbClr val="0070C0"/>
                </a:solidFill>
              </a:rPr>
              <a:t> </a:t>
            </a:r>
            <a:r>
              <a:rPr lang="en-US" sz="2400" dirty="0" smtClean="0">
                <a:solidFill>
                  <a:srgbClr val="0070C0"/>
                </a:solidFill>
              </a:rPr>
              <a:t>talk when they pick up their paycheck at a personnel</a:t>
            </a:r>
            <a:r>
              <a:rPr lang="hu-HU" sz="2400" dirty="0" smtClean="0">
                <a:solidFill>
                  <a:srgbClr val="0070C0"/>
                </a:solidFill>
              </a:rPr>
              <a:t> </a:t>
            </a:r>
            <a:r>
              <a:rPr lang="en-US" sz="2400" dirty="0" smtClean="0">
                <a:solidFill>
                  <a:srgbClr val="0070C0"/>
                </a:solidFill>
              </a:rPr>
              <a:t>office, or approaching particular individuals at opportune</a:t>
            </a:r>
            <a:r>
              <a:rPr lang="hu-HU" sz="2400" dirty="0" smtClean="0">
                <a:solidFill>
                  <a:srgbClr val="0070C0"/>
                </a:solidFill>
              </a:rPr>
              <a:t> </a:t>
            </a:r>
            <a:r>
              <a:rPr lang="en-US" sz="2400" dirty="0" smtClean="0">
                <a:solidFill>
                  <a:srgbClr val="0070C0"/>
                </a:solidFill>
              </a:rPr>
              <a:t>times while observing activities in a social setting.</a:t>
            </a:r>
            <a:endParaRPr lang="hu-HU" sz="2400" dirty="0">
              <a:solidFill>
                <a:srgbClr val="0070C0"/>
              </a:solidFill>
            </a:endParaRPr>
          </a:p>
        </p:txBody>
      </p:sp>
      <p:pic>
        <p:nvPicPr>
          <p:cNvPr id="6" name="Kép 5"/>
          <p:cNvPicPr>
            <a:picLocks noChangeAspect="1"/>
          </p:cNvPicPr>
          <p:nvPr/>
        </p:nvPicPr>
        <p:blipFill>
          <a:blip r:embed="rId2"/>
          <a:stretch>
            <a:fillRect/>
          </a:stretch>
        </p:blipFill>
        <p:spPr>
          <a:xfrm>
            <a:off x="8290133" y="2025432"/>
            <a:ext cx="3501699" cy="4714313"/>
          </a:xfrm>
          <a:prstGeom prst="rect">
            <a:avLst/>
          </a:prstGeom>
        </p:spPr>
      </p:pic>
    </p:spTree>
    <p:extLst>
      <p:ext uri="{BB962C8B-B14F-4D97-AF65-F5344CB8AC3E}">
        <p14:creationId xmlns:p14="http://schemas.microsoft.com/office/powerpoint/2010/main" val="180871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35976" y="39188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470263" y="2508067"/>
            <a:ext cx="8242662" cy="2554545"/>
          </a:xfrm>
          <a:prstGeom prst="rect">
            <a:avLst/>
          </a:prstGeom>
          <a:noFill/>
        </p:spPr>
        <p:txBody>
          <a:bodyPr wrap="square" rtlCol="0">
            <a:spAutoFit/>
          </a:bodyPr>
          <a:lstStyle/>
          <a:p>
            <a:r>
              <a:rPr lang="en-US" sz="3200" b="1" dirty="0" smtClean="0"/>
              <a:t>Quota sampling </a:t>
            </a:r>
            <a:r>
              <a:rPr lang="en-US" sz="3200" dirty="0" smtClean="0"/>
              <a:t>A nonprobability sampling method in which elements are selected to ensure that the sample represents certain characteristics in proportion to their prevalence in the population.</a:t>
            </a:r>
            <a:endParaRPr lang="hu-HU" sz="3200" dirty="0"/>
          </a:p>
        </p:txBody>
      </p:sp>
      <p:pic>
        <p:nvPicPr>
          <p:cNvPr id="4" name="Kép 3"/>
          <p:cNvPicPr>
            <a:picLocks noChangeAspect="1"/>
          </p:cNvPicPr>
          <p:nvPr/>
        </p:nvPicPr>
        <p:blipFill>
          <a:blip r:embed="rId2"/>
          <a:stretch>
            <a:fillRect/>
          </a:stretch>
        </p:blipFill>
        <p:spPr>
          <a:xfrm>
            <a:off x="9129535" y="1893951"/>
            <a:ext cx="2188654" cy="3749365"/>
          </a:xfrm>
          <a:prstGeom prst="rect">
            <a:avLst/>
          </a:prstGeom>
        </p:spPr>
      </p:pic>
    </p:spTree>
    <p:extLst>
      <p:ext uri="{BB962C8B-B14F-4D97-AF65-F5344CB8AC3E}">
        <p14:creationId xmlns:p14="http://schemas.microsoft.com/office/powerpoint/2010/main" val="150482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80437" y="606937"/>
            <a:ext cx="9031126" cy="5644125"/>
          </a:xfrm>
          <a:prstGeom prst="rect">
            <a:avLst/>
          </a:prstGeom>
        </p:spPr>
      </p:pic>
    </p:spTree>
    <p:extLst>
      <p:ext uri="{BB962C8B-B14F-4D97-AF65-F5344CB8AC3E}">
        <p14:creationId xmlns:p14="http://schemas.microsoft.com/office/powerpoint/2010/main" val="273845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35976" y="39188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666206" y="1776549"/>
            <a:ext cx="184731" cy="584775"/>
          </a:xfrm>
          <a:prstGeom prst="rect">
            <a:avLst/>
          </a:prstGeom>
          <a:noFill/>
        </p:spPr>
        <p:txBody>
          <a:bodyPr wrap="none" rtlCol="0">
            <a:spAutoFit/>
          </a:bodyPr>
          <a:lstStyle/>
          <a:p>
            <a:endParaRPr lang="hu-HU" sz="3200" dirty="0"/>
          </a:p>
        </p:txBody>
      </p:sp>
      <p:sp>
        <p:nvSpPr>
          <p:cNvPr id="4" name="Szövegdoboz 3"/>
          <p:cNvSpPr txBox="1"/>
          <p:nvPr/>
        </p:nvSpPr>
        <p:spPr>
          <a:xfrm>
            <a:off x="666206" y="1284106"/>
            <a:ext cx="10055712" cy="1569660"/>
          </a:xfrm>
          <a:prstGeom prst="rect">
            <a:avLst/>
          </a:prstGeom>
          <a:noFill/>
        </p:spPr>
        <p:txBody>
          <a:bodyPr wrap="square" rtlCol="0">
            <a:spAutoFit/>
          </a:bodyPr>
          <a:lstStyle/>
          <a:p>
            <a:r>
              <a:rPr lang="en-US" sz="3200" b="1" dirty="0" smtClean="0"/>
              <a:t>Purposive sampling </a:t>
            </a:r>
            <a:r>
              <a:rPr lang="en-US" sz="3200" dirty="0" smtClean="0"/>
              <a:t>A</a:t>
            </a:r>
            <a:r>
              <a:rPr lang="hu-HU" sz="3200" dirty="0" smtClean="0"/>
              <a:t> </a:t>
            </a:r>
            <a:r>
              <a:rPr lang="en-US" sz="3200" dirty="0" smtClean="0"/>
              <a:t>nonprobability sampling method</a:t>
            </a:r>
            <a:r>
              <a:rPr lang="hu-HU" sz="3200" dirty="0" smtClean="0"/>
              <a:t> </a:t>
            </a:r>
            <a:r>
              <a:rPr lang="en-US" sz="3200" dirty="0" smtClean="0"/>
              <a:t>in which elements are selected</a:t>
            </a:r>
            <a:r>
              <a:rPr lang="hu-HU" sz="3200" dirty="0" smtClean="0"/>
              <a:t> </a:t>
            </a:r>
            <a:r>
              <a:rPr lang="en-US" sz="3200" dirty="0" smtClean="0"/>
              <a:t>for a purpose, usually because of</a:t>
            </a:r>
            <a:r>
              <a:rPr lang="hu-HU" sz="3200" dirty="0" smtClean="0"/>
              <a:t> </a:t>
            </a:r>
            <a:r>
              <a:rPr lang="en-US" sz="3200" dirty="0" smtClean="0"/>
              <a:t>their unique position.</a:t>
            </a:r>
            <a:endParaRPr lang="hu-HU" sz="3200" dirty="0"/>
          </a:p>
        </p:txBody>
      </p:sp>
      <p:sp>
        <p:nvSpPr>
          <p:cNvPr id="5" name="Szövegdoboz 4"/>
          <p:cNvSpPr txBox="1"/>
          <p:nvPr/>
        </p:nvSpPr>
        <p:spPr>
          <a:xfrm>
            <a:off x="666207" y="3226526"/>
            <a:ext cx="10494852" cy="2677656"/>
          </a:xfrm>
          <a:prstGeom prst="rect">
            <a:avLst/>
          </a:prstGeom>
          <a:noFill/>
        </p:spPr>
        <p:txBody>
          <a:bodyPr wrap="square" rtlCol="0">
            <a:spAutoFit/>
          </a:bodyPr>
          <a:lstStyle/>
          <a:p>
            <a:r>
              <a:rPr lang="en-US" sz="2400" dirty="0" smtClean="0">
                <a:solidFill>
                  <a:srgbClr val="0070C0"/>
                </a:solidFill>
              </a:rPr>
              <a:t>In purposive sampling, each sample element is selected for a purpose, usually because of the unique position of the sample elements. Purposive sampling may involve studying the entire population of some limited group (directors of shelters for homeless adults) or a subset of a population (mid-level managers with a reputation</a:t>
            </a:r>
            <a:r>
              <a:rPr lang="hu-HU" sz="2400" dirty="0" smtClean="0">
                <a:solidFill>
                  <a:srgbClr val="0070C0"/>
                </a:solidFill>
              </a:rPr>
              <a:t> </a:t>
            </a:r>
            <a:r>
              <a:rPr lang="en-US" sz="2400" dirty="0" smtClean="0">
                <a:solidFill>
                  <a:srgbClr val="0070C0"/>
                </a:solidFill>
              </a:rPr>
              <a:t>for efficiency). Or a purposive sample may be a “key informant survey,” which targets individuals who are particularly knowledgeable about the issues under investigation.</a:t>
            </a:r>
            <a:endParaRPr lang="hu-HU" sz="2400" dirty="0">
              <a:solidFill>
                <a:srgbClr val="0070C0"/>
              </a:solidFill>
            </a:endParaRPr>
          </a:p>
        </p:txBody>
      </p:sp>
    </p:spTree>
    <p:extLst>
      <p:ext uri="{BB962C8B-B14F-4D97-AF65-F5344CB8AC3E}">
        <p14:creationId xmlns:p14="http://schemas.microsoft.com/office/powerpoint/2010/main" val="167594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147183" y="1948640"/>
            <a:ext cx="11897633" cy="2960719"/>
          </a:xfrm>
          <a:prstGeom prst="rect">
            <a:avLst/>
          </a:prstGeom>
        </p:spPr>
      </p:pic>
    </p:spTree>
    <p:extLst>
      <p:ext uri="{BB962C8B-B14F-4D97-AF65-F5344CB8AC3E}">
        <p14:creationId xmlns:p14="http://schemas.microsoft.com/office/powerpoint/2010/main" val="2147847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53143" y="1515291"/>
            <a:ext cx="10672354" cy="1569660"/>
          </a:xfrm>
          <a:prstGeom prst="rect">
            <a:avLst/>
          </a:prstGeom>
          <a:noFill/>
        </p:spPr>
        <p:txBody>
          <a:bodyPr wrap="square" rtlCol="0">
            <a:spAutoFit/>
          </a:bodyPr>
          <a:lstStyle/>
          <a:p>
            <a:r>
              <a:rPr lang="en-US" sz="3200" b="1" dirty="0" smtClean="0"/>
              <a:t>Snowball sampling</a:t>
            </a:r>
            <a:r>
              <a:rPr lang="en-US" sz="3200" dirty="0" smtClean="0"/>
              <a:t> A method of</a:t>
            </a:r>
            <a:r>
              <a:rPr lang="hu-HU" sz="3200" dirty="0" smtClean="0"/>
              <a:t> </a:t>
            </a:r>
            <a:r>
              <a:rPr lang="en-US" sz="3200" dirty="0" smtClean="0"/>
              <a:t>sampling in which sample</a:t>
            </a:r>
          </a:p>
          <a:p>
            <a:r>
              <a:rPr lang="en-US" sz="3200" dirty="0" smtClean="0"/>
              <a:t>elements are selected as they are</a:t>
            </a:r>
            <a:r>
              <a:rPr lang="hu-HU" sz="3200" dirty="0" smtClean="0"/>
              <a:t> </a:t>
            </a:r>
            <a:r>
              <a:rPr lang="en-US" sz="3200" dirty="0" smtClean="0"/>
              <a:t>identified by successive</a:t>
            </a:r>
            <a:r>
              <a:rPr lang="hu-HU" sz="3200" dirty="0" smtClean="0"/>
              <a:t> </a:t>
            </a:r>
            <a:r>
              <a:rPr lang="en-US" sz="3200" dirty="0" smtClean="0"/>
              <a:t>informants or interviewees.</a:t>
            </a:r>
            <a:endParaRPr lang="hu-HU" sz="3200" dirty="0"/>
          </a:p>
        </p:txBody>
      </p:sp>
      <p:sp>
        <p:nvSpPr>
          <p:cNvPr id="3" name="Szövegdoboz 2"/>
          <p:cNvSpPr txBox="1"/>
          <p:nvPr/>
        </p:nvSpPr>
        <p:spPr>
          <a:xfrm>
            <a:off x="3735976" y="39188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5" name="Szövegdoboz 4"/>
          <p:cNvSpPr txBox="1"/>
          <p:nvPr/>
        </p:nvSpPr>
        <p:spPr>
          <a:xfrm>
            <a:off x="391887" y="3500470"/>
            <a:ext cx="8530044" cy="3046988"/>
          </a:xfrm>
          <a:prstGeom prst="rect">
            <a:avLst/>
          </a:prstGeom>
          <a:noFill/>
        </p:spPr>
        <p:txBody>
          <a:bodyPr wrap="square" rtlCol="0">
            <a:spAutoFit/>
          </a:bodyPr>
          <a:lstStyle/>
          <a:p>
            <a:r>
              <a:rPr lang="en-US" sz="2400" dirty="0" smtClean="0">
                <a:solidFill>
                  <a:srgbClr val="0070C0"/>
                </a:solidFill>
              </a:rPr>
              <a:t>Snowball sampling is useful for hard-to-reach or hard-to-identify populations for which there</a:t>
            </a:r>
            <a:r>
              <a:rPr lang="hu-HU" sz="2400" dirty="0" smtClean="0">
                <a:solidFill>
                  <a:srgbClr val="0070C0"/>
                </a:solidFill>
              </a:rPr>
              <a:t> </a:t>
            </a:r>
            <a:r>
              <a:rPr lang="en-US" sz="2400" dirty="0" smtClean="0">
                <a:solidFill>
                  <a:srgbClr val="0070C0"/>
                </a:solidFill>
              </a:rPr>
              <a:t>is no sampling frame, but the members of which are somewhat interconnected (at least some</a:t>
            </a:r>
            <a:r>
              <a:rPr lang="hu-HU" sz="2400" dirty="0" smtClean="0">
                <a:solidFill>
                  <a:srgbClr val="0070C0"/>
                </a:solidFill>
              </a:rPr>
              <a:t> </a:t>
            </a:r>
            <a:r>
              <a:rPr lang="en-US" sz="2400" dirty="0" smtClean="0">
                <a:solidFill>
                  <a:srgbClr val="0070C0"/>
                </a:solidFill>
              </a:rPr>
              <a:t>members of the population know each other). It can be used</a:t>
            </a:r>
            <a:r>
              <a:rPr lang="hu-HU" sz="2400" dirty="0" smtClean="0">
                <a:solidFill>
                  <a:srgbClr val="0070C0"/>
                </a:solidFill>
              </a:rPr>
              <a:t> </a:t>
            </a:r>
            <a:r>
              <a:rPr lang="en-US" sz="2400" dirty="0" smtClean="0">
                <a:solidFill>
                  <a:srgbClr val="0070C0"/>
                </a:solidFill>
              </a:rPr>
              <a:t>to sample members of groups such as drug dealers,</a:t>
            </a:r>
            <a:r>
              <a:rPr lang="hu-HU" sz="2400" dirty="0" smtClean="0">
                <a:solidFill>
                  <a:srgbClr val="0070C0"/>
                </a:solidFill>
              </a:rPr>
              <a:t> </a:t>
            </a:r>
            <a:r>
              <a:rPr lang="en-US" sz="2400" dirty="0" smtClean="0">
                <a:solidFill>
                  <a:srgbClr val="0070C0"/>
                </a:solidFill>
              </a:rPr>
              <a:t>prostitutes, practicing criminals, participants in Alcoholics</a:t>
            </a:r>
            <a:r>
              <a:rPr lang="hu-HU" sz="2400" dirty="0" smtClean="0">
                <a:solidFill>
                  <a:srgbClr val="0070C0"/>
                </a:solidFill>
              </a:rPr>
              <a:t> </a:t>
            </a:r>
            <a:r>
              <a:rPr lang="en-US" sz="2400" dirty="0" smtClean="0">
                <a:solidFill>
                  <a:srgbClr val="0070C0"/>
                </a:solidFill>
              </a:rPr>
              <a:t>Anonymous groups, gang leaders, informal organizational</a:t>
            </a:r>
            <a:r>
              <a:rPr lang="hu-HU" sz="2400" dirty="0" smtClean="0">
                <a:solidFill>
                  <a:srgbClr val="0070C0"/>
                </a:solidFill>
              </a:rPr>
              <a:t> </a:t>
            </a:r>
            <a:r>
              <a:rPr lang="en-US" sz="2400" dirty="0" smtClean="0">
                <a:solidFill>
                  <a:srgbClr val="0070C0"/>
                </a:solidFill>
              </a:rPr>
              <a:t>leaders, and homeless persons.</a:t>
            </a:r>
            <a:endParaRPr lang="hu-HU" sz="2400" dirty="0">
              <a:solidFill>
                <a:srgbClr val="0070C0"/>
              </a:solidFill>
            </a:endParaRPr>
          </a:p>
        </p:txBody>
      </p:sp>
      <p:pic>
        <p:nvPicPr>
          <p:cNvPr id="6" name="Kép 5"/>
          <p:cNvPicPr>
            <a:picLocks noChangeAspect="1"/>
          </p:cNvPicPr>
          <p:nvPr/>
        </p:nvPicPr>
        <p:blipFill>
          <a:blip r:embed="rId2"/>
          <a:stretch>
            <a:fillRect/>
          </a:stretch>
        </p:blipFill>
        <p:spPr>
          <a:xfrm>
            <a:off x="8921931" y="3851720"/>
            <a:ext cx="2804403" cy="1871634"/>
          </a:xfrm>
          <a:prstGeom prst="rect">
            <a:avLst/>
          </a:prstGeom>
        </p:spPr>
      </p:pic>
    </p:spTree>
    <p:extLst>
      <p:ext uri="{BB962C8B-B14F-4D97-AF65-F5344CB8AC3E}">
        <p14:creationId xmlns:p14="http://schemas.microsoft.com/office/powerpoint/2010/main" val="1874370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15161" y="231999"/>
            <a:ext cx="7555856" cy="6479402"/>
          </a:xfrm>
          <a:prstGeom prst="rect">
            <a:avLst/>
          </a:prstGeom>
        </p:spPr>
      </p:pic>
    </p:spTree>
    <p:extLst>
      <p:ext uri="{BB962C8B-B14F-4D97-AF65-F5344CB8AC3E}">
        <p14:creationId xmlns:p14="http://schemas.microsoft.com/office/powerpoint/2010/main" val="166947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18457" y="940526"/>
            <a:ext cx="10946674" cy="5509200"/>
          </a:xfrm>
          <a:prstGeom prst="rect">
            <a:avLst/>
          </a:prstGeom>
          <a:noFill/>
        </p:spPr>
        <p:txBody>
          <a:bodyPr wrap="square" rtlCol="0">
            <a:spAutoFit/>
          </a:bodyPr>
          <a:lstStyle/>
          <a:p>
            <a:r>
              <a:rPr lang="en-US" sz="3200" b="1" dirty="0" smtClean="0"/>
              <a:t>Inferential statistics </a:t>
            </a:r>
            <a:r>
              <a:rPr lang="en-US" sz="3200" dirty="0" smtClean="0"/>
              <a:t>A</a:t>
            </a:r>
            <a:r>
              <a:rPr lang="hu-HU" sz="3200" dirty="0" smtClean="0"/>
              <a:t> </a:t>
            </a:r>
            <a:r>
              <a:rPr lang="en-US" sz="3200" dirty="0" smtClean="0"/>
              <a:t>mathematical tool for estimating</a:t>
            </a:r>
            <a:r>
              <a:rPr lang="hu-HU" sz="3200" dirty="0" smtClean="0"/>
              <a:t> </a:t>
            </a:r>
            <a:r>
              <a:rPr lang="en-US" sz="3200" dirty="0" smtClean="0"/>
              <a:t>how</a:t>
            </a:r>
            <a:r>
              <a:rPr lang="hu-HU" sz="3200" dirty="0" smtClean="0"/>
              <a:t> </a:t>
            </a:r>
            <a:r>
              <a:rPr lang="en-US" sz="3200" dirty="0" smtClean="0"/>
              <a:t>likely it is that a statistical</a:t>
            </a:r>
            <a:r>
              <a:rPr lang="hu-HU" sz="3200" dirty="0" smtClean="0"/>
              <a:t> </a:t>
            </a:r>
            <a:r>
              <a:rPr lang="en-US" sz="3200" dirty="0" smtClean="0"/>
              <a:t>result based on data from a</a:t>
            </a:r>
            <a:r>
              <a:rPr lang="hu-HU" sz="3200" dirty="0" smtClean="0"/>
              <a:t> </a:t>
            </a:r>
            <a:r>
              <a:rPr lang="en-US" sz="3200" dirty="0" smtClean="0"/>
              <a:t>random sample is representative</a:t>
            </a:r>
            <a:r>
              <a:rPr lang="hu-HU" sz="3200" dirty="0" smtClean="0"/>
              <a:t> </a:t>
            </a:r>
            <a:r>
              <a:rPr lang="en-US" sz="3200" dirty="0" smtClean="0"/>
              <a:t>of the population from which the</a:t>
            </a:r>
            <a:r>
              <a:rPr lang="hu-HU" sz="3200" dirty="0" smtClean="0"/>
              <a:t> </a:t>
            </a:r>
            <a:r>
              <a:rPr lang="en-US" sz="3200" dirty="0" smtClean="0"/>
              <a:t>sample is assumed to have been</a:t>
            </a:r>
            <a:r>
              <a:rPr lang="hu-HU" sz="3200" dirty="0" smtClean="0"/>
              <a:t> </a:t>
            </a:r>
            <a:r>
              <a:rPr lang="en-US" sz="3200" dirty="0" smtClean="0"/>
              <a:t>selected.</a:t>
            </a:r>
            <a:endParaRPr lang="hu-HU" sz="3200" dirty="0" smtClean="0"/>
          </a:p>
          <a:p>
            <a:endParaRPr lang="en-US" sz="3200" dirty="0" smtClean="0"/>
          </a:p>
          <a:p>
            <a:r>
              <a:rPr lang="en-US" sz="3200" b="1" dirty="0" smtClean="0"/>
              <a:t>Random sampling error </a:t>
            </a:r>
            <a:r>
              <a:rPr lang="en-US" sz="3200" dirty="0" smtClean="0"/>
              <a:t>(chance</a:t>
            </a:r>
            <a:r>
              <a:rPr lang="hu-HU" sz="3200" dirty="0" smtClean="0"/>
              <a:t> </a:t>
            </a:r>
            <a:r>
              <a:rPr lang="en-US" sz="3200" dirty="0" smtClean="0"/>
              <a:t>sampling error) Differences</a:t>
            </a:r>
            <a:r>
              <a:rPr lang="hu-HU" sz="3200" dirty="0" smtClean="0"/>
              <a:t> </a:t>
            </a:r>
            <a:r>
              <a:rPr lang="en-US" sz="3200" dirty="0" smtClean="0"/>
              <a:t>between the population and the</a:t>
            </a:r>
            <a:r>
              <a:rPr lang="hu-HU" sz="3200" dirty="0" smtClean="0"/>
              <a:t> </a:t>
            </a:r>
            <a:r>
              <a:rPr lang="en-US" sz="3200" dirty="0" smtClean="0"/>
              <a:t>sample that are due only to</a:t>
            </a:r>
            <a:r>
              <a:rPr lang="hu-HU" sz="3200" dirty="0" smtClean="0"/>
              <a:t> </a:t>
            </a:r>
            <a:r>
              <a:rPr lang="en-US" sz="3200" dirty="0" smtClean="0"/>
              <a:t>chance factors (random error),</a:t>
            </a:r>
            <a:r>
              <a:rPr lang="hu-HU" sz="3200" dirty="0" smtClean="0"/>
              <a:t> </a:t>
            </a:r>
            <a:r>
              <a:rPr lang="en-US" sz="3200" dirty="0" smtClean="0"/>
              <a:t>not to systematic sampling error.</a:t>
            </a:r>
          </a:p>
          <a:p>
            <a:r>
              <a:rPr lang="en-US" sz="3200" dirty="0" smtClean="0"/>
              <a:t>Random sampling error may or</a:t>
            </a:r>
            <a:r>
              <a:rPr lang="hu-HU" sz="3200" dirty="0" smtClean="0"/>
              <a:t> </a:t>
            </a:r>
            <a:r>
              <a:rPr lang="en-US" sz="3200" dirty="0" smtClean="0"/>
              <a:t>may not result in an</a:t>
            </a:r>
            <a:r>
              <a:rPr lang="hu-HU" sz="3200" dirty="0" smtClean="0"/>
              <a:t> </a:t>
            </a:r>
            <a:r>
              <a:rPr lang="en-US" sz="3200" dirty="0" smtClean="0"/>
              <a:t>unrepresentative sample. The</a:t>
            </a:r>
            <a:r>
              <a:rPr lang="hu-HU" sz="3200" dirty="0" smtClean="0"/>
              <a:t> </a:t>
            </a:r>
            <a:r>
              <a:rPr lang="en-US" sz="3200" dirty="0" smtClean="0"/>
              <a:t>magnitude of sampling error due</a:t>
            </a:r>
          </a:p>
          <a:p>
            <a:r>
              <a:rPr lang="en-US" sz="3200" dirty="0" smtClean="0"/>
              <a:t>to chance factors can be</a:t>
            </a:r>
            <a:r>
              <a:rPr lang="hu-HU" sz="3200" dirty="0" smtClean="0"/>
              <a:t> </a:t>
            </a:r>
            <a:r>
              <a:rPr lang="en-US" sz="3200" dirty="0" smtClean="0"/>
              <a:t>estimated statistically.</a:t>
            </a:r>
            <a:endParaRPr lang="hu-HU" sz="3200" dirty="0"/>
          </a:p>
        </p:txBody>
      </p:sp>
      <p:sp>
        <p:nvSpPr>
          <p:cNvPr id="3" name="Szövegdoboz 2"/>
          <p:cNvSpPr txBox="1"/>
          <p:nvPr/>
        </p:nvSpPr>
        <p:spPr>
          <a:xfrm>
            <a:off x="3735976" y="232640"/>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Tree>
    <p:extLst>
      <p:ext uri="{BB962C8B-B14F-4D97-AF65-F5344CB8AC3E}">
        <p14:creationId xmlns:p14="http://schemas.microsoft.com/office/powerpoint/2010/main" val="1546387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85165"/>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400" b="1" i="0" u="none" strike="noStrike" kern="0" cap="none" spc="0" normalizeH="0" baseline="0" noProof="0" dirty="0" smtClean="0">
                <a:ln>
                  <a:noFill/>
                </a:ln>
                <a:solidFill>
                  <a:srgbClr val="000000"/>
                </a:solidFill>
                <a:effectLst/>
                <a:uLnTx/>
                <a:uFillTx/>
                <a:latin typeface="Arial"/>
                <a:ea typeface="+mj-ea"/>
                <a:cs typeface="+mj-cs"/>
              </a:rPr>
              <a:t>Sampling</a:t>
            </a:r>
          </a:p>
        </p:txBody>
      </p:sp>
      <p:sp>
        <p:nvSpPr>
          <p:cNvPr id="3" name="Rectangle 3"/>
          <p:cNvSpPr txBox="1">
            <a:spLocks noChangeArrowheads="1"/>
          </p:cNvSpPr>
          <p:nvPr/>
        </p:nvSpPr>
        <p:spPr bwMode="auto">
          <a:xfrm>
            <a:off x="457200" y="1556765"/>
            <a:ext cx="1112955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n-ea"/>
                <a:cs typeface="+mn-cs"/>
              </a:rPr>
              <a:t>Population</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 A group that includes all the cases (individuals, objects, or groups) in which the researcher is interested.</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n-ea"/>
                <a:cs typeface="+mn-cs"/>
              </a:rPr>
              <a:t>Sample</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 A relatively small subset from a population.</a:t>
            </a:r>
          </a:p>
        </p:txBody>
      </p:sp>
      <p:pic>
        <p:nvPicPr>
          <p:cNvPr id="4" name="Kép 3"/>
          <p:cNvPicPr>
            <a:picLocks noChangeAspect="1"/>
          </p:cNvPicPr>
          <p:nvPr/>
        </p:nvPicPr>
        <p:blipFill>
          <a:blip r:embed="rId2"/>
          <a:stretch>
            <a:fillRect/>
          </a:stretch>
        </p:blipFill>
        <p:spPr>
          <a:xfrm>
            <a:off x="4782215" y="4044915"/>
            <a:ext cx="2261812" cy="2499577"/>
          </a:xfrm>
          <a:prstGeom prst="rect">
            <a:avLst/>
          </a:prstGeom>
        </p:spPr>
      </p:pic>
    </p:spTree>
    <p:extLst>
      <p:ext uri="{BB962C8B-B14F-4D97-AF65-F5344CB8AC3E}">
        <p14:creationId xmlns:p14="http://schemas.microsoft.com/office/powerpoint/2010/main" val="58275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95943" y="378823"/>
            <a:ext cx="11769633" cy="4154984"/>
          </a:xfrm>
          <a:prstGeom prst="rect">
            <a:avLst/>
          </a:prstGeom>
          <a:noFill/>
        </p:spPr>
        <p:txBody>
          <a:bodyPr wrap="square" rtlCol="0">
            <a:spAutoFit/>
          </a:bodyPr>
          <a:lstStyle/>
          <a:p>
            <a:r>
              <a:rPr lang="en-US" sz="2400" dirty="0" smtClean="0"/>
              <a:t> The actual results of the election were 62% for Roosevelt against 38% for Landon (these were the parameters the poll was trying to measure). The sampling error in the Literary Digest poll was a whopping 19%, the largest ever in a major public opinion poll. Practically all of the sampling error was the result of sample bias.</a:t>
            </a:r>
          </a:p>
          <a:p>
            <a:r>
              <a:rPr lang="en-US" sz="2400" dirty="0" smtClean="0"/>
              <a:t>The irony of the situation was that the Literary Digest poll was also one of the largest and most expensive polls ever conducted, with a sample size of around 2.4 million people! At the same time the Literary Digest was making its fateful mistake, </a:t>
            </a:r>
            <a:r>
              <a:rPr lang="en-US" sz="2400" i="1" dirty="0" smtClean="0"/>
              <a:t>George Gallup</a:t>
            </a:r>
            <a:r>
              <a:rPr lang="en-US" sz="2400" dirty="0" smtClean="0"/>
              <a:t> was able to predict a victory for Roosevelt using a much smaller sample of about 50,000 people.</a:t>
            </a:r>
          </a:p>
          <a:p>
            <a:r>
              <a:rPr lang="en-US" sz="2400" dirty="0" smtClean="0">
                <a:solidFill>
                  <a:srgbClr val="FF0000"/>
                </a:solidFill>
              </a:rPr>
              <a:t>This illustrates the fact that bad sampling methods cannot be cured by increasing the size of the sample, which in fact just compounds the mistakes. The critical issue in sampling is not sample size but how best to reduce sample bias.</a:t>
            </a:r>
            <a:endParaRPr lang="hu-HU" sz="2400" dirty="0">
              <a:solidFill>
                <a:srgbClr val="FF0000"/>
              </a:solidFill>
            </a:endParaRPr>
          </a:p>
        </p:txBody>
      </p:sp>
      <p:pic>
        <p:nvPicPr>
          <p:cNvPr id="3" name="Kép 2"/>
          <p:cNvPicPr>
            <a:picLocks noChangeAspect="1"/>
          </p:cNvPicPr>
          <p:nvPr/>
        </p:nvPicPr>
        <p:blipFill>
          <a:blip r:embed="rId2"/>
          <a:stretch>
            <a:fillRect/>
          </a:stretch>
        </p:blipFill>
        <p:spPr>
          <a:xfrm>
            <a:off x="2679359" y="4692092"/>
            <a:ext cx="6206266" cy="1993565"/>
          </a:xfrm>
          <a:prstGeom prst="rect">
            <a:avLst/>
          </a:prstGeom>
        </p:spPr>
      </p:pic>
    </p:spTree>
    <p:extLst>
      <p:ext uri="{BB962C8B-B14F-4D97-AF65-F5344CB8AC3E}">
        <p14:creationId xmlns:p14="http://schemas.microsoft.com/office/powerpoint/2010/main" val="1266640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70707" y="1698171"/>
            <a:ext cx="10646230" cy="3539430"/>
          </a:xfrm>
          <a:prstGeom prst="rect">
            <a:avLst/>
          </a:prstGeom>
          <a:noFill/>
        </p:spPr>
        <p:txBody>
          <a:bodyPr wrap="square" rtlCol="0">
            <a:spAutoFit/>
          </a:bodyPr>
          <a:lstStyle/>
          <a:p>
            <a:r>
              <a:rPr lang="en-US" sz="3200" dirty="0" smtClean="0"/>
              <a:t>A sample</a:t>
            </a:r>
            <a:r>
              <a:rPr lang="hu-HU" sz="3200" dirty="0" smtClean="0"/>
              <a:t> </a:t>
            </a:r>
            <a:r>
              <a:rPr lang="en-US" sz="3200" dirty="0" smtClean="0"/>
              <a:t>that “looks like” the</a:t>
            </a:r>
            <a:r>
              <a:rPr lang="hu-HU" sz="3200" dirty="0" smtClean="0"/>
              <a:t> </a:t>
            </a:r>
            <a:r>
              <a:rPr lang="en-US" sz="3200" dirty="0" smtClean="0"/>
              <a:t>population</a:t>
            </a:r>
            <a:r>
              <a:rPr lang="hu-HU" sz="3200" dirty="0"/>
              <a:t> </a:t>
            </a:r>
            <a:r>
              <a:rPr lang="en-US" sz="3200" dirty="0" smtClean="0"/>
              <a:t>from which it was selected in all</a:t>
            </a:r>
            <a:r>
              <a:rPr lang="hu-HU" sz="3200" dirty="0" smtClean="0"/>
              <a:t> </a:t>
            </a:r>
            <a:r>
              <a:rPr lang="en-US" sz="3200" dirty="0" smtClean="0"/>
              <a:t>respects that are potentially</a:t>
            </a:r>
            <a:r>
              <a:rPr lang="hu-HU" sz="3200" dirty="0" smtClean="0"/>
              <a:t> </a:t>
            </a:r>
            <a:r>
              <a:rPr lang="en-US" sz="3200" dirty="0" smtClean="0"/>
              <a:t>relevant to the study. The</a:t>
            </a:r>
            <a:r>
              <a:rPr lang="hu-HU" sz="3200" dirty="0" smtClean="0"/>
              <a:t> </a:t>
            </a:r>
            <a:r>
              <a:rPr lang="en-US" sz="3200" dirty="0" smtClean="0"/>
              <a:t>distribution of characteristics</a:t>
            </a:r>
            <a:r>
              <a:rPr lang="hu-HU" sz="3200" dirty="0" smtClean="0"/>
              <a:t> </a:t>
            </a:r>
            <a:r>
              <a:rPr lang="en-US" sz="3200" dirty="0" smtClean="0"/>
              <a:t>among the elements of a</a:t>
            </a:r>
            <a:r>
              <a:rPr lang="hu-HU" sz="3200" dirty="0" smtClean="0"/>
              <a:t> </a:t>
            </a:r>
            <a:r>
              <a:rPr lang="en-US" sz="3200" dirty="0" smtClean="0"/>
              <a:t>representative</a:t>
            </a:r>
            <a:r>
              <a:rPr lang="hu-HU" sz="3200" dirty="0" smtClean="0"/>
              <a:t> </a:t>
            </a:r>
            <a:r>
              <a:rPr lang="en-US" sz="3200" dirty="0" smtClean="0"/>
              <a:t>sample is the same</a:t>
            </a:r>
            <a:r>
              <a:rPr lang="hu-HU" sz="3200" dirty="0" smtClean="0"/>
              <a:t> </a:t>
            </a:r>
            <a:r>
              <a:rPr lang="en-US" sz="3200" dirty="0" smtClean="0"/>
              <a:t>as the distribution of those</a:t>
            </a:r>
            <a:r>
              <a:rPr lang="hu-HU" sz="3200" dirty="0" smtClean="0"/>
              <a:t> </a:t>
            </a:r>
            <a:r>
              <a:rPr lang="en-US" sz="3200" dirty="0" smtClean="0"/>
              <a:t>characteristics among the total</a:t>
            </a:r>
            <a:r>
              <a:rPr lang="hu-HU" sz="3200" dirty="0" smtClean="0"/>
              <a:t> </a:t>
            </a:r>
            <a:r>
              <a:rPr lang="en-US" sz="3200" dirty="0" smtClean="0"/>
              <a:t>population. In an</a:t>
            </a:r>
            <a:r>
              <a:rPr lang="hu-HU" sz="3200" dirty="0" smtClean="0"/>
              <a:t> </a:t>
            </a:r>
            <a:r>
              <a:rPr lang="en-US" sz="3200" dirty="0" smtClean="0"/>
              <a:t>unrepresentative sample, some</a:t>
            </a:r>
            <a:r>
              <a:rPr lang="hu-HU" sz="3200" dirty="0" smtClean="0"/>
              <a:t> </a:t>
            </a:r>
            <a:r>
              <a:rPr lang="en-US" sz="3200" dirty="0" smtClean="0"/>
              <a:t>characteristics are</a:t>
            </a:r>
            <a:r>
              <a:rPr lang="hu-HU" sz="3200" dirty="0" smtClean="0"/>
              <a:t> </a:t>
            </a:r>
            <a:r>
              <a:rPr lang="en-US" sz="3200" dirty="0" smtClean="0"/>
              <a:t>overrepresented or</a:t>
            </a:r>
            <a:r>
              <a:rPr lang="hu-HU" sz="3200" dirty="0" smtClean="0"/>
              <a:t> </a:t>
            </a:r>
            <a:r>
              <a:rPr lang="en-US" sz="3200" dirty="0" smtClean="0"/>
              <a:t>underrepresented.</a:t>
            </a:r>
            <a:endParaRPr lang="hu-HU" sz="3200" dirty="0"/>
          </a:p>
        </p:txBody>
      </p:sp>
      <p:sp>
        <p:nvSpPr>
          <p:cNvPr id="3" name="Szövegdoboz 2"/>
          <p:cNvSpPr txBox="1"/>
          <p:nvPr/>
        </p:nvSpPr>
        <p:spPr>
          <a:xfrm>
            <a:off x="770707" y="613954"/>
            <a:ext cx="4915448" cy="707886"/>
          </a:xfrm>
          <a:prstGeom prst="rect">
            <a:avLst/>
          </a:prstGeom>
          <a:noFill/>
        </p:spPr>
        <p:txBody>
          <a:bodyPr wrap="none" rtlCol="0">
            <a:spAutoFit/>
          </a:bodyPr>
          <a:lstStyle/>
          <a:p>
            <a:r>
              <a:rPr lang="en-US" sz="4000" dirty="0" smtClean="0"/>
              <a:t>Representative sample</a:t>
            </a:r>
            <a:endParaRPr lang="hu-HU" sz="4000" dirty="0"/>
          </a:p>
        </p:txBody>
      </p:sp>
    </p:spTree>
    <p:extLst>
      <p:ext uri="{BB962C8B-B14F-4D97-AF65-F5344CB8AC3E}">
        <p14:creationId xmlns:p14="http://schemas.microsoft.com/office/powerpoint/2010/main" val="38757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00890" y="3040514"/>
            <a:ext cx="2895851" cy="1926503"/>
          </a:xfrm>
          <a:prstGeom prst="rect">
            <a:avLst/>
          </a:prstGeom>
        </p:spPr>
      </p:pic>
      <p:sp>
        <p:nvSpPr>
          <p:cNvPr id="4" name="Szövegdoboz 3"/>
          <p:cNvSpPr txBox="1"/>
          <p:nvPr/>
        </p:nvSpPr>
        <p:spPr>
          <a:xfrm>
            <a:off x="2325187" y="352696"/>
            <a:ext cx="4915448" cy="707886"/>
          </a:xfrm>
          <a:prstGeom prst="rect">
            <a:avLst/>
          </a:prstGeom>
          <a:noFill/>
        </p:spPr>
        <p:txBody>
          <a:bodyPr wrap="none" rtlCol="0">
            <a:spAutoFit/>
          </a:bodyPr>
          <a:lstStyle/>
          <a:p>
            <a:r>
              <a:rPr lang="en-US" sz="4000" dirty="0" smtClean="0"/>
              <a:t>Representative sample</a:t>
            </a:r>
            <a:endParaRPr lang="hu-HU" sz="4000" dirty="0"/>
          </a:p>
        </p:txBody>
      </p:sp>
      <p:sp>
        <p:nvSpPr>
          <p:cNvPr id="5" name="Szövegdoboz 4"/>
          <p:cNvSpPr txBox="1"/>
          <p:nvPr/>
        </p:nvSpPr>
        <p:spPr>
          <a:xfrm>
            <a:off x="4232366" y="1907177"/>
            <a:ext cx="7367451" cy="4524315"/>
          </a:xfrm>
          <a:prstGeom prst="rect">
            <a:avLst/>
          </a:prstGeom>
          <a:noFill/>
        </p:spPr>
        <p:txBody>
          <a:bodyPr wrap="square" rtlCol="0">
            <a:spAutoFit/>
          </a:bodyPr>
          <a:lstStyle/>
          <a:p>
            <a:r>
              <a:rPr lang="en-US" sz="3200" dirty="0" smtClean="0"/>
              <a:t>The sample should reflect the properties of the population as we see the </a:t>
            </a:r>
            <a:r>
              <a:rPr lang="hu-HU" sz="3200" dirty="0" err="1" smtClean="0"/>
              <a:t>whole</a:t>
            </a:r>
            <a:r>
              <a:rPr lang="hu-HU" sz="3200" dirty="0" smtClean="0"/>
              <a:t> </a:t>
            </a:r>
            <a:r>
              <a:rPr lang="en-US" sz="3200" dirty="0" smtClean="0"/>
              <a:t>sea in a drop. That is, the sample should be </a:t>
            </a:r>
            <a:r>
              <a:rPr lang="en-US" sz="3200" i="1" dirty="0" smtClean="0"/>
              <a:t>representative</a:t>
            </a:r>
            <a:r>
              <a:rPr lang="en-US" sz="3200" dirty="0" smtClean="0"/>
              <a:t>. The conclusions drawn from a non-representative sample are ineligible, distorted. The applied statistical methods and estimation errors will be valid if the sample we are reporting is representative!</a:t>
            </a:r>
            <a:endParaRPr lang="hu-HU" sz="3200" dirty="0"/>
          </a:p>
        </p:txBody>
      </p:sp>
    </p:spTree>
    <p:extLst>
      <p:ext uri="{BB962C8B-B14F-4D97-AF65-F5344CB8AC3E}">
        <p14:creationId xmlns:p14="http://schemas.microsoft.com/office/powerpoint/2010/main" val="121954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28877" y="487169"/>
            <a:ext cx="11453819" cy="3046988"/>
          </a:xfrm>
          <a:prstGeom prst="rect">
            <a:avLst/>
          </a:prstGeom>
          <a:noFill/>
        </p:spPr>
        <p:txBody>
          <a:bodyPr wrap="square" rtlCol="0">
            <a:spAutoFit/>
          </a:bodyPr>
          <a:lstStyle/>
          <a:p>
            <a:r>
              <a:rPr lang="en-US" sz="3200" dirty="0" smtClean="0"/>
              <a:t>A representative sample is a small quantity of something that accurately reflects the larger entity. An example is when a small number of people accurately reflect the members of an entire population. In a classroom of </a:t>
            </a:r>
            <a:r>
              <a:rPr lang="hu-HU" sz="3200" dirty="0" smtClean="0"/>
              <a:t>12</a:t>
            </a:r>
            <a:r>
              <a:rPr lang="en-US" sz="3200" dirty="0" smtClean="0"/>
              <a:t> students, in which </a:t>
            </a:r>
            <a:r>
              <a:rPr lang="hu-HU" sz="3200" dirty="0" err="1" smtClean="0"/>
              <a:t>two</a:t>
            </a:r>
            <a:r>
              <a:rPr lang="hu-HU" sz="3200" dirty="0" smtClean="0"/>
              <a:t> </a:t>
            </a:r>
            <a:r>
              <a:rPr lang="hu-HU" sz="3200" dirty="0" err="1" smtClean="0"/>
              <a:t>third</a:t>
            </a:r>
            <a:r>
              <a:rPr lang="en-US" sz="3200" dirty="0" smtClean="0"/>
              <a:t> the students are male and </a:t>
            </a:r>
            <a:r>
              <a:rPr lang="hu-HU" sz="3200" dirty="0" err="1" smtClean="0"/>
              <a:t>one</a:t>
            </a:r>
            <a:r>
              <a:rPr lang="hu-HU" sz="3200" dirty="0" smtClean="0"/>
              <a:t> </a:t>
            </a:r>
            <a:r>
              <a:rPr lang="hu-HU" sz="3200" dirty="0" err="1" smtClean="0"/>
              <a:t>tird</a:t>
            </a:r>
            <a:r>
              <a:rPr lang="en-US" sz="3200" dirty="0" smtClean="0"/>
              <a:t> are female, a representative sample might include </a:t>
            </a:r>
            <a:r>
              <a:rPr lang="hu-HU" sz="3200" dirty="0" err="1" smtClean="0"/>
              <a:t>four</a:t>
            </a:r>
            <a:r>
              <a:rPr lang="en-US" sz="3200" dirty="0" smtClean="0"/>
              <a:t> students: three males and </a:t>
            </a:r>
            <a:r>
              <a:rPr lang="hu-HU" sz="3200" dirty="0" err="1" smtClean="0"/>
              <a:t>one</a:t>
            </a:r>
            <a:r>
              <a:rPr lang="en-US" sz="3200" dirty="0" smtClean="0"/>
              <a:t> females</a:t>
            </a:r>
            <a:endParaRPr lang="hu-HU" sz="3200" dirty="0"/>
          </a:p>
        </p:txBody>
      </p:sp>
      <p:pic>
        <p:nvPicPr>
          <p:cNvPr id="4" name="Kép 3"/>
          <p:cNvPicPr>
            <a:picLocks noChangeAspect="1"/>
          </p:cNvPicPr>
          <p:nvPr/>
        </p:nvPicPr>
        <p:blipFill>
          <a:blip r:embed="rId2"/>
          <a:stretch>
            <a:fillRect/>
          </a:stretch>
        </p:blipFill>
        <p:spPr>
          <a:xfrm>
            <a:off x="4519749" y="3534157"/>
            <a:ext cx="2624254" cy="3105322"/>
          </a:xfrm>
          <a:prstGeom prst="rect">
            <a:avLst/>
          </a:prstGeom>
        </p:spPr>
      </p:pic>
    </p:spTree>
    <p:extLst>
      <p:ext uri="{BB962C8B-B14F-4D97-AF65-F5344CB8AC3E}">
        <p14:creationId xmlns:p14="http://schemas.microsoft.com/office/powerpoint/2010/main" val="85906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663884" y="557935"/>
            <a:ext cx="6218858" cy="5943524"/>
          </a:xfrm>
          <a:prstGeom prst="rect">
            <a:avLst/>
          </a:prstGeom>
        </p:spPr>
      </p:pic>
    </p:spTree>
    <p:extLst>
      <p:ext uri="{BB962C8B-B14F-4D97-AF65-F5344CB8AC3E}">
        <p14:creationId xmlns:p14="http://schemas.microsoft.com/office/powerpoint/2010/main" val="123874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6749" y="271463"/>
            <a:ext cx="108155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400" b="1" i="0" u="none" strike="noStrike" kern="0" cap="none" spc="0" normalizeH="0" baseline="0" noProof="0" smtClean="0">
                <a:ln>
                  <a:noFill/>
                </a:ln>
                <a:solidFill>
                  <a:srgbClr val="000000"/>
                </a:solidFill>
                <a:effectLst/>
                <a:uLnTx/>
                <a:uFillTx/>
                <a:latin typeface="Arial"/>
                <a:ea typeface="+mj-ea"/>
                <a:cs typeface="+mj-cs"/>
              </a:rPr>
              <a:t>Random Sampling</a:t>
            </a:r>
          </a:p>
        </p:txBody>
      </p:sp>
      <p:sp>
        <p:nvSpPr>
          <p:cNvPr id="3" name="Rectangle 3"/>
          <p:cNvSpPr txBox="1">
            <a:spLocks noChangeArrowheads="1"/>
          </p:cNvSpPr>
          <p:nvPr/>
        </p:nvSpPr>
        <p:spPr bwMode="auto">
          <a:xfrm>
            <a:off x="666749" y="1501775"/>
            <a:ext cx="1081550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n-ea"/>
                <a:cs typeface="+mn-cs"/>
              </a:rPr>
              <a:t>Simple Random Sample</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 A sample designed in such a way as to ensure that </a:t>
            </a:r>
            <a:endParaRPr kumimoji="0" lang="hu-HU" altLang="hu-HU" sz="32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7D"/>
              </a:buClr>
              <a:buSzPct val="75000"/>
              <a:buNone/>
              <a:tabLst/>
              <a:defRPr/>
            </a:pPr>
            <a: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t>(1) </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every member of the population has an equal chance of being chosen and </a:t>
            </a:r>
            <a:endParaRPr kumimoji="0" lang="hu-HU" altLang="hu-HU" sz="32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7D"/>
              </a:buClr>
              <a:buSzPct val="75000"/>
              <a:buNone/>
              <a:tabLst/>
              <a:defRPr/>
            </a:pP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(2) every combination of N members has an equal chance of being chosen. </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This can be done using a computer, calculator, or a table of random numbers</a:t>
            </a:r>
          </a:p>
        </p:txBody>
      </p:sp>
    </p:spTree>
    <p:extLst>
      <p:ext uri="{BB962C8B-B14F-4D97-AF65-F5344CB8AC3E}">
        <p14:creationId xmlns:p14="http://schemas.microsoft.com/office/powerpoint/2010/main" val="2912520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749175" y="188695"/>
            <a:ext cx="8693649" cy="6480610"/>
          </a:xfrm>
          <a:prstGeom prst="rect">
            <a:avLst/>
          </a:prstGeom>
        </p:spPr>
      </p:pic>
    </p:spTree>
    <p:extLst>
      <p:ext uri="{BB962C8B-B14F-4D97-AF65-F5344CB8AC3E}">
        <p14:creationId xmlns:p14="http://schemas.microsoft.com/office/powerpoint/2010/main" val="260589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788802" y="167357"/>
            <a:ext cx="8614395" cy="6523285"/>
          </a:xfrm>
          <a:prstGeom prst="rect">
            <a:avLst/>
          </a:prstGeom>
        </p:spPr>
      </p:pic>
    </p:spTree>
    <p:extLst>
      <p:ext uri="{BB962C8B-B14F-4D97-AF65-F5344CB8AC3E}">
        <p14:creationId xmlns:p14="http://schemas.microsoft.com/office/powerpoint/2010/main" val="1715928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685800" y="44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600" b="1" i="0" u="none" strike="noStrike" kern="0" cap="none" spc="0" normalizeH="0" baseline="0" noProof="0" smtClean="0">
                <a:ln>
                  <a:noFill/>
                </a:ln>
                <a:solidFill>
                  <a:srgbClr val="000000"/>
                </a:solidFill>
                <a:effectLst/>
                <a:uLnTx/>
                <a:uFillTx/>
                <a:latin typeface="Arial"/>
                <a:ea typeface="+mj-ea"/>
                <a:cs typeface="+mj-cs"/>
              </a:rPr>
              <a:t>Random Sampling</a:t>
            </a:r>
            <a:endParaRPr kumimoji="0" lang="en-US" altLang="hu-HU" sz="4400" b="1" i="0" u="none" strike="noStrike" kern="0" cap="none" spc="0" normalizeH="0" baseline="0" noProof="0" smtClean="0">
              <a:ln>
                <a:noFill/>
              </a:ln>
              <a:solidFill>
                <a:srgbClr val="000000"/>
              </a:solidFill>
              <a:effectLst/>
              <a:uLnTx/>
              <a:uFillTx/>
              <a:latin typeface="Arial"/>
              <a:ea typeface="+mj-ea"/>
              <a:cs typeface="+mj-cs"/>
            </a:endParaRPr>
          </a:p>
        </p:txBody>
      </p:sp>
      <p:sp>
        <p:nvSpPr>
          <p:cNvPr id="3" name="Rectangle 1027"/>
          <p:cNvSpPr txBox="1">
            <a:spLocks noChangeArrowheads="1"/>
          </p:cNvSpPr>
          <p:nvPr/>
        </p:nvSpPr>
        <p:spPr bwMode="auto">
          <a:xfrm>
            <a:off x="457199" y="1524000"/>
            <a:ext cx="110511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n-ea"/>
                <a:cs typeface="+mn-cs"/>
              </a:rPr>
              <a:t>Systematic random sampling</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 A method of sampling in which every </a:t>
            </a:r>
            <a:r>
              <a:rPr kumimoji="0" lang="en-US" altLang="hu-HU" sz="3200" b="0" i="1" u="none" strike="noStrike" kern="0" cap="none" spc="0" normalizeH="0" baseline="0" noProof="0" dirty="0" smtClean="0">
                <a:ln>
                  <a:noFill/>
                </a:ln>
                <a:solidFill>
                  <a:srgbClr val="000000"/>
                </a:solidFill>
                <a:effectLst/>
                <a:uLnTx/>
                <a:uFillTx/>
                <a:latin typeface="Arial"/>
                <a:ea typeface="+mn-ea"/>
                <a:cs typeface="+mn-cs"/>
              </a:rPr>
              <a:t>K</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th member (</a:t>
            </a:r>
            <a:r>
              <a:rPr kumimoji="0" lang="en-US" altLang="hu-HU" sz="3200" b="0" i="1" u="none" strike="noStrike" kern="0" cap="none" spc="0" normalizeH="0" baseline="0" noProof="0" dirty="0" smtClean="0">
                <a:ln>
                  <a:noFill/>
                </a:ln>
                <a:solidFill>
                  <a:srgbClr val="000000"/>
                </a:solidFill>
                <a:effectLst/>
                <a:uLnTx/>
                <a:uFillTx/>
                <a:latin typeface="Arial"/>
                <a:ea typeface="+mn-ea"/>
                <a:cs typeface="+mn-cs"/>
              </a:rPr>
              <a:t>K</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is a ration obtained by dividing the population size by the desired sample size) in the total population is chosen for inclusion in the sample after the first member of the sample is selected at random from among the first </a:t>
            </a:r>
            <a:r>
              <a:rPr kumimoji="0" lang="en-US" altLang="hu-HU" sz="3200" b="0" i="1" u="none" strike="noStrike" kern="0" cap="none" spc="0" normalizeH="0" baseline="0" noProof="0" dirty="0" smtClean="0">
                <a:ln>
                  <a:noFill/>
                </a:ln>
                <a:solidFill>
                  <a:srgbClr val="000000"/>
                </a:solidFill>
                <a:effectLst/>
                <a:uLnTx/>
                <a:uFillTx/>
                <a:latin typeface="Arial"/>
                <a:ea typeface="+mn-ea"/>
                <a:cs typeface="+mn-cs"/>
              </a:rPr>
              <a:t>K</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members of the population.</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endParaRPr kumimoji="0" lang="en-US" altLang="hu-HU" sz="32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0438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675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j-ea"/>
                <a:cs typeface="+mj-cs"/>
              </a:rPr>
              <a:t>Systematic Random Sampling</a:t>
            </a:r>
          </a:p>
        </p:txBody>
      </p:sp>
      <p:sp>
        <p:nvSpPr>
          <p:cNvPr id="3" name="Szövegdoboz 2"/>
          <p:cNvSpPr txBox="1"/>
          <p:nvPr/>
        </p:nvSpPr>
        <p:spPr>
          <a:xfrm>
            <a:off x="355900" y="1371600"/>
            <a:ext cx="6591676" cy="584775"/>
          </a:xfrm>
          <a:prstGeom prst="rect">
            <a:avLst/>
          </a:prstGeom>
          <a:noFill/>
        </p:spPr>
        <p:txBody>
          <a:bodyPr wrap="none" rtlCol="0">
            <a:spAutoFit/>
          </a:bodyPr>
          <a:lstStyle/>
          <a:p>
            <a:r>
              <a:rPr lang="en-US" sz="3200" dirty="0" smtClean="0"/>
              <a:t>Suppose the population size is </a:t>
            </a:r>
            <a:r>
              <a:rPr lang="en-US" sz="3200" i="1" dirty="0" smtClean="0"/>
              <a:t>N</a:t>
            </a:r>
            <a:r>
              <a:rPr lang="en-US" sz="3200" dirty="0" smtClean="0"/>
              <a:t> = 100</a:t>
            </a:r>
            <a:endParaRPr lang="hu-HU" sz="3200" dirty="0"/>
          </a:p>
        </p:txBody>
      </p:sp>
      <p:sp>
        <p:nvSpPr>
          <p:cNvPr id="4" name="Szövegdoboz 3"/>
          <p:cNvSpPr txBox="1"/>
          <p:nvPr/>
        </p:nvSpPr>
        <p:spPr>
          <a:xfrm>
            <a:off x="355900" y="2393981"/>
            <a:ext cx="8083250" cy="4031873"/>
          </a:xfrm>
          <a:prstGeom prst="rect">
            <a:avLst/>
          </a:prstGeom>
          <a:noFill/>
        </p:spPr>
        <p:txBody>
          <a:bodyPr wrap="square" rtlCol="0">
            <a:spAutoFit/>
          </a:bodyPr>
          <a:lstStyle/>
          <a:p>
            <a:r>
              <a:rPr lang="en-US" sz="3200" dirty="0" smtClean="0"/>
              <a:t>The desired sample element number is </a:t>
            </a:r>
            <a:r>
              <a:rPr lang="en-US" sz="3200" i="1" dirty="0" smtClean="0"/>
              <a:t>n</a:t>
            </a:r>
            <a:r>
              <a:rPr lang="en-US" sz="3200" dirty="0" smtClean="0"/>
              <a:t> = 20</a:t>
            </a:r>
            <a:endParaRPr lang="hu-HU" sz="3200" dirty="0" smtClean="0"/>
          </a:p>
          <a:p>
            <a:endParaRPr lang="hu-HU" sz="3200" dirty="0"/>
          </a:p>
          <a:p>
            <a:r>
              <a:rPr lang="hu-HU" sz="3200" i="1" dirty="0" smtClean="0"/>
              <a:t>N</a:t>
            </a:r>
            <a:r>
              <a:rPr lang="hu-HU" sz="3200" dirty="0" smtClean="0"/>
              <a:t>/</a:t>
            </a:r>
            <a:r>
              <a:rPr lang="hu-HU" sz="3200" i="1" dirty="0" smtClean="0"/>
              <a:t>n</a:t>
            </a:r>
            <a:r>
              <a:rPr lang="hu-HU" sz="3200" dirty="0" smtClean="0"/>
              <a:t>=5</a:t>
            </a:r>
          </a:p>
          <a:p>
            <a:endParaRPr lang="hu-HU" sz="3200" dirty="0"/>
          </a:p>
          <a:p>
            <a:r>
              <a:rPr lang="en-US" sz="3200" dirty="0" smtClean="0"/>
              <a:t>Randomly we select a number from 1-5: </a:t>
            </a:r>
            <a:r>
              <a:rPr lang="en-US" sz="3200" dirty="0" err="1" smtClean="0"/>
              <a:t>eg</a:t>
            </a:r>
            <a:r>
              <a:rPr lang="en-US" sz="3200" dirty="0" smtClean="0"/>
              <a:t>. 4</a:t>
            </a:r>
            <a:r>
              <a:rPr lang="en-US" sz="3200" baseline="30000" dirty="0" smtClean="0"/>
              <a:t>th</a:t>
            </a:r>
            <a:endParaRPr lang="hu-HU" sz="3200" dirty="0" smtClean="0"/>
          </a:p>
          <a:p>
            <a:endParaRPr lang="hu-HU" sz="3200" dirty="0"/>
          </a:p>
          <a:p>
            <a:r>
              <a:rPr lang="en-US" sz="3200" dirty="0" smtClean="0"/>
              <a:t>Starting from the 4th, we select all 5th into the sample</a:t>
            </a:r>
            <a:endParaRPr lang="hu-HU" sz="3200" dirty="0" smtClean="0"/>
          </a:p>
        </p:txBody>
      </p:sp>
      <p:pic>
        <p:nvPicPr>
          <p:cNvPr id="5" name="Kép 4"/>
          <p:cNvPicPr>
            <a:picLocks noChangeAspect="1"/>
          </p:cNvPicPr>
          <p:nvPr/>
        </p:nvPicPr>
        <p:blipFill>
          <a:blip r:embed="rId2"/>
          <a:stretch>
            <a:fillRect/>
          </a:stretch>
        </p:blipFill>
        <p:spPr>
          <a:xfrm>
            <a:off x="8961664" y="353847"/>
            <a:ext cx="2259330" cy="6338941"/>
          </a:xfrm>
          <a:prstGeom prst="rect">
            <a:avLst/>
          </a:prstGeom>
        </p:spPr>
      </p:pic>
    </p:spTree>
    <p:extLst>
      <p:ext uri="{BB962C8B-B14F-4D97-AF65-F5344CB8AC3E}">
        <p14:creationId xmlns:p14="http://schemas.microsoft.com/office/powerpoint/2010/main" val="350147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675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j-ea"/>
                <a:cs typeface="+mj-cs"/>
              </a:rPr>
              <a:t>Systematic Random Sampling</a:t>
            </a:r>
          </a:p>
        </p:txBody>
      </p:sp>
      <p:pic>
        <p:nvPicPr>
          <p:cNvPr id="4" name="Kép 3"/>
          <p:cNvPicPr>
            <a:picLocks noChangeAspect="1"/>
          </p:cNvPicPr>
          <p:nvPr/>
        </p:nvPicPr>
        <p:blipFill>
          <a:blip r:embed="rId2"/>
          <a:stretch>
            <a:fillRect/>
          </a:stretch>
        </p:blipFill>
        <p:spPr>
          <a:xfrm>
            <a:off x="1926248" y="784430"/>
            <a:ext cx="7113249" cy="5982248"/>
          </a:xfrm>
          <a:prstGeom prst="rect">
            <a:avLst/>
          </a:prstGeom>
        </p:spPr>
      </p:pic>
    </p:spTree>
    <p:extLst>
      <p:ext uri="{BB962C8B-B14F-4D97-AF65-F5344CB8AC3E}">
        <p14:creationId xmlns:p14="http://schemas.microsoft.com/office/powerpoint/2010/main" val="216769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62003" y="710476"/>
            <a:ext cx="9430574" cy="5677261"/>
          </a:xfrm>
          <a:prstGeom prst="rect">
            <a:avLst/>
          </a:prstGeom>
        </p:spPr>
      </p:pic>
    </p:spTree>
    <p:extLst>
      <p:ext uri="{BB962C8B-B14F-4D97-AF65-F5344CB8AC3E}">
        <p14:creationId xmlns:p14="http://schemas.microsoft.com/office/powerpoint/2010/main" val="498350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6750" y="3619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400" b="1" i="0" u="none" strike="noStrike" kern="0" cap="none" spc="0" normalizeH="0" baseline="0" noProof="0" smtClean="0">
                <a:ln>
                  <a:noFill/>
                </a:ln>
                <a:solidFill>
                  <a:srgbClr val="000000"/>
                </a:solidFill>
                <a:effectLst/>
                <a:uLnTx/>
                <a:uFillTx/>
                <a:latin typeface="Arial"/>
                <a:ea typeface="+mj-ea"/>
                <a:cs typeface="+mj-cs"/>
              </a:rPr>
              <a:t>Stratified Random Sampling</a:t>
            </a:r>
          </a:p>
        </p:txBody>
      </p:sp>
      <p:sp>
        <p:nvSpPr>
          <p:cNvPr id="3" name="Rectangle 3"/>
          <p:cNvSpPr txBox="1">
            <a:spLocks noChangeArrowheads="1"/>
          </p:cNvSpPr>
          <p:nvPr/>
        </p:nvSpPr>
        <p:spPr bwMode="auto">
          <a:xfrm>
            <a:off x="666750" y="2194243"/>
            <a:ext cx="997947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2800" b="1" i="0" u="none" strike="noStrike" kern="0" cap="none" spc="0" normalizeH="0" baseline="0" noProof="0" dirty="0" smtClean="0">
                <a:ln>
                  <a:noFill/>
                </a:ln>
                <a:solidFill>
                  <a:srgbClr val="003366"/>
                </a:solidFill>
                <a:effectLst/>
                <a:uLnTx/>
                <a:uFillTx/>
                <a:latin typeface="Arial"/>
                <a:ea typeface="+mn-ea"/>
                <a:cs typeface="+mn-cs"/>
              </a:rPr>
              <a:t>Proportionate stratified sample</a:t>
            </a:r>
            <a:r>
              <a:rPr kumimoji="0" lang="en-US" altLang="hu-HU" sz="2800" b="0" i="0" u="none" strike="noStrike" kern="0" cap="none" spc="0" normalizeH="0" baseline="0" noProof="0" dirty="0" smtClean="0">
                <a:ln>
                  <a:noFill/>
                </a:ln>
                <a:solidFill>
                  <a:srgbClr val="000000"/>
                </a:solidFill>
                <a:effectLst/>
                <a:uLnTx/>
                <a:uFillTx/>
                <a:latin typeface="Arial"/>
                <a:ea typeface="+mn-ea"/>
                <a:cs typeface="+mn-cs"/>
              </a:rPr>
              <a:t> – The size of the sample selected from each subgroup is proportional to the size of that subgroup in the entire population. (Self weighting)</a:t>
            </a:r>
            <a:endParaRPr kumimoji="0" lang="hu-HU" altLang="hu-HU" sz="28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7D"/>
              </a:buClr>
              <a:buSzPct val="75000"/>
              <a:buNone/>
              <a:tabLst/>
              <a:defRPr/>
            </a:pPr>
            <a:endParaRPr kumimoji="0" lang="en-US" altLang="hu-HU" sz="2800" b="0"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2800" b="1" i="0" u="none" strike="noStrike" kern="0" cap="none" spc="0" normalizeH="0" baseline="0" noProof="0" dirty="0" smtClean="0">
                <a:ln>
                  <a:noFill/>
                </a:ln>
                <a:solidFill>
                  <a:srgbClr val="003366"/>
                </a:solidFill>
                <a:effectLst/>
                <a:uLnTx/>
                <a:uFillTx/>
                <a:latin typeface="Arial"/>
                <a:ea typeface="+mn-ea"/>
                <a:cs typeface="+mn-cs"/>
              </a:rPr>
              <a:t>Disproportionate stratified sample</a:t>
            </a:r>
            <a:r>
              <a:rPr kumimoji="0" lang="en-US" altLang="hu-HU" sz="2800" b="0" i="0" u="none" strike="noStrike" kern="0" cap="none" spc="0" normalizeH="0" baseline="0" noProof="0" dirty="0" smtClean="0">
                <a:ln>
                  <a:noFill/>
                </a:ln>
                <a:solidFill>
                  <a:srgbClr val="000000"/>
                </a:solidFill>
                <a:effectLst/>
                <a:uLnTx/>
                <a:uFillTx/>
                <a:latin typeface="Arial"/>
                <a:ea typeface="+mn-ea"/>
                <a:cs typeface="+mn-cs"/>
              </a:rPr>
              <a:t> – The size of the sample selected from each subgroup is disproportional to the size of that subgroup in the population. (needs weights) </a:t>
            </a:r>
          </a:p>
        </p:txBody>
      </p:sp>
    </p:spTree>
    <p:extLst>
      <p:ext uri="{BB962C8B-B14F-4D97-AF65-F5344CB8AC3E}">
        <p14:creationId xmlns:p14="http://schemas.microsoft.com/office/powerpoint/2010/main" val="955783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97617" y="49786"/>
            <a:ext cx="7985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j-ea"/>
                <a:cs typeface="+mj-cs"/>
              </a:rPr>
              <a:t>Disproportionate Stratified Sample</a:t>
            </a:r>
          </a:p>
        </p:txBody>
      </p:sp>
      <p:pic>
        <p:nvPicPr>
          <p:cNvPr id="4" name="Kép 3"/>
          <p:cNvPicPr>
            <a:picLocks noChangeAspect="1"/>
          </p:cNvPicPr>
          <p:nvPr/>
        </p:nvPicPr>
        <p:blipFill>
          <a:blip r:embed="rId2"/>
          <a:stretch>
            <a:fillRect/>
          </a:stretch>
        </p:blipFill>
        <p:spPr>
          <a:xfrm>
            <a:off x="1423911" y="1192786"/>
            <a:ext cx="7458831" cy="5541171"/>
          </a:xfrm>
          <a:prstGeom prst="rect">
            <a:avLst/>
          </a:prstGeom>
        </p:spPr>
      </p:pic>
    </p:spTree>
    <p:extLst>
      <p:ext uri="{BB962C8B-B14F-4D97-AF65-F5344CB8AC3E}">
        <p14:creationId xmlns:p14="http://schemas.microsoft.com/office/powerpoint/2010/main" val="2755977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6750" y="3254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400" b="1" i="0" u="none" strike="noStrike" kern="0" cap="none" spc="0" normalizeH="0" baseline="0" noProof="0" smtClean="0">
                <a:ln>
                  <a:noFill/>
                </a:ln>
                <a:solidFill>
                  <a:srgbClr val="000000"/>
                </a:solidFill>
                <a:effectLst/>
                <a:uLnTx/>
                <a:uFillTx/>
                <a:latin typeface="Arial"/>
                <a:ea typeface="+mj-ea"/>
                <a:cs typeface="+mj-cs"/>
              </a:rPr>
              <a:t>Stratified Random Sampling</a:t>
            </a:r>
          </a:p>
        </p:txBody>
      </p:sp>
      <p:sp>
        <p:nvSpPr>
          <p:cNvPr id="3" name="Rectangle 3"/>
          <p:cNvSpPr txBox="1">
            <a:spLocks noChangeArrowheads="1"/>
          </p:cNvSpPr>
          <p:nvPr/>
        </p:nvSpPr>
        <p:spPr bwMode="auto">
          <a:xfrm>
            <a:off x="457199" y="1981200"/>
            <a:ext cx="1114261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anose="05000000000000000000" pitchFamily="2" charset="2"/>
              <a:buChar char="n"/>
              <a:tabLst/>
              <a:defRPr/>
            </a:pPr>
            <a:r>
              <a:rPr kumimoji="0" lang="en-US" altLang="hu-HU" sz="3200" b="1" i="0" u="none" strike="noStrike" kern="0" cap="none" spc="0" normalizeH="0" baseline="0" noProof="0" dirty="0" smtClean="0">
                <a:ln>
                  <a:noFill/>
                </a:ln>
                <a:solidFill>
                  <a:srgbClr val="003366"/>
                </a:solidFill>
                <a:effectLst/>
                <a:uLnTx/>
                <a:uFillTx/>
                <a:latin typeface="Arial"/>
                <a:ea typeface="+mn-ea"/>
                <a:cs typeface="+mn-cs"/>
              </a:rPr>
              <a:t>Stratified random sample</a:t>
            </a: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 A method of sampling obtained by</a:t>
            </a:r>
            <a: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t/>
            </a:r>
            <a:b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b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a:t>
            </a:r>
            <a: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t/>
            </a:r>
            <a:b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b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(1) dividing the population into subgroups based on one or more variables central to our analysis and</a:t>
            </a:r>
            <a: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t/>
            </a:r>
            <a:b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b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 </a:t>
            </a:r>
            <a: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t/>
            </a:r>
            <a:br>
              <a:rPr kumimoji="0" lang="hu-HU" altLang="hu-HU" sz="3200" b="0" i="0" u="none" strike="noStrike" kern="0" cap="none" spc="0" normalizeH="0" baseline="0" noProof="0" dirty="0" smtClean="0">
                <a:ln>
                  <a:noFill/>
                </a:ln>
                <a:solidFill>
                  <a:srgbClr val="000000"/>
                </a:solidFill>
                <a:effectLst/>
                <a:uLnTx/>
                <a:uFillTx/>
                <a:latin typeface="Arial"/>
                <a:ea typeface="+mn-ea"/>
                <a:cs typeface="+mn-cs"/>
              </a:rPr>
            </a:br>
            <a:r>
              <a:rPr kumimoji="0" lang="en-US" altLang="hu-HU" sz="3200" b="0" i="0" u="none" strike="noStrike" kern="0" cap="none" spc="0" normalizeH="0" baseline="0" noProof="0" dirty="0" smtClean="0">
                <a:ln>
                  <a:noFill/>
                </a:ln>
                <a:solidFill>
                  <a:srgbClr val="000000"/>
                </a:solidFill>
                <a:effectLst/>
                <a:uLnTx/>
                <a:uFillTx/>
                <a:latin typeface="Arial"/>
                <a:ea typeface="+mn-ea"/>
                <a:cs typeface="+mn-cs"/>
              </a:rPr>
              <a:t>(2) then drawing a simple random sample from each of the subgroups</a:t>
            </a:r>
          </a:p>
        </p:txBody>
      </p:sp>
    </p:spTree>
    <p:extLst>
      <p:ext uri="{BB962C8B-B14F-4D97-AF65-F5344CB8AC3E}">
        <p14:creationId xmlns:p14="http://schemas.microsoft.com/office/powerpoint/2010/main" val="4089800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726188" y="261257"/>
            <a:ext cx="8815174" cy="6455033"/>
          </a:xfrm>
          <a:prstGeom prst="rect">
            <a:avLst/>
          </a:prstGeom>
        </p:spPr>
      </p:pic>
    </p:spTree>
    <p:extLst>
      <p:ext uri="{BB962C8B-B14F-4D97-AF65-F5344CB8AC3E}">
        <p14:creationId xmlns:p14="http://schemas.microsoft.com/office/powerpoint/2010/main" val="190565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83561" y="1297784"/>
            <a:ext cx="8754615" cy="5255207"/>
          </a:xfrm>
          <a:prstGeom prst="rect">
            <a:avLst/>
          </a:prstGeom>
        </p:spPr>
      </p:pic>
      <p:sp>
        <p:nvSpPr>
          <p:cNvPr id="3" name="Szövegdoboz 2"/>
          <p:cNvSpPr txBox="1"/>
          <p:nvPr/>
        </p:nvSpPr>
        <p:spPr>
          <a:xfrm>
            <a:off x="3108960" y="470263"/>
            <a:ext cx="3883435" cy="584775"/>
          </a:xfrm>
          <a:prstGeom prst="rect">
            <a:avLst/>
          </a:prstGeom>
          <a:noFill/>
        </p:spPr>
        <p:txBody>
          <a:bodyPr wrap="none" rtlCol="0">
            <a:spAutoFit/>
          </a:bodyPr>
          <a:lstStyle/>
          <a:p>
            <a:r>
              <a:rPr lang="hu-HU" sz="3200" dirty="0" smtClean="0"/>
              <a:t>More </a:t>
            </a:r>
            <a:r>
              <a:rPr lang="hu-HU" sz="3200" dirty="0" err="1" smtClean="0"/>
              <a:t>Stages</a:t>
            </a:r>
            <a:r>
              <a:rPr lang="hu-HU" sz="3200" dirty="0" smtClean="0"/>
              <a:t> </a:t>
            </a:r>
            <a:r>
              <a:rPr lang="hu-HU" sz="3200" dirty="0" err="1" smtClean="0"/>
              <a:t>Sampling</a:t>
            </a:r>
            <a:endParaRPr lang="hu-HU" sz="3200" dirty="0"/>
          </a:p>
        </p:txBody>
      </p:sp>
    </p:spTree>
    <p:extLst>
      <p:ext uri="{BB962C8B-B14F-4D97-AF65-F5344CB8AC3E}">
        <p14:creationId xmlns:p14="http://schemas.microsoft.com/office/powerpoint/2010/main" val="2805329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096896" y="2122714"/>
            <a:ext cx="7583743" cy="3046988"/>
          </a:xfrm>
          <a:prstGeom prst="rect">
            <a:avLst/>
          </a:prstGeom>
          <a:noFill/>
        </p:spPr>
        <p:txBody>
          <a:bodyPr wrap="none" rtlCol="0">
            <a:spAutoFit/>
          </a:bodyPr>
          <a:lstStyle/>
          <a:p>
            <a:r>
              <a:rPr lang="en-US" sz="3200" dirty="0" smtClean="0"/>
              <a:t>The sampling procedure consists of 5 steps:</a:t>
            </a:r>
          </a:p>
          <a:p>
            <a:pPr marL="514350" indent="-514350">
              <a:buFont typeface="+mj-lt"/>
              <a:buAutoNum type="arabicParenR"/>
            </a:pPr>
            <a:r>
              <a:rPr lang="en-US" sz="3200" dirty="0" smtClean="0"/>
              <a:t>Determination of target population</a:t>
            </a:r>
            <a:endParaRPr lang="hu-HU" sz="3200" dirty="0" smtClean="0"/>
          </a:p>
          <a:p>
            <a:pPr marL="514350" indent="-514350">
              <a:buFont typeface="+mj-lt"/>
              <a:buAutoNum type="arabicParenR"/>
            </a:pPr>
            <a:r>
              <a:rPr lang="en-US" sz="3200" dirty="0" smtClean="0"/>
              <a:t>Determination of the sampling frame</a:t>
            </a:r>
            <a:endParaRPr lang="hu-HU" sz="3200" dirty="0" smtClean="0"/>
          </a:p>
          <a:p>
            <a:pPr marL="514350" indent="-514350">
              <a:buFont typeface="+mj-lt"/>
              <a:buAutoNum type="arabicParenR"/>
            </a:pPr>
            <a:r>
              <a:rPr lang="en-US" sz="3200" dirty="0" smtClean="0"/>
              <a:t>Determination of the sampling technique</a:t>
            </a:r>
            <a:endParaRPr lang="hu-HU" sz="3200" dirty="0" smtClean="0"/>
          </a:p>
          <a:p>
            <a:pPr marL="514350" indent="-514350">
              <a:buFont typeface="+mj-lt"/>
              <a:buAutoNum type="arabicParenR"/>
            </a:pPr>
            <a:r>
              <a:rPr lang="en-US" sz="3200" dirty="0" smtClean="0"/>
              <a:t>Determination of sample size</a:t>
            </a:r>
            <a:endParaRPr lang="hu-HU" sz="3200" dirty="0" smtClean="0"/>
          </a:p>
          <a:p>
            <a:pPr marL="514350" indent="-514350">
              <a:buFont typeface="+mj-lt"/>
              <a:buAutoNum type="arabicParenR"/>
            </a:pPr>
            <a:r>
              <a:rPr lang="en-US" sz="3200" dirty="0" smtClean="0"/>
              <a:t>Sampling performed</a:t>
            </a:r>
            <a:endParaRPr lang="hu-HU" sz="3200" dirty="0"/>
          </a:p>
        </p:txBody>
      </p:sp>
      <p:sp>
        <p:nvSpPr>
          <p:cNvPr id="4" name="Szövegdoboz 3"/>
          <p:cNvSpPr txBox="1"/>
          <p:nvPr/>
        </p:nvSpPr>
        <p:spPr>
          <a:xfrm>
            <a:off x="1096896" y="349624"/>
            <a:ext cx="5324919" cy="707886"/>
          </a:xfrm>
          <a:prstGeom prst="rect">
            <a:avLst/>
          </a:prstGeom>
          <a:noFill/>
        </p:spPr>
        <p:txBody>
          <a:bodyPr wrap="none" rtlCol="0">
            <a:spAutoFit/>
          </a:bodyPr>
          <a:lstStyle/>
          <a:p>
            <a:r>
              <a:rPr lang="hu-HU" sz="4000" dirty="0" smtClean="0"/>
              <a:t>The </a:t>
            </a:r>
            <a:r>
              <a:rPr lang="hu-HU" sz="4000" dirty="0" err="1" smtClean="0"/>
              <a:t>sampling</a:t>
            </a:r>
            <a:r>
              <a:rPr lang="hu-HU" sz="4000" dirty="0" smtClean="0"/>
              <a:t> </a:t>
            </a:r>
            <a:r>
              <a:rPr lang="hu-HU" sz="4000" dirty="0" err="1" smtClean="0"/>
              <a:t>procedure</a:t>
            </a:r>
            <a:r>
              <a:rPr lang="hu-HU" sz="4000" dirty="0" smtClean="0"/>
              <a:t> </a:t>
            </a:r>
            <a:endParaRPr lang="hu-HU" sz="4000" dirty="0"/>
          </a:p>
        </p:txBody>
      </p:sp>
    </p:spTree>
    <p:extLst>
      <p:ext uri="{BB962C8B-B14F-4D97-AF65-F5344CB8AC3E}">
        <p14:creationId xmlns:p14="http://schemas.microsoft.com/office/powerpoint/2010/main" val="877172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638697" y="2756263"/>
            <a:ext cx="6150466" cy="707886"/>
          </a:xfrm>
          <a:prstGeom prst="rect">
            <a:avLst/>
          </a:prstGeom>
          <a:noFill/>
        </p:spPr>
        <p:txBody>
          <a:bodyPr wrap="none" rtlCol="0">
            <a:spAutoFit/>
          </a:bodyPr>
          <a:lstStyle/>
          <a:p>
            <a:r>
              <a:rPr lang="hu-HU" sz="4000" dirty="0" err="1" smtClean="0"/>
              <a:t>Determining</a:t>
            </a:r>
            <a:r>
              <a:rPr lang="hu-HU" sz="4000" dirty="0" smtClean="0"/>
              <a:t> </a:t>
            </a:r>
            <a:r>
              <a:rPr lang="hu-HU" sz="4000" dirty="0" err="1" smtClean="0"/>
              <a:t>the</a:t>
            </a:r>
            <a:r>
              <a:rPr lang="hu-HU" sz="4000" dirty="0" smtClean="0"/>
              <a:t> </a:t>
            </a:r>
            <a:r>
              <a:rPr lang="hu-HU" sz="4000" dirty="0" err="1" smtClean="0"/>
              <a:t>Sample</a:t>
            </a:r>
            <a:r>
              <a:rPr lang="hu-HU" sz="4000" dirty="0" smtClean="0"/>
              <a:t> </a:t>
            </a:r>
            <a:r>
              <a:rPr lang="hu-HU" sz="4000" dirty="0" err="1" smtClean="0"/>
              <a:t>Size</a:t>
            </a:r>
            <a:endParaRPr lang="hu-HU" sz="4000" dirty="0"/>
          </a:p>
        </p:txBody>
      </p:sp>
    </p:spTree>
    <p:extLst>
      <p:ext uri="{BB962C8B-B14F-4D97-AF65-F5344CB8AC3E}">
        <p14:creationId xmlns:p14="http://schemas.microsoft.com/office/powerpoint/2010/main" val="325158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00446" y="276240"/>
            <a:ext cx="11234055" cy="1569660"/>
          </a:xfrm>
          <a:prstGeom prst="rect">
            <a:avLst/>
          </a:prstGeom>
          <a:noFill/>
        </p:spPr>
        <p:txBody>
          <a:bodyPr wrap="square" rtlCol="0">
            <a:spAutoFit/>
          </a:bodyPr>
          <a:lstStyle/>
          <a:p>
            <a:r>
              <a:rPr lang="en-US" sz="3200" dirty="0" smtClean="0"/>
              <a:t>The more accurate information is needed, the larger the sample.</a:t>
            </a:r>
          </a:p>
          <a:p>
            <a:r>
              <a:rPr lang="en-US" sz="3200" dirty="0" smtClean="0"/>
              <a:t>But the more the sample grows, the smaller the improvement with the increase in sample size.</a:t>
            </a:r>
            <a:endParaRPr lang="hu-HU" sz="3200" dirty="0"/>
          </a:p>
        </p:txBody>
      </p:sp>
      <p:pic>
        <p:nvPicPr>
          <p:cNvPr id="3" name="Kép 2"/>
          <p:cNvPicPr>
            <a:picLocks noChangeAspect="1"/>
          </p:cNvPicPr>
          <p:nvPr/>
        </p:nvPicPr>
        <p:blipFill>
          <a:blip r:embed="rId2"/>
          <a:stretch>
            <a:fillRect/>
          </a:stretch>
        </p:blipFill>
        <p:spPr>
          <a:xfrm>
            <a:off x="2932803" y="1871040"/>
            <a:ext cx="5620999" cy="4986960"/>
          </a:xfrm>
          <a:prstGeom prst="rect">
            <a:avLst/>
          </a:prstGeom>
        </p:spPr>
      </p:pic>
    </p:spTree>
    <p:extLst>
      <p:ext uri="{BB962C8B-B14F-4D97-AF65-F5344CB8AC3E}">
        <p14:creationId xmlns:p14="http://schemas.microsoft.com/office/powerpoint/2010/main" val="307417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32765" y="1266864"/>
            <a:ext cx="6273328" cy="5395428"/>
          </a:xfrm>
          <a:prstGeom prst="rect">
            <a:avLst/>
          </a:prstGeom>
        </p:spPr>
      </p:pic>
      <p:sp>
        <p:nvSpPr>
          <p:cNvPr id="3" name="Szövegdoboz 2"/>
          <p:cNvSpPr txBox="1"/>
          <p:nvPr/>
        </p:nvSpPr>
        <p:spPr>
          <a:xfrm>
            <a:off x="1115943" y="378822"/>
            <a:ext cx="9306971" cy="584775"/>
          </a:xfrm>
          <a:prstGeom prst="rect">
            <a:avLst/>
          </a:prstGeom>
          <a:noFill/>
        </p:spPr>
        <p:txBody>
          <a:bodyPr wrap="none" rtlCol="0">
            <a:spAutoFit/>
          </a:bodyPr>
          <a:lstStyle/>
          <a:p>
            <a:r>
              <a:rPr lang="hu-HU" sz="3200" dirty="0" err="1" smtClean="0"/>
              <a:t>Relationship</a:t>
            </a:r>
            <a:r>
              <a:rPr lang="hu-HU" sz="3200" dirty="0" smtClean="0"/>
              <a:t> </a:t>
            </a:r>
            <a:r>
              <a:rPr lang="hu-HU" sz="3200" dirty="0" err="1" smtClean="0"/>
              <a:t>between</a:t>
            </a:r>
            <a:r>
              <a:rPr lang="hu-HU" sz="3200" dirty="0" smtClean="0"/>
              <a:t> </a:t>
            </a:r>
            <a:r>
              <a:rPr lang="hu-HU" sz="3200" dirty="0" err="1" smtClean="0"/>
              <a:t>sample</a:t>
            </a:r>
            <a:r>
              <a:rPr lang="hu-HU" sz="3200" dirty="0" smtClean="0"/>
              <a:t> </a:t>
            </a:r>
            <a:r>
              <a:rPr lang="hu-HU" sz="3200" dirty="0" err="1" smtClean="0"/>
              <a:t>size</a:t>
            </a:r>
            <a:r>
              <a:rPr lang="hu-HU" sz="3200" dirty="0" smtClean="0"/>
              <a:t> and </a:t>
            </a:r>
            <a:r>
              <a:rPr lang="hu-HU" sz="3200" dirty="0" err="1" smtClean="0"/>
              <a:t>total</a:t>
            </a:r>
            <a:r>
              <a:rPr lang="hu-HU" sz="3200" dirty="0" smtClean="0"/>
              <a:t> </a:t>
            </a:r>
            <a:r>
              <a:rPr lang="hu-HU" sz="3200" dirty="0" err="1" smtClean="0"/>
              <a:t>population</a:t>
            </a:r>
            <a:endParaRPr lang="hu-HU" sz="3200" dirty="0"/>
          </a:p>
        </p:txBody>
      </p:sp>
    </p:spTree>
    <p:extLst>
      <p:ext uri="{BB962C8B-B14F-4D97-AF65-F5344CB8AC3E}">
        <p14:creationId xmlns:p14="http://schemas.microsoft.com/office/powerpoint/2010/main" val="3495172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80161" y="535577"/>
            <a:ext cx="9721316" cy="707886"/>
          </a:xfrm>
          <a:prstGeom prst="rect">
            <a:avLst/>
          </a:prstGeom>
          <a:noFill/>
        </p:spPr>
        <p:txBody>
          <a:bodyPr wrap="none" rtlCol="0">
            <a:spAutoFit/>
          </a:bodyPr>
          <a:lstStyle/>
          <a:p>
            <a:r>
              <a:rPr lang="en-US" sz="4000" dirty="0" smtClean="0"/>
              <a:t>Determine the minimum sample size required</a:t>
            </a:r>
            <a:endParaRPr lang="hu-HU" sz="4000" dirty="0"/>
          </a:p>
        </p:txBody>
      </p:sp>
      <mc:AlternateContent xmlns:mc="http://schemas.openxmlformats.org/markup-compatibility/2006" xmlns:a14="http://schemas.microsoft.com/office/drawing/2010/main">
        <mc:Choice Requires="a14">
          <p:sp>
            <p:nvSpPr>
              <p:cNvPr id="3" name="Szövegdoboz 2"/>
              <p:cNvSpPr txBox="1"/>
              <p:nvPr/>
            </p:nvSpPr>
            <p:spPr>
              <a:xfrm>
                <a:off x="613954" y="1645919"/>
                <a:ext cx="11473543" cy="4524315"/>
              </a:xfrm>
              <a:prstGeom prst="rect">
                <a:avLst/>
              </a:prstGeom>
              <a:noFill/>
            </p:spPr>
            <p:txBody>
              <a:bodyPr wrap="square" rtlCol="0">
                <a:spAutoFit/>
              </a:bodyPr>
              <a:lstStyle/>
              <a:p>
                <a:r>
                  <a:rPr lang="en-US" sz="3200" dirty="0" smtClean="0"/>
                  <a:t>What size of sample needs to have at most </a:t>
                </a:r>
                <a:r>
                  <a:rPr lang="hu-HU" sz="3200" i="1" dirty="0" smtClean="0">
                    <a:latin typeface="Symbol" panose="05050102010706020507" pitchFamily="18" charset="2"/>
                  </a:rPr>
                  <a:t>e</a:t>
                </a:r>
                <a:r>
                  <a:rPr lang="en-US" sz="3200" dirty="0" smtClean="0"/>
                  <a:t> difference between sample mean and the sample expectation with at least 1-</a:t>
                </a:r>
                <a:r>
                  <a:rPr lang="hu-HU" sz="3200" i="1" dirty="0" smtClean="0">
                    <a:latin typeface="Symbol" panose="05050102010706020507" pitchFamily="18" charset="2"/>
                  </a:rPr>
                  <a:t>m</a:t>
                </a:r>
                <a:r>
                  <a:rPr lang="en-US" sz="3200" dirty="0" smtClean="0"/>
                  <a:t> probability? That is:</a:t>
                </a:r>
                <a:endParaRPr lang="hu-HU" sz="3200" dirty="0" smtClean="0"/>
              </a:p>
              <a:p>
                <a:pPr/>
                <a14:m>
                  <m:oMathPara xmlns:m="http://schemas.openxmlformats.org/officeDocument/2006/math">
                    <m:oMathParaPr>
                      <m:jc m:val="centerGroup"/>
                    </m:oMathParaPr>
                    <m:oMath xmlns:m="http://schemas.openxmlformats.org/officeDocument/2006/math">
                      <m:r>
                        <a:rPr lang="hu-HU" sz="3200" b="1" i="0" smtClean="0">
                          <a:latin typeface="Cambria Math" panose="02040503050406030204" pitchFamily="18" charset="0"/>
                        </a:rPr>
                        <m:t>𝐏</m:t>
                      </m:r>
                      <m:d>
                        <m:dPr>
                          <m:ctrlPr>
                            <a:rPr lang="hu-HU" sz="3200" b="0" i="1" smtClean="0">
                              <a:latin typeface="Cambria Math" panose="02040503050406030204" pitchFamily="18" charset="0"/>
                            </a:rPr>
                          </m:ctrlPr>
                        </m:dPr>
                        <m:e>
                          <m:d>
                            <m:dPr>
                              <m:begChr m:val="|"/>
                              <m:endChr m:val="|"/>
                              <m:ctrlPr>
                                <a:rPr lang="hu-HU" sz="3200" b="0" i="1" smtClean="0">
                                  <a:latin typeface="Cambria Math" panose="02040503050406030204" pitchFamily="18" charset="0"/>
                                </a:rPr>
                              </m:ctrlPr>
                            </m:dPr>
                            <m:e>
                              <m:sSub>
                                <m:sSubPr>
                                  <m:ctrlPr>
                                    <a:rPr lang="hu-HU" sz="3200" b="0" i="1" smtClean="0">
                                      <a:latin typeface="Cambria Math" panose="02040503050406030204" pitchFamily="18" charset="0"/>
                                    </a:rPr>
                                  </m:ctrlPr>
                                </m:sSubPr>
                                <m:e>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𝑥</m:t>
                                      </m:r>
                                    </m:e>
                                  </m:acc>
                                </m:e>
                                <m:sub>
                                  <m:r>
                                    <a:rPr lang="hu-HU" sz="3200" b="0" i="1" smtClean="0">
                                      <a:latin typeface="Cambria Math" panose="02040503050406030204" pitchFamily="18" charset="0"/>
                                    </a:rPr>
                                    <m:t>𝑛</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0</m:t>
                                  </m:r>
                                </m:sub>
                              </m:sSub>
                            </m:e>
                          </m:d>
                          <m:r>
                            <a:rPr lang="hu-HU" sz="3200" b="0" i="1" smtClean="0">
                              <a:latin typeface="Cambria Math" panose="02040503050406030204" pitchFamily="18" charset="0"/>
                              <a:ea typeface="Cambria Math" panose="02040503050406030204" pitchFamily="18" charset="0"/>
                            </a:rPr>
                            <m:t>&lt;</m:t>
                          </m:r>
                          <m:r>
                            <a:rPr lang="hu-HU" sz="3200" b="0" i="1" smtClean="0">
                              <a:latin typeface="Cambria Math" panose="02040503050406030204" pitchFamily="18" charset="0"/>
                              <a:ea typeface="Cambria Math" panose="02040503050406030204" pitchFamily="18" charset="0"/>
                            </a:rPr>
                            <m:t>𝜀</m:t>
                          </m:r>
                        </m:e>
                      </m:d>
                      <m:r>
                        <a:rPr lang="hu-HU" sz="3200" b="0" i="1" smtClean="0">
                          <a:latin typeface="Cambria Math" panose="02040503050406030204" pitchFamily="18" charset="0"/>
                          <a:ea typeface="Cambria Math" panose="02040503050406030204" pitchFamily="18" charset="0"/>
                        </a:rPr>
                        <m:t>≥1−</m:t>
                      </m:r>
                      <m:r>
                        <a:rPr lang="hu-HU" sz="3200" b="0" i="1" smtClean="0">
                          <a:latin typeface="Cambria Math" panose="02040503050406030204" pitchFamily="18" charset="0"/>
                          <a:ea typeface="Cambria Math" panose="02040503050406030204" pitchFamily="18" charset="0"/>
                        </a:rPr>
                        <m:t>𝜇</m:t>
                      </m:r>
                    </m:oMath>
                  </m:oMathPara>
                </a14:m>
                <a:endParaRPr lang="hu-HU" sz="3200" b="0" i="1" dirty="0" smtClean="0">
                  <a:latin typeface="Cambria Math" panose="02040503050406030204" pitchFamily="18" charset="0"/>
                  <a:ea typeface="Cambria Math" panose="02040503050406030204" pitchFamily="18" charset="0"/>
                </a:endParaRPr>
              </a:p>
              <a:p>
                <a:r>
                  <a:rPr lang="hu-HU" sz="3200" dirty="0" err="1" smtClean="0">
                    <a:latin typeface="Cambria Math" panose="02040503050406030204" pitchFamily="18" charset="0"/>
                  </a:rPr>
                  <a:t>Where</a:t>
                </a:r>
                <a:endParaRPr lang="hu-HU" sz="3200" dirty="0" smtClean="0">
                  <a:latin typeface="Cambria Math" panose="02040503050406030204" pitchFamily="18" charset="0"/>
                </a:endParaRPr>
              </a:p>
              <a:p>
                <a:endParaRPr lang="hu-HU" sz="3200" dirty="0" smtClean="0">
                  <a:latin typeface="Cambria Math" panose="02040503050406030204" pitchFamily="18" charset="0"/>
                </a:endParaRPr>
              </a:p>
              <a:p>
                <a14:m>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0</m:t>
                        </m:r>
                      </m:sub>
                    </m:sSub>
                  </m:oMath>
                </a14:m>
                <a:r>
                  <a:rPr lang="hu-HU" sz="3200" dirty="0" smtClean="0"/>
                  <a:t>	</a:t>
                </a:r>
                <a:r>
                  <a:rPr lang="hu-HU" sz="3200" dirty="0" err="1" smtClean="0"/>
                  <a:t>the</a:t>
                </a:r>
                <a:r>
                  <a:rPr lang="hu-HU" sz="3200" dirty="0" smtClean="0"/>
                  <a:t> </a:t>
                </a:r>
                <a:r>
                  <a:rPr lang="hu-HU" sz="3200" dirty="0" err="1" smtClean="0"/>
                  <a:t>sample</a:t>
                </a:r>
                <a:r>
                  <a:rPr lang="hu-HU" sz="3200" dirty="0" smtClean="0"/>
                  <a:t> </a:t>
                </a:r>
                <a:r>
                  <a:rPr lang="hu-HU" sz="3200" dirty="0" err="1" smtClean="0"/>
                  <a:t>expectation</a:t>
                </a:r>
                <a:endParaRPr lang="hu-HU" sz="3200" dirty="0" smtClean="0"/>
              </a:p>
              <a:p>
                <a14:m>
                  <m:oMath xmlns:m="http://schemas.openxmlformats.org/officeDocument/2006/math">
                    <m:r>
                      <a:rPr lang="hu-HU" sz="3200" i="1" smtClean="0">
                        <a:latin typeface="Cambria Math" panose="02040503050406030204" pitchFamily="18" charset="0"/>
                        <a:ea typeface="Cambria Math" panose="02040503050406030204" pitchFamily="18" charset="0"/>
                      </a:rPr>
                      <m:t>𝜀</m:t>
                    </m:r>
                  </m:oMath>
                </a14:m>
                <a:r>
                  <a:rPr lang="hu-HU" sz="3200" i="1" dirty="0" smtClean="0"/>
                  <a:t> 	</a:t>
                </a:r>
                <a:r>
                  <a:rPr lang="hu-HU" sz="3200" dirty="0" err="1" smtClean="0"/>
                  <a:t>the</a:t>
                </a:r>
                <a:r>
                  <a:rPr lang="hu-HU" sz="3200" dirty="0" smtClean="0"/>
                  <a:t> </a:t>
                </a:r>
                <a:r>
                  <a:rPr lang="hu-HU" sz="3200" dirty="0" err="1" smtClean="0"/>
                  <a:t>accuracy</a:t>
                </a:r>
                <a:r>
                  <a:rPr lang="hu-HU" sz="3200" dirty="0" smtClean="0"/>
                  <a:t> of </a:t>
                </a:r>
                <a:r>
                  <a:rPr lang="hu-HU" sz="3200" dirty="0" err="1" smtClean="0"/>
                  <a:t>the</a:t>
                </a:r>
                <a:r>
                  <a:rPr lang="hu-HU" sz="3200" dirty="0" smtClean="0"/>
                  <a:t> </a:t>
                </a:r>
                <a:r>
                  <a:rPr lang="hu-HU" sz="3200" dirty="0" err="1" smtClean="0"/>
                  <a:t>estimation</a:t>
                </a:r>
                <a:endParaRPr lang="hu-HU" sz="3200" dirty="0" smtClean="0"/>
              </a:p>
              <a:p>
                <a14:m>
                  <m:oMath xmlns:m="http://schemas.openxmlformats.org/officeDocument/2006/math">
                    <m:r>
                      <a:rPr lang="hu-HU" sz="3200" i="1" smtClean="0">
                        <a:latin typeface="Cambria Math" panose="02040503050406030204" pitchFamily="18" charset="0"/>
                        <a:ea typeface="Cambria Math" panose="02040503050406030204" pitchFamily="18" charset="0"/>
                      </a:rPr>
                      <m:t>𝜇</m:t>
                    </m:r>
                  </m:oMath>
                </a14:m>
                <a:r>
                  <a:rPr lang="hu-HU" sz="3200" dirty="0" smtClean="0"/>
                  <a:t>	</a:t>
                </a:r>
                <a:r>
                  <a:rPr lang="hu-HU" sz="3200" dirty="0" err="1" smtClean="0"/>
                  <a:t>the</a:t>
                </a:r>
                <a:r>
                  <a:rPr lang="hu-HU" sz="3200" dirty="0" smtClean="0"/>
                  <a:t> </a:t>
                </a:r>
                <a:r>
                  <a:rPr lang="hu-HU" sz="3200" dirty="0" err="1" smtClean="0"/>
                  <a:t>degree</a:t>
                </a:r>
                <a:r>
                  <a:rPr lang="hu-HU" sz="3200" dirty="0" smtClean="0"/>
                  <a:t> of </a:t>
                </a:r>
                <a:r>
                  <a:rPr lang="hu-HU" sz="3200" dirty="0" err="1" smtClean="0"/>
                  <a:t>uncertainty</a:t>
                </a:r>
                <a:endParaRPr lang="hu-HU" sz="32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613954" y="1645919"/>
                <a:ext cx="11473543" cy="4524315"/>
              </a:xfrm>
              <a:prstGeom prst="rect">
                <a:avLst/>
              </a:prstGeom>
              <a:blipFill>
                <a:blip r:embed="rId2"/>
                <a:stretch>
                  <a:fillRect l="-1382" t="-2022" b="-3639"/>
                </a:stretch>
              </a:blipFill>
            </p:spPr>
            <p:txBody>
              <a:bodyPr/>
              <a:lstStyle/>
              <a:p>
                <a:r>
                  <a:rPr lang="hu-HU">
                    <a:noFill/>
                  </a:rPr>
                  <a:t> </a:t>
                </a:r>
              </a:p>
            </p:txBody>
          </p:sp>
        </mc:Fallback>
      </mc:AlternateContent>
    </p:spTree>
    <p:extLst>
      <p:ext uri="{BB962C8B-B14F-4D97-AF65-F5344CB8AC3E}">
        <p14:creationId xmlns:p14="http://schemas.microsoft.com/office/powerpoint/2010/main" val="167801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96788" y="48332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627016" y="1554481"/>
            <a:ext cx="10554789" cy="4031873"/>
          </a:xfrm>
          <a:prstGeom prst="rect">
            <a:avLst/>
          </a:prstGeom>
          <a:noFill/>
        </p:spPr>
        <p:txBody>
          <a:bodyPr wrap="square" rtlCol="0">
            <a:spAutoFit/>
          </a:bodyPr>
          <a:lstStyle/>
          <a:p>
            <a:r>
              <a:rPr lang="en-US" sz="3200" b="1" dirty="0" smtClean="0"/>
              <a:t>Population</a:t>
            </a:r>
            <a:r>
              <a:rPr lang="en-US" sz="3200" dirty="0" smtClean="0"/>
              <a:t> The entire set of</a:t>
            </a:r>
            <a:r>
              <a:rPr lang="hu-HU" sz="3200" dirty="0" smtClean="0"/>
              <a:t> </a:t>
            </a:r>
            <a:r>
              <a:rPr lang="en-US" sz="3200" dirty="0" smtClean="0"/>
              <a:t>individuals or other entities to</a:t>
            </a:r>
            <a:r>
              <a:rPr lang="hu-HU" sz="3200" dirty="0" smtClean="0"/>
              <a:t> </a:t>
            </a:r>
            <a:r>
              <a:rPr lang="en-US" sz="3200" dirty="0" smtClean="0"/>
              <a:t>which study findings are to be</a:t>
            </a:r>
            <a:r>
              <a:rPr lang="hu-HU" sz="3200" dirty="0" smtClean="0"/>
              <a:t> </a:t>
            </a:r>
            <a:r>
              <a:rPr lang="en-US" sz="3200" dirty="0" smtClean="0"/>
              <a:t>generalized.</a:t>
            </a:r>
            <a:endParaRPr lang="hu-HU" sz="3200" dirty="0" smtClean="0"/>
          </a:p>
          <a:p>
            <a:endParaRPr lang="en-US" sz="3200" dirty="0" smtClean="0"/>
          </a:p>
          <a:p>
            <a:r>
              <a:rPr lang="en-US" sz="3200" b="1" dirty="0" smtClean="0"/>
              <a:t>Sample</a:t>
            </a:r>
            <a:r>
              <a:rPr lang="en-US" sz="3200" dirty="0" smtClean="0"/>
              <a:t> A subset of a population</a:t>
            </a:r>
            <a:r>
              <a:rPr lang="hu-HU" sz="3200" dirty="0" smtClean="0"/>
              <a:t> </a:t>
            </a:r>
            <a:r>
              <a:rPr lang="en-US" sz="3200" dirty="0" smtClean="0"/>
              <a:t>that is used to study the</a:t>
            </a:r>
            <a:r>
              <a:rPr lang="hu-HU" sz="3200" dirty="0" smtClean="0"/>
              <a:t> </a:t>
            </a:r>
            <a:r>
              <a:rPr lang="en-US" sz="3200" dirty="0" smtClean="0"/>
              <a:t>population as a whole.</a:t>
            </a:r>
            <a:endParaRPr lang="hu-HU" sz="3200" dirty="0" smtClean="0"/>
          </a:p>
          <a:p>
            <a:endParaRPr lang="en-US" sz="3200" dirty="0" smtClean="0"/>
          </a:p>
          <a:p>
            <a:r>
              <a:rPr lang="en-US" sz="3200" b="1" dirty="0" smtClean="0"/>
              <a:t>Elements</a:t>
            </a:r>
            <a:r>
              <a:rPr lang="en-US" sz="3200" dirty="0" smtClean="0"/>
              <a:t> The individual members</a:t>
            </a:r>
            <a:r>
              <a:rPr lang="hu-HU" sz="3200" dirty="0" smtClean="0"/>
              <a:t> </a:t>
            </a:r>
            <a:r>
              <a:rPr lang="en-US" sz="3200" dirty="0" smtClean="0"/>
              <a:t>of the population whose</a:t>
            </a:r>
            <a:r>
              <a:rPr lang="hu-HU" sz="3200" dirty="0" smtClean="0"/>
              <a:t> </a:t>
            </a:r>
            <a:r>
              <a:rPr lang="en-US" sz="3200" dirty="0" smtClean="0"/>
              <a:t>characteristics are to be</a:t>
            </a:r>
            <a:r>
              <a:rPr lang="hu-HU" sz="3200" dirty="0" smtClean="0"/>
              <a:t> </a:t>
            </a:r>
            <a:r>
              <a:rPr lang="en-US" sz="3200" dirty="0" smtClean="0"/>
              <a:t>measured.</a:t>
            </a:r>
            <a:endParaRPr lang="hu-HU" sz="3200" dirty="0"/>
          </a:p>
        </p:txBody>
      </p:sp>
    </p:spTree>
    <p:extLst>
      <p:ext uri="{BB962C8B-B14F-4D97-AF65-F5344CB8AC3E}">
        <p14:creationId xmlns:p14="http://schemas.microsoft.com/office/powerpoint/2010/main" val="2422096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66205" y="470262"/>
            <a:ext cx="10044481" cy="584775"/>
          </a:xfrm>
          <a:prstGeom prst="rect">
            <a:avLst/>
          </a:prstGeom>
          <a:noFill/>
        </p:spPr>
        <p:txBody>
          <a:bodyPr wrap="none" rtlCol="0">
            <a:spAutoFit/>
          </a:bodyPr>
          <a:lstStyle/>
          <a:p>
            <a:r>
              <a:rPr lang="en-US" sz="3200" b="1" dirty="0" smtClean="0"/>
              <a:t>Relationship between sample size, </a:t>
            </a:r>
            <a:r>
              <a:rPr lang="en-US" sz="3200" b="1" dirty="0" err="1" smtClean="0"/>
              <a:t>accur</a:t>
            </a:r>
            <a:r>
              <a:rPr lang="hu-HU" sz="3200" b="1" dirty="0" smtClean="0"/>
              <a:t>a</a:t>
            </a:r>
            <a:r>
              <a:rPr lang="en-US" sz="3200" b="1" dirty="0" smtClean="0"/>
              <a:t>cy and reliability</a:t>
            </a:r>
            <a:endParaRPr lang="hu-HU" sz="3200" b="1" dirty="0"/>
          </a:p>
        </p:txBody>
      </p:sp>
      <p:sp>
        <p:nvSpPr>
          <p:cNvPr id="3" name="Szövegdoboz 2"/>
          <p:cNvSpPr txBox="1"/>
          <p:nvPr/>
        </p:nvSpPr>
        <p:spPr>
          <a:xfrm>
            <a:off x="666205" y="1828800"/>
            <a:ext cx="10789152" cy="1077218"/>
          </a:xfrm>
          <a:prstGeom prst="rect">
            <a:avLst/>
          </a:prstGeom>
          <a:noFill/>
        </p:spPr>
        <p:txBody>
          <a:bodyPr wrap="square" rtlCol="0">
            <a:spAutoFit/>
          </a:bodyPr>
          <a:lstStyle/>
          <a:p>
            <a:r>
              <a:rPr lang="en-US" sz="3200" dirty="0" smtClean="0"/>
              <a:t>If we know two value among the </a:t>
            </a:r>
            <a:r>
              <a:rPr lang="en-US" sz="3200" i="1" dirty="0" smtClean="0"/>
              <a:t>n</a:t>
            </a:r>
            <a:r>
              <a:rPr lang="en-US" sz="3200" dirty="0" smtClean="0"/>
              <a:t> sample size, </a:t>
            </a:r>
            <a:r>
              <a:rPr lang="en-US" sz="3200" i="1" dirty="0">
                <a:sym typeface="Symbol" panose="05050102010706020507" pitchFamily="18" charset="2"/>
              </a:rPr>
              <a:t></a:t>
            </a:r>
            <a:r>
              <a:rPr lang="en-US" sz="3200" dirty="0" smtClean="0"/>
              <a:t> </a:t>
            </a:r>
            <a:r>
              <a:rPr lang="en-US" sz="3200" dirty="0" smtClean="0"/>
              <a:t>accuracy and </a:t>
            </a:r>
            <a:r>
              <a:rPr lang="en-US" sz="3200" i="1" dirty="0">
                <a:sym typeface="Symbol" panose="05050102010706020507" pitchFamily="18" charset="2"/>
              </a:rPr>
              <a:t></a:t>
            </a:r>
            <a:r>
              <a:rPr lang="en-US" sz="3200" dirty="0" smtClean="0"/>
              <a:t> </a:t>
            </a:r>
            <a:r>
              <a:rPr lang="en-US" sz="3200" dirty="0" smtClean="0"/>
              <a:t>reliability, we can give lower limit to the third parameter:</a:t>
            </a:r>
            <a:endParaRPr lang="hu-HU" sz="3200" dirty="0"/>
          </a:p>
        </p:txBody>
      </p:sp>
      <p:pic>
        <p:nvPicPr>
          <p:cNvPr id="4" name="Kép 3"/>
          <p:cNvPicPr>
            <a:picLocks noChangeAspect="1"/>
          </p:cNvPicPr>
          <p:nvPr/>
        </p:nvPicPr>
        <p:blipFill>
          <a:blip r:embed="rId2"/>
          <a:stretch>
            <a:fillRect/>
          </a:stretch>
        </p:blipFill>
        <p:spPr>
          <a:xfrm>
            <a:off x="4648185" y="3802859"/>
            <a:ext cx="1693845" cy="1525219"/>
          </a:xfrm>
          <a:prstGeom prst="rect">
            <a:avLst/>
          </a:prstGeom>
        </p:spPr>
      </p:pic>
    </p:spTree>
    <p:extLst>
      <p:ext uri="{BB962C8B-B14F-4D97-AF65-F5344CB8AC3E}">
        <p14:creationId xmlns:p14="http://schemas.microsoft.com/office/powerpoint/2010/main" val="3940711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043646" y="522514"/>
            <a:ext cx="4432817" cy="707886"/>
          </a:xfrm>
          <a:prstGeom prst="rect">
            <a:avLst/>
          </a:prstGeom>
          <a:noFill/>
        </p:spPr>
        <p:txBody>
          <a:bodyPr wrap="none" rtlCol="0">
            <a:spAutoFit/>
          </a:bodyPr>
          <a:lstStyle/>
          <a:p>
            <a:r>
              <a:rPr lang="hu-HU" sz="4000" dirty="0" err="1" smtClean="0"/>
              <a:t>Parametric</a:t>
            </a:r>
            <a:r>
              <a:rPr lang="hu-HU" sz="4000" dirty="0" smtClean="0"/>
              <a:t> </a:t>
            </a:r>
            <a:r>
              <a:rPr lang="hu-HU" sz="4000" dirty="0" err="1" smtClean="0"/>
              <a:t>Methods</a:t>
            </a:r>
            <a:endParaRPr lang="hu-HU" sz="4000" dirty="0"/>
          </a:p>
        </p:txBody>
      </p:sp>
      <p:sp>
        <p:nvSpPr>
          <p:cNvPr id="3" name="Szövegdoboz 2"/>
          <p:cNvSpPr txBox="1"/>
          <p:nvPr/>
        </p:nvSpPr>
        <p:spPr>
          <a:xfrm>
            <a:off x="535577" y="1672045"/>
            <a:ext cx="9790996" cy="1077218"/>
          </a:xfrm>
          <a:prstGeom prst="rect">
            <a:avLst/>
          </a:prstGeom>
          <a:noFill/>
        </p:spPr>
        <p:txBody>
          <a:bodyPr wrap="square" rtlCol="0">
            <a:spAutoFit/>
          </a:bodyPr>
          <a:lstStyle/>
          <a:p>
            <a:r>
              <a:rPr lang="en-US" sz="3200" dirty="0" smtClean="0"/>
              <a:t>Determination of the sample size for a normal distribution with known </a:t>
            </a:r>
            <a:r>
              <a:rPr lang="hu-HU" sz="3200" i="1" dirty="0" smtClean="0">
                <a:latin typeface="Symbol" panose="05050102010706020507" pitchFamily="18" charset="2"/>
              </a:rPr>
              <a:t>s </a:t>
            </a:r>
            <a:r>
              <a:rPr lang="en-US" sz="3200" dirty="0" smtClean="0"/>
              <a:t> deviation:</a:t>
            </a:r>
            <a:endParaRPr lang="hu-HU" sz="3200" dirty="0"/>
          </a:p>
        </p:txBody>
      </p:sp>
      <p:graphicFrame>
        <p:nvGraphicFramePr>
          <p:cNvPr id="4" name="Object 7"/>
          <p:cNvGraphicFramePr>
            <a:graphicFrameLocks noChangeAspect="1"/>
          </p:cNvGraphicFramePr>
          <p:nvPr>
            <p:extLst>
              <p:ext uri="{D42A27DB-BD31-4B8C-83A1-F6EECF244321}">
                <p14:modId xmlns:p14="http://schemas.microsoft.com/office/powerpoint/2010/main" val="3844344221"/>
              </p:ext>
            </p:extLst>
          </p:nvPr>
        </p:nvGraphicFramePr>
        <p:xfrm>
          <a:off x="711994" y="2986088"/>
          <a:ext cx="3657600" cy="1435100"/>
        </p:xfrm>
        <a:graphic>
          <a:graphicData uri="http://schemas.openxmlformats.org/presentationml/2006/ole">
            <mc:AlternateContent xmlns:mc="http://schemas.openxmlformats.org/markup-compatibility/2006">
              <mc:Choice xmlns:v="urn:schemas-microsoft-com:vml" Requires="v">
                <p:oleObj spid="_x0000_s1071" r:id="rId3" imgW="1816100" imgH="711200" progId="Equation.3">
                  <p:embed/>
                </p:oleObj>
              </mc:Choice>
              <mc:Fallback>
                <p:oleObj r:id="rId3" imgW="1816100" imgH="711200" progId="Equation.3">
                  <p:embed/>
                  <p:pic>
                    <p:nvPicPr>
                      <p:cNvPr id="3789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4" y="2986088"/>
                        <a:ext cx="3657600"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p:cNvGraphicFramePr>
            <a:graphicFrameLocks noChangeAspect="1"/>
          </p:cNvGraphicFramePr>
          <p:nvPr>
            <p:extLst>
              <p:ext uri="{D42A27DB-BD31-4B8C-83A1-F6EECF244321}">
                <p14:modId xmlns:p14="http://schemas.microsoft.com/office/powerpoint/2010/main" val="3101078308"/>
              </p:ext>
            </p:extLst>
          </p:nvPr>
        </p:nvGraphicFramePr>
        <p:xfrm>
          <a:off x="6405153" y="2631281"/>
          <a:ext cx="2073275" cy="1565275"/>
        </p:xfrm>
        <a:graphic>
          <a:graphicData uri="http://schemas.openxmlformats.org/presentationml/2006/ole">
            <mc:AlternateContent xmlns:mc="http://schemas.openxmlformats.org/markup-compatibility/2006">
              <mc:Choice xmlns:v="urn:schemas-microsoft-com:vml" Requires="v">
                <p:oleObj spid="_x0000_s1072" name="Egyenlet" r:id="rId5" imgW="939600" imgH="711000" progId="Equation.3">
                  <p:embed/>
                </p:oleObj>
              </mc:Choice>
              <mc:Fallback>
                <p:oleObj name="Egyenlet" r:id="rId5" imgW="939600" imgH="711000" progId="Equation.3">
                  <p:embed/>
                  <p:pic>
                    <p:nvPicPr>
                      <p:cNvPr id="3789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153" y="2631281"/>
                        <a:ext cx="2073275"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12"/>
          <p:cNvSpPr txBox="1">
            <a:spLocks noChangeArrowheads="1"/>
          </p:cNvSpPr>
          <p:nvPr/>
        </p:nvSpPr>
        <p:spPr bwMode="auto">
          <a:xfrm>
            <a:off x="4915900" y="3413919"/>
            <a:ext cx="58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3200" b="1" dirty="0">
                <a:solidFill>
                  <a:srgbClr val="000000"/>
                </a:solidFill>
                <a:latin typeface="Comic Sans MS" panose="030F0702030302020204" pitchFamily="66" charset="0"/>
                <a:sym typeface="Symbol" panose="05050102010706020507" pitchFamily="18" charset="2"/>
              </a:rPr>
              <a:t></a:t>
            </a:r>
          </a:p>
        </p:txBody>
      </p:sp>
      <p:graphicFrame>
        <p:nvGraphicFramePr>
          <p:cNvPr id="7" name="Object 13"/>
          <p:cNvGraphicFramePr>
            <a:graphicFrameLocks noChangeAspect="1"/>
          </p:cNvGraphicFramePr>
          <p:nvPr>
            <p:extLst>
              <p:ext uri="{D42A27DB-BD31-4B8C-83A1-F6EECF244321}">
                <p14:modId xmlns:p14="http://schemas.microsoft.com/office/powerpoint/2010/main" val="1025086705"/>
              </p:ext>
            </p:extLst>
          </p:nvPr>
        </p:nvGraphicFramePr>
        <p:xfrm>
          <a:off x="4915900" y="4658013"/>
          <a:ext cx="2057400" cy="1047750"/>
        </p:xfrm>
        <a:graphic>
          <a:graphicData uri="http://schemas.openxmlformats.org/presentationml/2006/ole">
            <mc:AlternateContent xmlns:mc="http://schemas.openxmlformats.org/markup-compatibility/2006">
              <mc:Choice xmlns:v="urn:schemas-microsoft-com:vml" Requires="v">
                <p:oleObj spid="_x0000_s1073" name="Egyenlet" r:id="rId7" imgW="965160" imgH="495000" progId="Equation.3">
                  <p:embed/>
                </p:oleObj>
              </mc:Choice>
              <mc:Fallback>
                <p:oleObj name="Egyenlet" r:id="rId7" imgW="965160" imgH="495000" progId="Equation.3">
                  <p:embed/>
                  <p:pic>
                    <p:nvPicPr>
                      <p:cNvPr id="37901"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5900" y="4658013"/>
                        <a:ext cx="20574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zövegdoboz 7"/>
          <p:cNvSpPr txBox="1"/>
          <p:nvPr/>
        </p:nvSpPr>
        <p:spPr>
          <a:xfrm>
            <a:off x="2103119" y="4889500"/>
            <a:ext cx="1238865" cy="584775"/>
          </a:xfrm>
          <a:prstGeom prst="rect">
            <a:avLst/>
          </a:prstGeom>
          <a:noFill/>
        </p:spPr>
        <p:txBody>
          <a:bodyPr wrap="none" rtlCol="0">
            <a:spAutoFit/>
          </a:bodyPr>
          <a:lstStyle/>
          <a:p>
            <a:r>
              <a:rPr lang="hu-HU" sz="3200" dirty="0" err="1" smtClean="0"/>
              <a:t>where</a:t>
            </a:r>
            <a:endParaRPr lang="hu-HU" sz="3200" dirty="0"/>
          </a:p>
        </p:txBody>
      </p:sp>
    </p:spTree>
    <p:extLst>
      <p:ext uri="{BB962C8B-B14F-4D97-AF65-F5344CB8AC3E}">
        <p14:creationId xmlns:p14="http://schemas.microsoft.com/office/powerpoint/2010/main" val="2557160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74925" y="422275"/>
            <a:ext cx="541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b="1">
                <a:solidFill>
                  <a:srgbClr val="000000"/>
                </a:solidFill>
                <a:latin typeface="Comic Sans MS" panose="030F0702030302020204" pitchFamily="66" charset="0"/>
                <a:sym typeface="Symbol" panose="05050102010706020507" pitchFamily="18" charset="2"/>
              </a:rPr>
              <a:t></a:t>
            </a:r>
            <a:r>
              <a:rPr lang="hu-HU" altLang="hu-HU">
                <a:solidFill>
                  <a:srgbClr val="000000"/>
                </a:solidFill>
                <a:latin typeface="Comic Sans MS" panose="030F0702030302020204" pitchFamily="66" charset="0"/>
                <a:sym typeface="Symbol" panose="05050102010706020507" pitchFamily="18" charset="2"/>
              </a:rPr>
              <a:t>=1</a:t>
            </a:r>
            <a:endParaRPr lang="hu-HU" altLang="hu-HU">
              <a:solidFill>
                <a:srgbClr val="000000"/>
              </a:solidFill>
              <a:latin typeface="Comic Sans MS" panose="030F0702030302020204" pitchFamily="66" charset="0"/>
            </a:endParaRPr>
          </a:p>
        </p:txBody>
      </p:sp>
      <p:sp>
        <p:nvSpPr>
          <p:cNvPr id="5" name="Text Box 7"/>
          <p:cNvSpPr txBox="1">
            <a:spLocks noChangeArrowheads="1"/>
          </p:cNvSpPr>
          <p:nvPr/>
        </p:nvSpPr>
        <p:spPr bwMode="auto">
          <a:xfrm>
            <a:off x="6248400" y="4572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b="1">
                <a:solidFill>
                  <a:srgbClr val="000000"/>
                </a:solidFill>
                <a:latin typeface="Comic Sans MS" panose="030F0702030302020204" pitchFamily="66" charset="0"/>
                <a:sym typeface="Symbol" panose="05050102010706020507" pitchFamily="18" charset="2"/>
              </a:rPr>
              <a:t></a:t>
            </a:r>
            <a:r>
              <a:rPr lang="hu-HU" altLang="hu-HU">
                <a:solidFill>
                  <a:srgbClr val="000000"/>
                </a:solidFill>
                <a:latin typeface="Comic Sans MS" panose="030F0702030302020204" pitchFamily="66" charset="0"/>
                <a:sym typeface="Symbol" panose="05050102010706020507" pitchFamily="18" charset="2"/>
              </a:rPr>
              <a:t>=2</a:t>
            </a:r>
            <a:endParaRPr lang="hu-HU" altLang="hu-HU">
              <a:solidFill>
                <a:srgbClr val="000000"/>
              </a:solidFill>
              <a:latin typeface="Comic Sans MS" panose="030F0702030302020204" pitchFamily="66" charset="0"/>
            </a:endParaRPr>
          </a:p>
        </p:txBody>
      </p:sp>
      <p:graphicFrame>
        <p:nvGraphicFramePr>
          <p:cNvPr id="6" name="Object 8"/>
          <p:cNvGraphicFramePr>
            <a:graphicFrameLocks noChangeAspect="1"/>
          </p:cNvGraphicFramePr>
          <p:nvPr/>
        </p:nvGraphicFramePr>
        <p:xfrm>
          <a:off x="5029200" y="990600"/>
          <a:ext cx="3081338" cy="5257800"/>
        </p:xfrm>
        <a:graphic>
          <a:graphicData uri="http://schemas.openxmlformats.org/presentationml/2006/ole">
            <mc:AlternateContent xmlns:mc="http://schemas.openxmlformats.org/markup-compatibility/2006">
              <mc:Choice xmlns:v="urn:schemas-microsoft-com:vml" Requires="v">
                <p:oleObj spid="_x0000_s2078" name="Munkalap" r:id="rId3" imgW="2238756" imgH="3819754" progId="Excel.Sheet.8">
                  <p:embed/>
                </p:oleObj>
              </mc:Choice>
              <mc:Fallback>
                <p:oleObj name="Munkalap" r:id="rId3" imgW="2238756" imgH="3819754" progId="Excel.Sheet.8">
                  <p:embed/>
                  <p:pic>
                    <p:nvPicPr>
                      <p:cNvPr id="3892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0600"/>
                        <a:ext cx="308133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9"/>
          <p:cNvGraphicFramePr>
            <a:graphicFrameLocks noChangeAspect="1"/>
          </p:cNvGraphicFramePr>
          <p:nvPr/>
        </p:nvGraphicFramePr>
        <p:xfrm>
          <a:off x="1752600" y="990600"/>
          <a:ext cx="3035300" cy="5181600"/>
        </p:xfrm>
        <a:graphic>
          <a:graphicData uri="http://schemas.openxmlformats.org/presentationml/2006/ole">
            <mc:AlternateContent xmlns:mc="http://schemas.openxmlformats.org/markup-compatibility/2006">
              <mc:Choice xmlns:v="urn:schemas-microsoft-com:vml" Requires="v">
                <p:oleObj spid="_x0000_s2079" name="Munkalap" r:id="rId5" imgW="2238756" imgH="3819754" progId="Excel.Sheet.8">
                  <p:embed/>
                </p:oleObj>
              </mc:Choice>
              <mc:Fallback>
                <p:oleObj name="Munkalap" r:id="rId5" imgW="2238756" imgH="3819754" progId="Excel.Sheet.8">
                  <p:embed/>
                  <p:pic>
                    <p:nvPicPr>
                      <p:cNvPr id="389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990600"/>
                        <a:ext cx="30353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8165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27375" y="308338"/>
            <a:ext cx="4432817" cy="707886"/>
          </a:xfrm>
          <a:prstGeom prst="rect">
            <a:avLst/>
          </a:prstGeom>
          <a:noFill/>
        </p:spPr>
        <p:txBody>
          <a:bodyPr wrap="none" rtlCol="0">
            <a:spAutoFit/>
          </a:bodyPr>
          <a:lstStyle/>
          <a:p>
            <a:r>
              <a:rPr lang="hu-HU" sz="4000" dirty="0" err="1" smtClean="0"/>
              <a:t>Parametric</a:t>
            </a:r>
            <a:r>
              <a:rPr lang="hu-HU" sz="4000" dirty="0" smtClean="0"/>
              <a:t> </a:t>
            </a:r>
            <a:r>
              <a:rPr lang="hu-HU" sz="4000" dirty="0" err="1" smtClean="0"/>
              <a:t>Methods</a:t>
            </a:r>
            <a:endParaRPr lang="hu-HU" sz="4000" dirty="0"/>
          </a:p>
        </p:txBody>
      </p:sp>
      <p:sp>
        <p:nvSpPr>
          <p:cNvPr id="3" name="Szövegdoboz 2"/>
          <p:cNvSpPr txBox="1"/>
          <p:nvPr/>
        </p:nvSpPr>
        <p:spPr>
          <a:xfrm>
            <a:off x="600891" y="1336229"/>
            <a:ext cx="9790996" cy="1077218"/>
          </a:xfrm>
          <a:prstGeom prst="rect">
            <a:avLst/>
          </a:prstGeom>
          <a:noFill/>
        </p:spPr>
        <p:txBody>
          <a:bodyPr wrap="square" rtlCol="0">
            <a:spAutoFit/>
          </a:bodyPr>
          <a:lstStyle/>
          <a:p>
            <a:r>
              <a:rPr lang="en-US" sz="3200" dirty="0" smtClean="0"/>
              <a:t>Determination of the sample size for a normal distribution with </a:t>
            </a:r>
            <a:r>
              <a:rPr lang="hu-HU" sz="3200" dirty="0" smtClean="0"/>
              <a:t>un</a:t>
            </a:r>
            <a:r>
              <a:rPr lang="en-US" sz="3200" dirty="0" smtClean="0"/>
              <a:t>known </a:t>
            </a:r>
            <a:r>
              <a:rPr lang="hu-HU" sz="3200" i="1" dirty="0" smtClean="0">
                <a:latin typeface="Symbol" panose="05050102010706020507" pitchFamily="18" charset="2"/>
              </a:rPr>
              <a:t>s </a:t>
            </a:r>
            <a:r>
              <a:rPr lang="en-US" sz="3200" dirty="0" smtClean="0"/>
              <a:t> deviation:</a:t>
            </a:r>
            <a:endParaRPr lang="hu-HU" sz="3200" dirty="0"/>
          </a:p>
        </p:txBody>
      </p:sp>
      <p:graphicFrame>
        <p:nvGraphicFramePr>
          <p:cNvPr id="4" name="Object 8"/>
          <p:cNvGraphicFramePr>
            <a:graphicFrameLocks noChangeAspect="1"/>
          </p:cNvGraphicFramePr>
          <p:nvPr/>
        </p:nvGraphicFramePr>
        <p:xfrm>
          <a:off x="381000" y="2514600"/>
          <a:ext cx="3249613" cy="1268413"/>
        </p:xfrm>
        <a:graphic>
          <a:graphicData uri="http://schemas.openxmlformats.org/presentationml/2006/ole">
            <mc:AlternateContent xmlns:mc="http://schemas.openxmlformats.org/markup-compatibility/2006">
              <mc:Choice xmlns:v="urn:schemas-microsoft-com:vml" Requires="v">
                <p:oleObj spid="_x0000_s3139" name="Egyenlet" r:id="rId3" imgW="1752480" imgH="685800" progId="Equation.3">
                  <p:embed/>
                </p:oleObj>
              </mc:Choice>
              <mc:Fallback>
                <p:oleObj name="Egyenlet" r:id="rId3" imgW="1752480" imgH="685800" progId="Equation.3">
                  <p:embed/>
                  <p:pic>
                    <p:nvPicPr>
                      <p:cNvPr id="399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3249613"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0"/>
          <p:cNvSpPr txBox="1">
            <a:spLocks noChangeArrowheads="1"/>
          </p:cNvSpPr>
          <p:nvPr/>
        </p:nvSpPr>
        <p:spPr bwMode="auto">
          <a:xfrm>
            <a:off x="4191000" y="2895600"/>
            <a:ext cx="58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3200" b="1">
                <a:solidFill>
                  <a:srgbClr val="000000"/>
                </a:solidFill>
                <a:latin typeface="Comic Sans MS" panose="030F0702030302020204" pitchFamily="66" charset="0"/>
                <a:sym typeface="Symbol" panose="05050102010706020507" pitchFamily="18" charset="2"/>
              </a:rPr>
              <a:t></a:t>
            </a:r>
          </a:p>
        </p:txBody>
      </p:sp>
      <p:graphicFrame>
        <p:nvGraphicFramePr>
          <p:cNvPr id="6" name="Object 11"/>
          <p:cNvGraphicFramePr>
            <a:graphicFrameLocks noChangeAspect="1"/>
          </p:cNvGraphicFramePr>
          <p:nvPr/>
        </p:nvGraphicFramePr>
        <p:xfrm>
          <a:off x="5638800" y="2362200"/>
          <a:ext cx="1828800" cy="1387475"/>
        </p:xfrm>
        <a:graphic>
          <a:graphicData uri="http://schemas.openxmlformats.org/presentationml/2006/ole">
            <mc:AlternateContent xmlns:mc="http://schemas.openxmlformats.org/markup-compatibility/2006">
              <mc:Choice xmlns:v="urn:schemas-microsoft-com:vml" Requires="v">
                <p:oleObj spid="_x0000_s3140" name="Egyenlet" r:id="rId5" imgW="939600" imgH="711000" progId="Equation.3">
                  <p:embed/>
                </p:oleObj>
              </mc:Choice>
              <mc:Fallback>
                <p:oleObj name="Egyenlet" r:id="rId5" imgW="939600" imgH="711000" progId="Equation.3">
                  <p:embed/>
                  <p:pic>
                    <p:nvPicPr>
                      <p:cNvPr id="3994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362200"/>
                        <a:ext cx="1828800"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3"/>
          <p:cNvGraphicFramePr>
            <a:graphicFrameLocks noChangeAspect="1"/>
          </p:cNvGraphicFramePr>
          <p:nvPr/>
        </p:nvGraphicFramePr>
        <p:xfrm>
          <a:off x="2895600" y="4114800"/>
          <a:ext cx="2133600" cy="958850"/>
        </p:xfrm>
        <a:graphic>
          <a:graphicData uri="http://schemas.openxmlformats.org/presentationml/2006/ole">
            <mc:AlternateContent xmlns:mc="http://schemas.openxmlformats.org/markup-compatibility/2006">
              <mc:Choice xmlns:v="urn:schemas-microsoft-com:vml" Requires="v">
                <p:oleObj spid="_x0000_s3141" name="Egyenlet" r:id="rId7" imgW="1091880" imgH="495000" progId="Equation.3">
                  <p:embed/>
                </p:oleObj>
              </mc:Choice>
              <mc:Fallback>
                <p:oleObj name="Egyenlet" r:id="rId7" imgW="1091880" imgH="495000" progId="Equation.3">
                  <p:embed/>
                  <p:pic>
                    <p:nvPicPr>
                      <p:cNvPr id="39949"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114800"/>
                        <a:ext cx="21336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5"/>
          <p:cNvGraphicFramePr>
            <a:graphicFrameLocks noChangeAspect="1"/>
          </p:cNvGraphicFramePr>
          <p:nvPr/>
        </p:nvGraphicFramePr>
        <p:xfrm>
          <a:off x="2514600" y="5334000"/>
          <a:ext cx="666750" cy="522288"/>
        </p:xfrm>
        <a:graphic>
          <a:graphicData uri="http://schemas.openxmlformats.org/presentationml/2006/ole">
            <mc:AlternateContent xmlns:mc="http://schemas.openxmlformats.org/markup-compatibility/2006">
              <mc:Choice xmlns:v="urn:schemas-microsoft-com:vml" Requires="v">
                <p:oleObj spid="_x0000_s3142" name="Egyenlet" r:id="rId9" imgW="291960" imgH="228600" progId="Equation.3">
                  <p:embed/>
                </p:oleObj>
              </mc:Choice>
              <mc:Fallback>
                <p:oleObj name="Egyenlet" r:id="rId9" imgW="291960" imgH="228600" progId="Equation.3">
                  <p:embed/>
                  <p:pic>
                    <p:nvPicPr>
                      <p:cNvPr id="39951"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5334000"/>
                        <a:ext cx="666750"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17"/>
          <p:cNvSpPr txBox="1">
            <a:spLocks noChangeArrowheads="1"/>
          </p:cNvSpPr>
          <p:nvPr/>
        </p:nvSpPr>
        <p:spPr bwMode="auto">
          <a:xfrm>
            <a:off x="3352800" y="5410200"/>
            <a:ext cx="5240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b="1" dirty="0" err="1">
                <a:solidFill>
                  <a:srgbClr val="000000"/>
                </a:solidFill>
                <a:latin typeface="Comic Sans MS" panose="030F0702030302020204" pitchFamily="66" charset="0"/>
                <a:cs typeface="Times New Roman" panose="02020603050405020304" pitchFamily="18" charset="0"/>
              </a:rPr>
              <a:t>p</a:t>
            </a:r>
            <a:r>
              <a:rPr lang="hu-HU" altLang="hu-HU" b="1" dirty="0" err="1" smtClean="0">
                <a:solidFill>
                  <a:srgbClr val="000000"/>
                </a:solidFill>
                <a:latin typeface="Comic Sans MS" panose="030F0702030302020204" pitchFamily="66" charset="0"/>
                <a:cs typeface="Times New Roman" panose="02020603050405020304" pitchFamily="18" charset="0"/>
              </a:rPr>
              <a:t>df</a:t>
            </a:r>
            <a:r>
              <a:rPr lang="hu-HU" altLang="hu-HU" b="1" dirty="0" smtClean="0">
                <a:solidFill>
                  <a:srgbClr val="000000"/>
                </a:solidFill>
                <a:latin typeface="Comic Sans MS" panose="030F0702030302020204" pitchFamily="66" charset="0"/>
                <a:cs typeface="Times New Roman" panose="02020603050405020304" pitchFamily="18" charset="0"/>
              </a:rPr>
              <a:t> of </a:t>
            </a:r>
            <a:r>
              <a:rPr lang="hu-HU" altLang="hu-HU" b="1" dirty="0" err="1" smtClean="0">
                <a:solidFill>
                  <a:srgbClr val="000000"/>
                </a:solidFill>
                <a:latin typeface="Comic Sans MS" panose="030F0702030302020204" pitchFamily="66" charset="0"/>
                <a:cs typeface="Times New Roman" panose="02020603050405020304" pitchFamily="18" charset="0"/>
              </a:rPr>
              <a:t>the</a:t>
            </a:r>
            <a:r>
              <a:rPr lang="hu-HU" altLang="hu-HU" b="1" dirty="0" smtClean="0">
                <a:solidFill>
                  <a:srgbClr val="000000"/>
                </a:solidFill>
                <a:latin typeface="Comic Sans MS" panose="030F0702030302020204" pitchFamily="66" charset="0"/>
                <a:cs typeface="Times New Roman" panose="02020603050405020304" pitchFamily="18" charset="0"/>
              </a:rPr>
              <a:t> </a:t>
            </a:r>
            <a:r>
              <a:rPr lang="hu-HU" altLang="hu-HU" b="1" dirty="0" err="1" smtClean="0">
                <a:solidFill>
                  <a:srgbClr val="000000"/>
                </a:solidFill>
                <a:latin typeface="Comic Sans MS" panose="030F0702030302020204" pitchFamily="66" charset="0"/>
                <a:cs typeface="Times New Roman" panose="02020603050405020304" pitchFamily="18" charset="0"/>
              </a:rPr>
              <a:t>Student</a:t>
            </a:r>
            <a:r>
              <a:rPr lang="hu-HU" altLang="hu-HU" b="1" dirty="0" smtClean="0">
                <a:solidFill>
                  <a:srgbClr val="000000"/>
                </a:solidFill>
                <a:latin typeface="Comic Sans MS" panose="030F0702030302020204" pitchFamily="66" charset="0"/>
                <a:cs typeface="Times New Roman" panose="02020603050405020304" pitchFamily="18" charset="0"/>
              </a:rPr>
              <a:t> </a:t>
            </a:r>
            <a:r>
              <a:rPr lang="hu-HU" altLang="hu-HU" b="1" dirty="0" err="1" smtClean="0">
                <a:solidFill>
                  <a:srgbClr val="000000"/>
                </a:solidFill>
                <a:latin typeface="Comic Sans MS" panose="030F0702030302020204" pitchFamily="66" charset="0"/>
                <a:cs typeface="Times New Roman" panose="02020603050405020304" pitchFamily="18" charset="0"/>
              </a:rPr>
              <a:t>distribution</a:t>
            </a:r>
            <a:r>
              <a:rPr lang="hu-HU" altLang="hu-HU" b="1" dirty="0" smtClean="0">
                <a:solidFill>
                  <a:srgbClr val="000000"/>
                </a:solidFill>
                <a:latin typeface="Comic Sans MS" panose="030F0702030302020204" pitchFamily="66" charset="0"/>
                <a:cs typeface="Times New Roman" panose="02020603050405020304" pitchFamily="18" charset="0"/>
              </a:rPr>
              <a:t> </a:t>
            </a:r>
            <a:r>
              <a:rPr lang="hu-HU" altLang="hu-HU" b="1" dirty="0" err="1" smtClean="0">
                <a:solidFill>
                  <a:srgbClr val="000000"/>
                </a:solidFill>
                <a:latin typeface="Comic Sans MS" panose="030F0702030302020204" pitchFamily="66" charset="0"/>
                <a:cs typeface="Times New Roman" panose="02020603050405020304" pitchFamily="18" charset="0"/>
              </a:rPr>
              <a:t>with</a:t>
            </a:r>
            <a:r>
              <a:rPr lang="hu-HU" altLang="hu-HU" b="1" dirty="0" smtClean="0">
                <a:solidFill>
                  <a:srgbClr val="000000"/>
                </a:solidFill>
                <a:latin typeface="Comic Sans MS" panose="030F0702030302020204" pitchFamily="66" charset="0"/>
                <a:cs typeface="Times New Roman" panose="02020603050405020304" pitchFamily="18" charset="0"/>
              </a:rPr>
              <a:t> </a:t>
            </a:r>
            <a:r>
              <a:rPr lang="hu-HU" altLang="hu-HU" b="1" dirty="0" err="1" smtClean="0">
                <a:solidFill>
                  <a:srgbClr val="000000"/>
                </a:solidFill>
                <a:latin typeface="Comic Sans MS" panose="030F0702030302020204" pitchFamily="66" charset="0"/>
                <a:cs typeface="Times New Roman" panose="02020603050405020304" pitchFamily="18" charset="0"/>
              </a:rPr>
              <a:t>df</a:t>
            </a:r>
            <a:r>
              <a:rPr lang="hu-HU" altLang="hu-HU" b="1" dirty="0" smtClean="0">
                <a:solidFill>
                  <a:srgbClr val="000000"/>
                </a:solidFill>
                <a:latin typeface="Comic Sans MS" panose="030F0702030302020204" pitchFamily="66" charset="0"/>
                <a:cs typeface="Times New Roman" panose="02020603050405020304" pitchFamily="18" charset="0"/>
              </a:rPr>
              <a:t> </a:t>
            </a:r>
            <a:r>
              <a:rPr lang="hu-HU" altLang="hu-HU" b="1" i="1" dirty="0" smtClean="0">
                <a:solidFill>
                  <a:srgbClr val="000000"/>
                </a:solidFill>
                <a:latin typeface="Comic Sans MS" panose="030F0702030302020204" pitchFamily="66" charset="0"/>
                <a:cs typeface="Times New Roman" panose="02020603050405020304" pitchFamily="18" charset="0"/>
              </a:rPr>
              <a:t>n</a:t>
            </a:r>
            <a:r>
              <a:rPr lang="hu-HU" altLang="hu-HU" b="1" dirty="0" smtClean="0">
                <a:solidFill>
                  <a:srgbClr val="000000"/>
                </a:solidFill>
                <a:latin typeface="Comic Sans MS" panose="030F0702030302020204" pitchFamily="66" charset="0"/>
                <a:cs typeface="Times New Roman" panose="02020603050405020304" pitchFamily="18" charset="0"/>
              </a:rPr>
              <a:t>-1.</a:t>
            </a:r>
            <a:endParaRPr lang="hu-HU" altLang="hu-HU" b="1" dirty="0">
              <a:solidFill>
                <a:srgbClr val="000000"/>
              </a:solidFill>
              <a:latin typeface="Comic Sans MS" panose="030F0702030302020204" pitchFamily="66" charset="0"/>
            </a:endParaRPr>
          </a:p>
        </p:txBody>
      </p:sp>
      <p:graphicFrame>
        <p:nvGraphicFramePr>
          <p:cNvPr id="10" name="Object 18"/>
          <p:cNvGraphicFramePr>
            <a:graphicFrameLocks noChangeAspect="1"/>
          </p:cNvGraphicFramePr>
          <p:nvPr/>
        </p:nvGraphicFramePr>
        <p:xfrm>
          <a:off x="2667000" y="5867400"/>
          <a:ext cx="460375" cy="698500"/>
        </p:xfrm>
        <a:graphic>
          <a:graphicData uri="http://schemas.openxmlformats.org/presentationml/2006/ole">
            <mc:AlternateContent xmlns:mc="http://schemas.openxmlformats.org/markup-compatibility/2006">
              <mc:Choice xmlns:v="urn:schemas-microsoft-com:vml" Requires="v">
                <p:oleObj spid="_x0000_s3143" name="Egyenlet" r:id="rId11" imgW="164880" imgH="241200" progId="Equation.3">
                  <p:embed/>
                </p:oleObj>
              </mc:Choice>
              <mc:Fallback>
                <p:oleObj name="Egyenlet" r:id="rId11" imgW="164880" imgH="241200" progId="Equation.3">
                  <p:embed/>
                  <p:pic>
                    <p:nvPicPr>
                      <p:cNvPr id="39954"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5867400"/>
                        <a:ext cx="4603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20"/>
          <p:cNvSpPr txBox="1">
            <a:spLocks noChangeArrowheads="1"/>
          </p:cNvSpPr>
          <p:nvPr/>
        </p:nvSpPr>
        <p:spPr bwMode="auto">
          <a:xfrm>
            <a:off x="3413125" y="5984875"/>
            <a:ext cx="3712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b="1" dirty="0">
                <a:solidFill>
                  <a:srgbClr val="000000"/>
                </a:solidFill>
                <a:latin typeface="Comic Sans MS" panose="030F0702030302020204" pitchFamily="66" charset="0"/>
                <a:cs typeface="Times New Roman" panose="02020603050405020304" pitchFamily="18" charset="0"/>
              </a:rPr>
              <a:t>s</a:t>
            </a:r>
            <a:r>
              <a:rPr lang="hu-HU" altLang="hu-HU" b="1" dirty="0" smtClean="0">
                <a:solidFill>
                  <a:srgbClr val="000000"/>
                </a:solidFill>
                <a:latin typeface="Comic Sans MS" panose="030F0702030302020204" pitchFamily="66" charset="0"/>
                <a:cs typeface="Times New Roman" panose="02020603050405020304" pitchFamily="18" charset="0"/>
              </a:rPr>
              <a:t>tandard </a:t>
            </a:r>
            <a:r>
              <a:rPr lang="hu-HU" altLang="hu-HU" b="1" dirty="0" err="1" smtClean="0">
                <a:solidFill>
                  <a:srgbClr val="000000"/>
                </a:solidFill>
                <a:latin typeface="Comic Sans MS" panose="030F0702030302020204" pitchFamily="66" charset="0"/>
                <a:cs typeface="Times New Roman" panose="02020603050405020304" pitchFamily="18" charset="0"/>
              </a:rPr>
              <a:t>variance</a:t>
            </a:r>
            <a:r>
              <a:rPr lang="hu-HU" altLang="hu-HU" b="1" dirty="0" smtClean="0">
                <a:solidFill>
                  <a:srgbClr val="000000"/>
                </a:solidFill>
                <a:latin typeface="Comic Sans MS" panose="030F0702030302020204" pitchFamily="66" charset="0"/>
                <a:cs typeface="Times New Roman" panose="02020603050405020304" pitchFamily="18" charset="0"/>
              </a:rPr>
              <a:t> of </a:t>
            </a:r>
            <a:r>
              <a:rPr lang="hu-HU" altLang="hu-HU" b="1" dirty="0" err="1" smtClean="0">
                <a:solidFill>
                  <a:srgbClr val="000000"/>
                </a:solidFill>
                <a:latin typeface="Comic Sans MS" panose="030F0702030302020204" pitchFamily="66" charset="0"/>
                <a:cs typeface="Times New Roman" panose="02020603050405020304" pitchFamily="18" charset="0"/>
              </a:rPr>
              <a:t>the</a:t>
            </a:r>
            <a:r>
              <a:rPr lang="hu-HU" altLang="hu-HU" b="1" dirty="0" smtClean="0">
                <a:solidFill>
                  <a:srgbClr val="000000"/>
                </a:solidFill>
                <a:latin typeface="Comic Sans MS" panose="030F0702030302020204" pitchFamily="66" charset="0"/>
                <a:cs typeface="Times New Roman" panose="02020603050405020304" pitchFamily="18" charset="0"/>
              </a:rPr>
              <a:t> </a:t>
            </a:r>
            <a:r>
              <a:rPr lang="hu-HU" altLang="hu-HU" b="1" dirty="0" err="1" smtClean="0">
                <a:solidFill>
                  <a:srgbClr val="000000"/>
                </a:solidFill>
                <a:latin typeface="Comic Sans MS" panose="030F0702030302020204" pitchFamily="66" charset="0"/>
                <a:cs typeface="Times New Roman" panose="02020603050405020304" pitchFamily="18" charset="0"/>
              </a:rPr>
              <a:t>mean</a:t>
            </a:r>
            <a:r>
              <a:rPr lang="hu-HU" altLang="hu-HU" dirty="0" smtClean="0">
                <a:solidFill>
                  <a:srgbClr val="000000"/>
                </a:solidFill>
                <a:latin typeface="Comic Sans MS" panose="030F0702030302020204" pitchFamily="66" charset="0"/>
              </a:rPr>
              <a:t> </a:t>
            </a:r>
            <a:endParaRPr lang="hu-HU" altLang="hu-HU" dirty="0">
              <a:solidFill>
                <a:srgbClr val="000000"/>
              </a:solidFill>
              <a:latin typeface="Comic Sans MS" panose="030F0702030302020204" pitchFamily="66" charset="0"/>
            </a:endParaRPr>
          </a:p>
        </p:txBody>
      </p:sp>
      <p:sp>
        <p:nvSpPr>
          <p:cNvPr id="12" name="Text Box 21"/>
          <p:cNvSpPr txBox="1">
            <a:spLocks noChangeArrowheads="1"/>
          </p:cNvSpPr>
          <p:nvPr/>
        </p:nvSpPr>
        <p:spPr bwMode="auto">
          <a:xfrm>
            <a:off x="1371600" y="4419600"/>
            <a:ext cx="1063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2400" b="1" dirty="0" err="1" smtClean="0">
                <a:solidFill>
                  <a:srgbClr val="000000"/>
                </a:solidFill>
                <a:latin typeface="Comic Sans MS" panose="030F0702030302020204" pitchFamily="66" charset="0"/>
              </a:rPr>
              <a:t>where</a:t>
            </a:r>
            <a:endParaRPr lang="hu-HU" altLang="hu-HU" sz="24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066468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81942" y="692331"/>
            <a:ext cx="5291833" cy="707886"/>
          </a:xfrm>
          <a:prstGeom prst="rect">
            <a:avLst/>
          </a:prstGeom>
          <a:noFill/>
        </p:spPr>
        <p:txBody>
          <a:bodyPr wrap="none" rtlCol="0">
            <a:spAutoFit/>
          </a:bodyPr>
          <a:lstStyle/>
          <a:p>
            <a:r>
              <a:rPr lang="hu-HU" sz="4000" dirty="0" err="1" smtClean="0"/>
              <a:t>Nonparametric</a:t>
            </a:r>
            <a:r>
              <a:rPr lang="hu-HU" sz="4000" dirty="0" smtClean="0"/>
              <a:t> </a:t>
            </a:r>
            <a:r>
              <a:rPr lang="hu-HU" sz="4000" dirty="0" err="1" smtClean="0"/>
              <a:t>methods</a:t>
            </a:r>
            <a:endParaRPr lang="hu-HU" sz="4000" dirty="0"/>
          </a:p>
        </p:txBody>
      </p:sp>
      <p:sp>
        <p:nvSpPr>
          <p:cNvPr id="3" name="Szövegdoboz 2"/>
          <p:cNvSpPr txBox="1"/>
          <p:nvPr/>
        </p:nvSpPr>
        <p:spPr>
          <a:xfrm>
            <a:off x="914400" y="1933303"/>
            <a:ext cx="6839052" cy="584775"/>
          </a:xfrm>
          <a:prstGeom prst="rect">
            <a:avLst/>
          </a:prstGeom>
          <a:noFill/>
        </p:spPr>
        <p:txBody>
          <a:bodyPr wrap="none" rtlCol="0">
            <a:spAutoFit/>
          </a:bodyPr>
          <a:lstStyle/>
          <a:p>
            <a:r>
              <a:rPr lang="hu-HU" sz="3200" dirty="0" err="1" smtClean="0"/>
              <a:t>From</a:t>
            </a:r>
            <a:r>
              <a:rPr lang="hu-HU" sz="3200" dirty="0" smtClean="0"/>
              <a:t> </a:t>
            </a:r>
            <a:r>
              <a:rPr lang="hu-HU" sz="3200" dirty="0" err="1" smtClean="0"/>
              <a:t>the</a:t>
            </a:r>
            <a:r>
              <a:rPr lang="hu-HU" sz="3200" dirty="0" smtClean="0"/>
              <a:t> </a:t>
            </a:r>
            <a:r>
              <a:rPr lang="hu-HU" sz="3200" dirty="0" err="1" smtClean="0"/>
              <a:t>Central</a:t>
            </a:r>
            <a:r>
              <a:rPr lang="hu-HU" sz="3200" dirty="0" smtClean="0"/>
              <a:t> Limit </a:t>
            </a:r>
            <a:r>
              <a:rPr lang="hu-HU" sz="3200" dirty="0" err="1" smtClean="0"/>
              <a:t>Theorem</a:t>
            </a:r>
            <a:r>
              <a:rPr lang="hu-HU" sz="3200" dirty="0" smtClean="0"/>
              <a:t> we </a:t>
            </a:r>
            <a:r>
              <a:rPr lang="hu-HU" sz="3200" dirty="0" err="1" smtClean="0"/>
              <a:t>get</a:t>
            </a:r>
            <a:r>
              <a:rPr lang="hu-HU" sz="3200" dirty="0" smtClean="0"/>
              <a:t>:</a:t>
            </a:r>
            <a:endParaRPr lang="hu-HU" sz="3200" dirty="0"/>
          </a:p>
        </p:txBody>
      </p:sp>
      <p:graphicFrame>
        <p:nvGraphicFramePr>
          <p:cNvPr id="4" name="Object 5"/>
          <p:cNvGraphicFramePr>
            <a:graphicFrameLocks noChangeAspect="1"/>
          </p:cNvGraphicFramePr>
          <p:nvPr>
            <p:extLst>
              <p:ext uri="{D42A27DB-BD31-4B8C-83A1-F6EECF244321}">
                <p14:modId xmlns:p14="http://schemas.microsoft.com/office/powerpoint/2010/main" val="3875396102"/>
              </p:ext>
            </p:extLst>
          </p:nvPr>
        </p:nvGraphicFramePr>
        <p:xfrm>
          <a:off x="1669869" y="3728039"/>
          <a:ext cx="4338638" cy="1703388"/>
        </p:xfrm>
        <a:graphic>
          <a:graphicData uri="http://schemas.openxmlformats.org/presentationml/2006/ole">
            <mc:AlternateContent xmlns:mc="http://schemas.openxmlformats.org/markup-compatibility/2006">
              <mc:Choice xmlns:v="urn:schemas-microsoft-com:vml" Requires="v">
                <p:oleObj spid="_x0000_s4120" r:id="rId3" imgW="1816100" imgH="711200" progId="Equation.3">
                  <p:embed/>
                </p:oleObj>
              </mc:Choice>
              <mc:Fallback>
                <p:oleObj r:id="rId3" imgW="1816100" imgH="711200" progId="Equation.3">
                  <p:embed/>
                  <p:pic>
                    <p:nvPicPr>
                      <p:cNvPr id="1853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869" y="3728039"/>
                        <a:ext cx="4338638" cy="170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p:cNvSpPr txBox="1">
            <a:spLocks noChangeArrowheads="1"/>
          </p:cNvSpPr>
          <p:nvPr/>
        </p:nvSpPr>
        <p:spPr bwMode="auto">
          <a:xfrm>
            <a:off x="6918960" y="4290014"/>
            <a:ext cx="58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3200" b="1" dirty="0">
                <a:solidFill>
                  <a:srgbClr val="000000"/>
                </a:solidFill>
                <a:latin typeface="Comic Sans MS" panose="030F0702030302020204" pitchFamily="66" charset="0"/>
                <a:sym typeface="Symbol" panose="05050102010706020507" pitchFamily="18" charset="2"/>
              </a:rPr>
              <a:t></a:t>
            </a:r>
          </a:p>
        </p:txBody>
      </p:sp>
      <p:graphicFrame>
        <p:nvGraphicFramePr>
          <p:cNvPr id="6" name="Object 10"/>
          <p:cNvGraphicFramePr>
            <a:graphicFrameLocks noChangeAspect="1"/>
          </p:cNvGraphicFramePr>
          <p:nvPr>
            <p:extLst>
              <p:ext uri="{D42A27DB-BD31-4B8C-83A1-F6EECF244321}">
                <p14:modId xmlns:p14="http://schemas.microsoft.com/office/powerpoint/2010/main" val="4022965285"/>
              </p:ext>
            </p:extLst>
          </p:nvPr>
        </p:nvGraphicFramePr>
        <p:xfrm>
          <a:off x="8519160" y="3507377"/>
          <a:ext cx="2073275" cy="1565275"/>
        </p:xfrm>
        <a:graphic>
          <a:graphicData uri="http://schemas.openxmlformats.org/presentationml/2006/ole">
            <mc:AlternateContent xmlns:mc="http://schemas.openxmlformats.org/markup-compatibility/2006">
              <mc:Choice xmlns:v="urn:schemas-microsoft-com:vml" Requires="v">
                <p:oleObj spid="_x0000_s4121" name="Egyenlet" r:id="rId5" imgW="939600" imgH="711000" progId="Equation.3">
                  <p:embed/>
                </p:oleObj>
              </mc:Choice>
              <mc:Fallback>
                <p:oleObj name="Egyenlet" r:id="rId5" imgW="939600" imgH="711000" progId="Equation.3">
                  <p:embed/>
                  <p:pic>
                    <p:nvPicPr>
                      <p:cNvPr id="18535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9160" y="3507377"/>
                        <a:ext cx="2073275"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9408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87829" y="2357846"/>
            <a:ext cx="11364685" cy="1569660"/>
          </a:xfrm>
          <a:prstGeom prst="rect">
            <a:avLst/>
          </a:prstGeom>
          <a:noFill/>
        </p:spPr>
        <p:txBody>
          <a:bodyPr wrap="square" rtlCol="0">
            <a:spAutoFit/>
          </a:bodyPr>
          <a:lstStyle/>
          <a:p>
            <a:r>
              <a:rPr lang="en-US" sz="3200" dirty="0" smtClean="0"/>
              <a:t>First, we will prove three lemmas that can be used to create </a:t>
            </a:r>
            <a:r>
              <a:rPr lang="en-US" sz="3200" dirty="0" err="1" smtClean="0"/>
              <a:t>criterias</a:t>
            </a:r>
            <a:r>
              <a:rPr lang="en-US" sz="3200" dirty="0" smtClean="0"/>
              <a:t> for the sample size required for the given estimation accuracy.</a:t>
            </a:r>
            <a:endParaRPr lang="hu-HU" sz="3200" dirty="0"/>
          </a:p>
        </p:txBody>
      </p:sp>
    </p:spTree>
    <p:extLst>
      <p:ext uri="{BB962C8B-B14F-4D97-AF65-F5344CB8AC3E}">
        <p14:creationId xmlns:p14="http://schemas.microsoft.com/office/powerpoint/2010/main" val="1749078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02304" y="1821133"/>
            <a:ext cx="11491793" cy="3077438"/>
          </a:xfrm>
          <a:prstGeom prst="rect">
            <a:avLst/>
          </a:prstGeom>
        </p:spPr>
      </p:pic>
      <p:sp>
        <p:nvSpPr>
          <p:cNvPr id="3" name="Téglalap 2"/>
          <p:cNvSpPr/>
          <p:nvPr/>
        </p:nvSpPr>
        <p:spPr>
          <a:xfrm>
            <a:off x="502304" y="1821133"/>
            <a:ext cx="11397959" cy="3377884"/>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687681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5472" y="869652"/>
            <a:ext cx="11601334" cy="4878006"/>
          </a:xfrm>
          <a:prstGeom prst="rect">
            <a:avLst/>
          </a:prstGeom>
        </p:spPr>
      </p:pic>
    </p:spTree>
    <p:extLst>
      <p:ext uri="{BB962C8B-B14F-4D97-AF65-F5344CB8AC3E}">
        <p14:creationId xmlns:p14="http://schemas.microsoft.com/office/powerpoint/2010/main" val="1341023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27645" y="631333"/>
            <a:ext cx="11349048" cy="5795592"/>
          </a:xfrm>
          <a:prstGeom prst="rect">
            <a:avLst/>
          </a:prstGeom>
        </p:spPr>
      </p:pic>
    </p:spTree>
    <p:extLst>
      <p:ext uri="{BB962C8B-B14F-4D97-AF65-F5344CB8AC3E}">
        <p14:creationId xmlns:p14="http://schemas.microsoft.com/office/powerpoint/2010/main" val="3361652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3600" y="560792"/>
            <a:ext cx="11471050" cy="5500373"/>
          </a:xfrm>
          <a:prstGeom prst="rect">
            <a:avLst/>
          </a:prstGeom>
        </p:spPr>
      </p:pic>
    </p:spTree>
    <p:extLst>
      <p:ext uri="{BB962C8B-B14F-4D97-AF65-F5344CB8AC3E}">
        <p14:creationId xmlns:p14="http://schemas.microsoft.com/office/powerpoint/2010/main" val="172048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31966" y="1528354"/>
            <a:ext cx="10476411" cy="4031873"/>
          </a:xfrm>
          <a:prstGeom prst="rect">
            <a:avLst/>
          </a:prstGeom>
          <a:noFill/>
        </p:spPr>
        <p:txBody>
          <a:bodyPr wrap="square" rtlCol="0">
            <a:spAutoFit/>
          </a:bodyPr>
          <a:lstStyle/>
          <a:p>
            <a:r>
              <a:rPr lang="en-US" sz="3200" b="1" dirty="0" smtClean="0"/>
              <a:t>Sampling frame </a:t>
            </a:r>
            <a:r>
              <a:rPr lang="en-US" sz="3200" dirty="0" smtClean="0"/>
              <a:t>A list of all</a:t>
            </a:r>
            <a:r>
              <a:rPr lang="hu-HU" sz="3200" dirty="0" smtClean="0"/>
              <a:t> </a:t>
            </a:r>
            <a:r>
              <a:rPr lang="en-US" sz="3200" dirty="0" smtClean="0"/>
              <a:t>elements or other units</a:t>
            </a:r>
          </a:p>
          <a:p>
            <a:r>
              <a:rPr lang="en-US" sz="3200" dirty="0" smtClean="0"/>
              <a:t>containing the elements in a</a:t>
            </a:r>
            <a:r>
              <a:rPr lang="hu-HU" sz="3200" dirty="0" smtClean="0"/>
              <a:t> </a:t>
            </a:r>
            <a:r>
              <a:rPr lang="en-US" sz="3200" dirty="0" smtClean="0"/>
              <a:t>population.</a:t>
            </a:r>
            <a:endParaRPr lang="hu-HU" sz="3200" dirty="0" smtClean="0"/>
          </a:p>
          <a:p>
            <a:endParaRPr lang="en-US" sz="3200" dirty="0" smtClean="0"/>
          </a:p>
          <a:p>
            <a:r>
              <a:rPr lang="en-US" sz="3200" b="1" dirty="0" smtClean="0"/>
              <a:t>Enumeration units </a:t>
            </a:r>
            <a:r>
              <a:rPr lang="en-US" sz="3200" dirty="0" err="1" smtClean="0"/>
              <a:t>Units</a:t>
            </a:r>
            <a:r>
              <a:rPr lang="en-US" sz="3200" dirty="0" smtClean="0"/>
              <a:t> that</a:t>
            </a:r>
            <a:r>
              <a:rPr lang="hu-HU" sz="3200" dirty="0" smtClean="0"/>
              <a:t> </a:t>
            </a:r>
            <a:r>
              <a:rPr lang="en-US" sz="3200" dirty="0" smtClean="0"/>
              <a:t>contain one or more elements</a:t>
            </a:r>
            <a:r>
              <a:rPr lang="hu-HU" sz="3200" dirty="0" smtClean="0"/>
              <a:t> </a:t>
            </a:r>
            <a:r>
              <a:rPr lang="en-US" sz="3200" dirty="0" smtClean="0"/>
              <a:t>and that are listed in a sampling</a:t>
            </a:r>
            <a:r>
              <a:rPr lang="hu-HU" sz="3200" dirty="0" smtClean="0"/>
              <a:t> </a:t>
            </a:r>
            <a:r>
              <a:rPr lang="en-US" sz="3200" dirty="0" smtClean="0"/>
              <a:t>frame.</a:t>
            </a:r>
            <a:endParaRPr lang="hu-HU" sz="3200" dirty="0" smtClean="0"/>
          </a:p>
          <a:p>
            <a:endParaRPr lang="en-US" sz="3200" dirty="0" smtClean="0"/>
          </a:p>
          <a:p>
            <a:r>
              <a:rPr lang="en-US" sz="3200" b="1" dirty="0" smtClean="0"/>
              <a:t>Sampling units </a:t>
            </a:r>
            <a:r>
              <a:rPr lang="en-US" sz="3200" dirty="0" err="1" smtClean="0"/>
              <a:t>Units</a:t>
            </a:r>
            <a:r>
              <a:rPr lang="en-US" sz="3200" dirty="0" smtClean="0"/>
              <a:t> listed at</a:t>
            </a:r>
            <a:r>
              <a:rPr lang="hu-HU" sz="3200" dirty="0" smtClean="0"/>
              <a:t> </a:t>
            </a:r>
            <a:r>
              <a:rPr lang="en-US" sz="3200" dirty="0" smtClean="0"/>
              <a:t>each stage of a multistage</a:t>
            </a:r>
          </a:p>
          <a:p>
            <a:r>
              <a:rPr lang="en-US" sz="3200" dirty="0" smtClean="0"/>
              <a:t>sampling design.</a:t>
            </a:r>
            <a:endParaRPr lang="hu-HU" sz="3200" dirty="0"/>
          </a:p>
        </p:txBody>
      </p:sp>
      <p:sp>
        <p:nvSpPr>
          <p:cNvPr id="3" name="Szövegdoboz 2"/>
          <p:cNvSpPr txBox="1"/>
          <p:nvPr/>
        </p:nvSpPr>
        <p:spPr>
          <a:xfrm>
            <a:off x="3696788" y="48332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Tree>
    <p:extLst>
      <p:ext uri="{BB962C8B-B14F-4D97-AF65-F5344CB8AC3E}">
        <p14:creationId xmlns:p14="http://schemas.microsoft.com/office/powerpoint/2010/main" val="2822380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35145" y="521210"/>
            <a:ext cx="11851510" cy="928767"/>
          </a:xfrm>
          <a:prstGeom prst="rect">
            <a:avLst/>
          </a:prstGeom>
        </p:spPr>
      </p:pic>
      <p:pic>
        <p:nvPicPr>
          <p:cNvPr id="4" name="Kép 3"/>
          <p:cNvPicPr>
            <a:picLocks noChangeAspect="1"/>
          </p:cNvPicPr>
          <p:nvPr/>
        </p:nvPicPr>
        <p:blipFill>
          <a:blip r:embed="rId3"/>
          <a:stretch>
            <a:fillRect/>
          </a:stretch>
        </p:blipFill>
        <p:spPr>
          <a:xfrm>
            <a:off x="1525995" y="2127628"/>
            <a:ext cx="9269810" cy="3724532"/>
          </a:xfrm>
          <a:prstGeom prst="rect">
            <a:avLst/>
          </a:prstGeom>
        </p:spPr>
      </p:pic>
    </p:spTree>
    <p:extLst>
      <p:ext uri="{BB962C8B-B14F-4D97-AF65-F5344CB8AC3E}">
        <p14:creationId xmlns:p14="http://schemas.microsoft.com/office/powerpoint/2010/main" val="2068327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3774" y="1527700"/>
            <a:ext cx="11858226" cy="4115454"/>
          </a:xfrm>
          <a:prstGeom prst="rect">
            <a:avLst/>
          </a:prstGeom>
        </p:spPr>
      </p:pic>
      <p:sp>
        <p:nvSpPr>
          <p:cNvPr id="3" name="Téglalap 2"/>
          <p:cNvSpPr/>
          <p:nvPr/>
        </p:nvSpPr>
        <p:spPr>
          <a:xfrm>
            <a:off x="457200" y="1527700"/>
            <a:ext cx="11338560" cy="401095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71095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5434" y="345053"/>
            <a:ext cx="11441039" cy="1426619"/>
          </a:xfrm>
          <a:prstGeom prst="rect">
            <a:avLst/>
          </a:prstGeom>
        </p:spPr>
      </p:pic>
      <p:pic>
        <p:nvPicPr>
          <p:cNvPr id="3" name="Kép 2"/>
          <p:cNvPicPr>
            <a:picLocks noChangeAspect="1"/>
          </p:cNvPicPr>
          <p:nvPr/>
        </p:nvPicPr>
        <p:blipFill>
          <a:blip r:embed="rId3"/>
          <a:stretch>
            <a:fillRect/>
          </a:stretch>
        </p:blipFill>
        <p:spPr>
          <a:xfrm>
            <a:off x="355434" y="1771672"/>
            <a:ext cx="9559275" cy="4916511"/>
          </a:xfrm>
          <a:prstGeom prst="rect">
            <a:avLst/>
          </a:prstGeom>
        </p:spPr>
      </p:pic>
    </p:spTree>
    <p:extLst>
      <p:ext uri="{BB962C8B-B14F-4D97-AF65-F5344CB8AC3E}">
        <p14:creationId xmlns:p14="http://schemas.microsoft.com/office/powerpoint/2010/main" val="3673266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18403" y="223458"/>
            <a:ext cx="10916100" cy="6489008"/>
          </a:xfrm>
          <a:prstGeom prst="rect">
            <a:avLst/>
          </a:prstGeom>
        </p:spPr>
      </p:pic>
    </p:spTree>
    <p:extLst>
      <p:ext uri="{BB962C8B-B14F-4D97-AF65-F5344CB8AC3E}">
        <p14:creationId xmlns:p14="http://schemas.microsoft.com/office/powerpoint/2010/main" val="209687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6303" y="760499"/>
            <a:ext cx="11624091" cy="5470484"/>
          </a:xfrm>
          <a:prstGeom prst="rect">
            <a:avLst/>
          </a:prstGeom>
        </p:spPr>
      </p:pic>
    </p:spTree>
    <p:extLst>
      <p:ext uri="{BB962C8B-B14F-4D97-AF65-F5344CB8AC3E}">
        <p14:creationId xmlns:p14="http://schemas.microsoft.com/office/powerpoint/2010/main" val="3010205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63327" y="232320"/>
            <a:ext cx="9839210" cy="6572785"/>
          </a:xfrm>
          <a:prstGeom prst="rect">
            <a:avLst/>
          </a:prstGeom>
        </p:spPr>
      </p:pic>
    </p:spTree>
    <p:extLst>
      <p:ext uri="{BB962C8B-B14F-4D97-AF65-F5344CB8AC3E}">
        <p14:creationId xmlns:p14="http://schemas.microsoft.com/office/powerpoint/2010/main" val="1025651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26698" y="1761360"/>
            <a:ext cx="11533027" cy="3489908"/>
          </a:xfrm>
          <a:prstGeom prst="rect">
            <a:avLst/>
          </a:prstGeom>
        </p:spPr>
      </p:pic>
    </p:spTree>
    <p:extLst>
      <p:ext uri="{BB962C8B-B14F-4D97-AF65-F5344CB8AC3E}">
        <p14:creationId xmlns:p14="http://schemas.microsoft.com/office/powerpoint/2010/main" val="2231591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073" y="1256815"/>
            <a:ext cx="11580441" cy="2688167"/>
          </a:xfrm>
          <a:prstGeom prst="rect">
            <a:avLst/>
          </a:prstGeom>
        </p:spPr>
      </p:pic>
      <p:sp>
        <p:nvSpPr>
          <p:cNvPr id="3" name="Téglalap 2"/>
          <p:cNvSpPr/>
          <p:nvPr/>
        </p:nvSpPr>
        <p:spPr>
          <a:xfrm>
            <a:off x="261257" y="1256815"/>
            <a:ext cx="11586754" cy="254447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655237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578788" y="362250"/>
            <a:ext cx="11034424" cy="6133500"/>
          </a:xfrm>
          <a:prstGeom prst="rect">
            <a:avLst/>
          </a:prstGeom>
        </p:spPr>
      </p:pic>
    </p:spTree>
    <p:extLst>
      <p:ext uri="{BB962C8B-B14F-4D97-AF65-F5344CB8AC3E}">
        <p14:creationId xmlns:p14="http://schemas.microsoft.com/office/powerpoint/2010/main" val="738653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94072" y="386324"/>
            <a:ext cx="11236374" cy="6077699"/>
          </a:xfrm>
          <a:prstGeom prst="rect">
            <a:avLst/>
          </a:prstGeom>
        </p:spPr>
      </p:pic>
    </p:spTree>
    <p:extLst>
      <p:ext uri="{BB962C8B-B14F-4D97-AF65-F5344CB8AC3E}">
        <p14:creationId xmlns:p14="http://schemas.microsoft.com/office/powerpoint/2010/main" val="419640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96788" y="48332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3" name="Szövegdoboz 2"/>
          <p:cNvSpPr txBox="1"/>
          <p:nvPr/>
        </p:nvSpPr>
        <p:spPr>
          <a:xfrm>
            <a:off x="1005839" y="1815737"/>
            <a:ext cx="10829109" cy="3539430"/>
          </a:xfrm>
          <a:prstGeom prst="rect">
            <a:avLst/>
          </a:prstGeom>
          <a:noFill/>
        </p:spPr>
        <p:txBody>
          <a:bodyPr wrap="square" rtlCol="0">
            <a:spAutoFit/>
          </a:bodyPr>
          <a:lstStyle/>
          <a:p>
            <a:r>
              <a:rPr lang="en-US" sz="3200" b="1" dirty="0" smtClean="0"/>
              <a:t>Sampling error </a:t>
            </a:r>
            <a:r>
              <a:rPr lang="en-US" sz="3200" dirty="0" smtClean="0"/>
              <a:t>Any difference</a:t>
            </a:r>
            <a:r>
              <a:rPr lang="hu-HU" sz="3200" dirty="0" smtClean="0"/>
              <a:t> </a:t>
            </a:r>
            <a:r>
              <a:rPr lang="en-US" sz="3200" dirty="0" smtClean="0"/>
              <a:t>between the characteristics of a</a:t>
            </a:r>
            <a:r>
              <a:rPr lang="hu-HU" sz="3200" dirty="0" smtClean="0"/>
              <a:t> </a:t>
            </a:r>
            <a:r>
              <a:rPr lang="en-US" sz="3200" dirty="0" smtClean="0"/>
              <a:t>sample and the characteristics of</a:t>
            </a:r>
            <a:r>
              <a:rPr lang="hu-HU" sz="3200" dirty="0" smtClean="0"/>
              <a:t> </a:t>
            </a:r>
            <a:r>
              <a:rPr lang="en-US" sz="3200" dirty="0" smtClean="0"/>
              <a:t>a population. The larger the</a:t>
            </a:r>
            <a:r>
              <a:rPr lang="hu-HU" sz="3200" dirty="0" smtClean="0"/>
              <a:t> </a:t>
            </a:r>
            <a:r>
              <a:rPr lang="en-US" sz="3200" dirty="0" smtClean="0"/>
              <a:t>sampling error, the less</a:t>
            </a:r>
            <a:r>
              <a:rPr lang="hu-HU" sz="3200" dirty="0" smtClean="0"/>
              <a:t> </a:t>
            </a:r>
            <a:r>
              <a:rPr lang="en-US" sz="3200" dirty="0" smtClean="0"/>
              <a:t>representative the sample.</a:t>
            </a:r>
            <a:endParaRPr lang="hu-HU" sz="3200" dirty="0" smtClean="0"/>
          </a:p>
          <a:p>
            <a:endParaRPr lang="en-US" sz="3200" dirty="0" smtClean="0"/>
          </a:p>
          <a:p>
            <a:r>
              <a:rPr lang="en-US" sz="3200" b="1" dirty="0" smtClean="0"/>
              <a:t>Target population </a:t>
            </a:r>
            <a:r>
              <a:rPr lang="en-US" sz="3200" dirty="0" smtClean="0"/>
              <a:t>A set of</a:t>
            </a:r>
            <a:r>
              <a:rPr lang="hu-HU" sz="3200" dirty="0" smtClean="0"/>
              <a:t> </a:t>
            </a:r>
            <a:r>
              <a:rPr lang="en-US" sz="3200" dirty="0" smtClean="0"/>
              <a:t>elements larger than or different</a:t>
            </a:r>
            <a:r>
              <a:rPr lang="hu-HU" sz="3200" dirty="0" smtClean="0"/>
              <a:t> </a:t>
            </a:r>
            <a:r>
              <a:rPr lang="en-US" sz="3200" dirty="0" smtClean="0"/>
              <a:t>from the population sampled and</a:t>
            </a:r>
            <a:r>
              <a:rPr lang="hu-HU" sz="3200" dirty="0" smtClean="0"/>
              <a:t>  </a:t>
            </a:r>
            <a:r>
              <a:rPr lang="en-US" sz="3200" dirty="0" smtClean="0"/>
              <a:t>to which the researcher</a:t>
            </a:r>
            <a:r>
              <a:rPr lang="hu-HU" sz="3200" dirty="0" smtClean="0"/>
              <a:t> </a:t>
            </a:r>
            <a:r>
              <a:rPr lang="en-US" sz="3200" dirty="0" smtClean="0"/>
              <a:t>would</a:t>
            </a:r>
            <a:r>
              <a:rPr lang="hu-HU" sz="3200" dirty="0" smtClean="0"/>
              <a:t> </a:t>
            </a:r>
            <a:r>
              <a:rPr lang="en-US" sz="3200" dirty="0" smtClean="0"/>
              <a:t>like to generalize study findings.</a:t>
            </a:r>
            <a:endParaRPr lang="hu-HU" sz="3200" dirty="0"/>
          </a:p>
        </p:txBody>
      </p:sp>
    </p:spTree>
    <p:extLst>
      <p:ext uri="{BB962C8B-B14F-4D97-AF65-F5344CB8AC3E}">
        <p14:creationId xmlns:p14="http://schemas.microsoft.com/office/powerpoint/2010/main" val="1753446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5420" y="1437404"/>
            <a:ext cx="11605298" cy="4035933"/>
          </a:xfrm>
          <a:prstGeom prst="rect">
            <a:avLst/>
          </a:prstGeom>
        </p:spPr>
      </p:pic>
    </p:spTree>
    <p:extLst>
      <p:ext uri="{BB962C8B-B14F-4D97-AF65-F5344CB8AC3E}">
        <p14:creationId xmlns:p14="http://schemas.microsoft.com/office/powerpoint/2010/main" val="1275501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7704" y="446154"/>
            <a:ext cx="11832995" cy="2832623"/>
          </a:xfrm>
          <a:prstGeom prst="rect">
            <a:avLst/>
          </a:prstGeom>
        </p:spPr>
      </p:pic>
      <p:pic>
        <p:nvPicPr>
          <p:cNvPr id="3" name="Kép 2"/>
          <p:cNvPicPr>
            <a:picLocks noChangeAspect="1"/>
          </p:cNvPicPr>
          <p:nvPr/>
        </p:nvPicPr>
        <p:blipFill>
          <a:blip r:embed="rId3"/>
          <a:stretch>
            <a:fillRect/>
          </a:stretch>
        </p:blipFill>
        <p:spPr>
          <a:xfrm>
            <a:off x="167704" y="3463860"/>
            <a:ext cx="11627478" cy="1774346"/>
          </a:xfrm>
          <a:prstGeom prst="rect">
            <a:avLst/>
          </a:prstGeom>
        </p:spPr>
      </p:pic>
    </p:spTree>
    <p:extLst>
      <p:ext uri="{BB962C8B-B14F-4D97-AF65-F5344CB8AC3E}">
        <p14:creationId xmlns:p14="http://schemas.microsoft.com/office/powerpoint/2010/main" val="4095235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3443" y="383011"/>
            <a:ext cx="11340877" cy="5968807"/>
          </a:xfrm>
          <a:prstGeom prst="rect">
            <a:avLst/>
          </a:prstGeom>
        </p:spPr>
      </p:pic>
    </p:spTree>
    <p:extLst>
      <p:ext uri="{BB962C8B-B14F-4D97-AF65-F5344CB8AC3E}">
        <p14:creationId xmlns:p14="http://schemas.microsoft.com/office/powerpoint/2010/main" val="1281736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5097" y="328717"/>
            <a:ext cx="11636393" cy="4086529"/>
          </a:xfrm>
          <a:prstGeom prst="rect">
            <a:avLst/>
          </a:prstGeom>
        </p:spPr>
      </p:pic>
      <p:pic>
        <p:nvPicPr>
          <p:cNvPr id="3" name="Kép 2"/>
          <p:cNvPicPr>
            <a:picLocks noChangeAspect="1"/>
          </p:cNvPicPr>
          <p:nvPr/>
        </p:nvPicPr>
        <p:blipFill>
          <a:blip r:embed="rId3"/>
          <a:stretch>
            <a:fillRect/>
          </a:stretch>
        </p:blipFill>
        <p:spPr>
          <a:xfrm>
            <a:off x="461847" y="4905617"/>
            <a:ext cx="10301320" cy="1678063"/>
          </a:xfrm>
          <a:prstGeom prst="rect">
            <a:avLst/>
          </a:prstGeom>
        </p:spPr>
      </p:pic>
    </p:spTree>
    <p:extLst>
      <p:ext uri="{BB962C8B-B14F-4D97-AF65-F5344CB8AC3E}">
        <p14:creationId xmlns:p14="http://schemas.microsoft.com/office/powerpoint/2010/main" val="3846733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9851" y="852260"/>
            <a:ext cx="11713679" cy="5444037"/>
          </a:xfrm>
          <a:prstGeom prst="rect">
            <a:avLst/>
          </a:prstGeom>
        </p:spPr>
      </p:pic>
    </p:spTree>
    <p:extLst>
      <p:ext uri="{BB962C8B-B14F-4D97-AF65-F5344CB8AC3E}">
        <p14:creationId xmlns:p14="http://schemas.microsoft.com/office/powerpoint/2010/main" val="4042273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252185" y="130497"/>
            <a:ext cx="8681003" cy="6609937"/>
          </a:xfrm>
          <a:prstGeom prst="rect">
            <a:avLst/>
          </a:prstGeom>
        </p:spPr>
      </p:pic>
    </p:spTree>
    <p:extLst>
      <p:ext uri="{BB962C8B-B14F-4D97-AF65-F5344CB8AC3E}">
        <p14:creationId xmlns:p14="http://schemas.microsoft.com/office/powerpoint/2010/main" val="3396683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54103" y="1076873"/>
            <a:ext cx="11270274" cy="4866728"/>
          </a:xfrm>
          <a:prstGeom prst="rect">
            <a:avLst/>
          </a:prstGeom>
        </p:spPr>
      </p:pic>
    </p:spTree>
    <p:extLst>
      <p:ext uri="{BB962C8B-B14F-4D97-AF65-F5344CB8AC3E}">
        <p14:creationId xmlns:p14="http://schemas.microsoft.com/office/powerpoint/2010/main" val="3916213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3" y="352697"/>
            <a:ext cx="5291833" cy="707886"/>
          </a:xfrm>
          <a:prstGeom prst="rect">
            <a:avLst/>
          </a:prstGeom>
          <a:noFill/>
        </p:spPr>
        <p:txBody>
          <a:bodyPr wrap="none" rtlCol="0">
            <a:spAutoFit/>
          </a:bodyPr>
          <a:lstStyle/>
          <a:p>
            <a:r>
              <a:rPr lang="hu-HU" sz="4000" dirty="0" err="1" smtClean="0"/>
              <a:t>Nonparametric</a:t>
            </a:r>
            <a:r>
              <a:rPr lang="hu-HU" sz="4000" dirty="0" smtClean="0"/>
              <a:t> </a:t>
            </a:r>
            <a:r>
              <a:rPr lang="hu-HU" sz="4000" dirty="0" err="1" smtClean="0"/>
              <a:t>methods</a:t>
            </a:r>
            <a:endParaRPr lang="hu-HU" sz="4000" dirty="0"/>
          </a:p>
        </p:txBody>
      </p:sp>
      <p:sp>
        <p:nvSpPr>
          <p:cNvPr id="3" name="Szövegdoboz 2"/>
          <p:cNvSpPr txBox="1"/>
          <p:nvPr/>
        </p:nvSpPr>
        <p:spPr>
          <a:xfrm>
            <a:off x="640079" y="1619794"/>
            <a:ext cx="10502537" cy="1077218"/>
          </a:xfrm>
          <a:prstGeom prst="rect">
            <a:avLst/>
          </a:prstGeom>
          <a:noFill/>
        </p:spPr>
        <p:txBody>
          <a:bodyPr wrap="square" rtlCol="0">
            <a:spAutoFit/>
          </a:bodyPr>
          <a:lstStyle/>
          <a:p>
            <a:r>
              <a:rPr lang="en-US" sz="3200" dirty="0" smtClean="0"/>
              <a:t>Estimating the sample size using the </a:t>
            </a:r>
            <a:r>
              <a:rPr lang="en-US" sz="3200" dirty="0" err="1" smtClean="0"/>
              <a:t>Hoeffding</a:t>
            </a:r>
            <a:r>
              <a:rPr lang="en-US" sz="3200" dirty="0" smtClean="0"/>
              <a:t> inequality</a:t>
            </a:r>
            <a:r>
              <a:rPr lang="hu-HU" sz="3200" dirty="0"/>
              <a:t> </a:t>
            </a:r>
            <a:r>
              <a:rPr lang="en-US" sz="3200" dirty="0" smtClean="0"/>
              <a:t>if our observations are in the interval (a, b)</a:t>
            </a:r>
            <a:endParaRPr lang="hu-HU" sz="3200" dirty="0"/>
          </a:p>
        </p:txBody>
      </p:sp>
      <p:graphicFrame>
        <p:nvGraphicFramePr>
          <p:cNvPr id="4" name="Object 5"/>
          <p:cNvGraphicFramePr>
            <a:graphicFrameLocks noChangeAspect="1"/>
          </p:cNvGraphicFramePr>
          <p:nvPr>
            <p:extLst>
              <p:ext uri="{D42A27DB-BD31-4B8C-83A1-F6EECF244321}">
                <p14:modId xmlns:p14="http://schemas.microsoft.com/office/powerpoint/2010/main" val="2967844964"/>
              </p:ext>
            </p:extLst>
          </p:nvPr>
        </p:nvGraphicFramePr>
        <p:xfrm>
          <a:off x="1251857" y="3256223"/>
          <a:ext cx="4722813" cy="930275"/>
        </p:xfrm>
        <a:graphic>
          <a:graphicData uri="http://schemas.openxmlformats.org/presentationml/2006/ole">
            <mc:AlternateContent xmlns:mc="http://schemas.openxmlformats.org/markup-compatibility/2006">
              <mc:Choice xmlns:v="urn:schemas-microsoft-com:vml" Requires="v">
                <p:oleObj spid="_x0000_s5142" name="Egyenlet" r:id="rId3" imgW="2438280" imgH="482400" progId="Equation.3">
                  <p:embed/>
                </p:oleObj>
              </mc:Choice>
              <mc:Fallback>
                <p:oleObj name="Egyenlet" r:id="rId3" imgW="2438280" imgH="482400" progId="Equation.3">
                  <p:embed/>
                  <p:pic>
                    <p:nvPicPr>
                      <p:cNvPr id="1863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857" y="3256223"/>
                        <a:ext cx="4722813"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p:nvSpPr>
        <p:spPr bwMode="auto">
          <a:xfrm>
            <a:off x="4528457" y="4704023"/>
            <a:ext cx="58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3200" b="1">
                <a:solidFill>
                  <a:srgbClr val="000000"/>
                </a:solidFill>
                <a:latin typeface="Comic Sans MS" panose="030F0702030302020204" pitchFamily="66" charset="0"/>
                <a:sym typeface="Symbol" panose="05050102010706020507" pitchFamily="18" charset="2"/>
              </a:rPr>
              <a:t></a:t>
            </a:r>
          </a:p>
        </p:txBody>
      </p:sp>
      <p:graphicFrame>
        <p:nvGraphicFramePr>
          <p:cNvPr id="6" name="Object 8"/>
          <p:cNvGraphicFramePr>
            <a:graphicFrameLocks noChangeAspect="1"/>
          </p:cNvGraphicFramePr>
          <p:nvPr>
            <p:extLst>
              <p:ext uri="{D42A27DB-BD31-4B8C-83A1-F6EECF244321}">
                <p14:modId xmlns:p14="http://schemas.microsoft.com/office/powerpoint/2010/main" val="3250142768"/>
              </p:ext>
            </p:extLst>
          </p:nvPr>
        </p:nvGraphicFramePr>
        <p:xfrm>
          <a:off x="5671457" y="4627823"/>
          <a:ext cx="2933700" cy="1323975"/>
        </p:xfrm>
        <a:graphic>
          <a:graphicData uri="http://schemas.openxmlformats.org/presentationml/2006/ole">
            <mc:AlternateContent xmlns:mc="http://schemas.openxmlformats.org/markup-compatibility/2006">
              <mc:Choice xmlns:v="urn:schemas-microsoft-com:vml" Requires="v">
                <p:oleObj spid="_x0000_s5143" name="Egyenlet" r:id="rId5" imgW="1396800" imgH="634680" progId="Equation.3">
                  <p:embed/>
                </p:oleObj>
              </mc:Choice>
              <mc:Fallback>
                <p:oleObj name="Egyenlet" r:id="rId5" imgW="1396800" imgH="634680" progId="Equation.3">
                  <p:embed/>
                  <p:pic>
                    <p:nvPicPr>
                      <p:cNvPr id="186376"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1457" y="4627823"/>
                        <a:ext cx="2933700"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12848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3" y="352697"/>
            <a:ext cx="5291833" cy="707886"/>
          </a:xfrm>
          <a:prstGeom prst="rect">
            <a:avLst/>
          </a:prstGeom>
          <a:noFill/>
        </p:spPr>
        <p:txBody>
          <a:bodyPr wrap="none" rtlCol="0">
            <a:spAutoFit/>
          </a:bodyPr>
          <a:lstStyle/>
          <a:p>
            <a:r>
              <a:rPr lang="hu-HU" sz="4000" dirty="0" err="1" smtClean="0"/>
              <a:t>Nonparametric</a:t>
            </a:r>
            <a:r>
              <a:rPr lang="hu-HU" sz="4000" dirty="0" smtClean="0"/>
              <a:t> </a:t>
            </a:r>
            <a:r>
              <a:rPr lang="hu-HU" sz="4000" dirty="0" err="1" smtClean="0"/>
              <a:t>methods</a:t>
            </a:r>
            <a:endParaRPr lang="hu-HU" sz="4000" dirty="0"/>
          </a:p>
        </p:txBody>
      </p:sp>
      <p:sp>
        <p:nvSpPr>
          <p:cNvPr id="3" name="Szövegdoboz 2"/>
          <p:cNvSpPr txBox="1"/>
          <p:nvPr/>
        </p:nvSpPr>
        <p:spPr>
          <a:xfrm>
            <a:off x="875211" y="1776549"/>
            <a:ext cx="11116492" cy="1077218"/>
          </a:xfrm>
          <a:prstGeom prst="rect">
            <a:avLst/>
          </a:prstGeom>
          <a:noFill/>
        </p:spPr>
        <p:txBody>
          <a:bodyPr wrap="square" rtlCol="0">
            <a:spAutoFit/>
          </a:bodyPr>
          <a:lstStyle/>
          <a:p>
            <a:r>
              <a:rPr lang="en-US" sz="3200" dirty="0" smtClean="0"/>
              <a:t>Estimation of the deviation and the uncertainty, if known the sample size </a:t>
            </a:r>
            <a:r>
              <a:rPr lang="en-US" sz="3200" i="1" dirty="0" smtClean="0"/>
              <a:t>n</a:t>
            </a:r>
            <a:endParaRPr lang="hu-HU" sz="3200" i="1" dirty="0"/>
          </a:p>
        </p:txBody>
      </p:sp>
      <p:graphicFrame>
        <p:nvGraphicFramePr>
          <p:cNvPr id="5" name="Object 3"/>
          <p:cNvGraphicFramePr>
            <a:graphicFrameLocks noChangeAspect="1"/>
          </p:cNvGraphicFramePr>
          <p:nvPr>
            <p:extLst>
              <p:ext uri="{D42A27DB-BD31-4B8C-83A1-F6EECF244321}">
                <p14:modId xmlns:p14="http://schemas.microsoft.com/office/powerpoint/2010/main" val="3726754432"/>
              </p:ext>
            </p:extLst>
          </p:nvPr>
        </p:nvGraphicFramePr>
        <p:xfrm>
          <a:off x="4325983" y="3087133"/>
          <a:ext cx="2451100" cy="965200"/>
        </p:xfrm>
        <a:graphic>
          <a:graphicData uri="http://schemas.openxmlformats.org/presentationml/2006/ole">
            <mc:AlternateContent xmlns:mc="http://schemas.openxmlformats.org/markup-compatibility/2006">
              <mc:Choice xmlns:v="urn:schemas-microsoft-com:vml" Requires="v">
                <p:oleObj spid="_x0000_s6168" name="Egyenlet" r:id="rId3" imgW="1231560" imgH="482400" progId="Equation.3">
                  <p:embed/>
                </p:oleObj>
              </mc:Choice>
              <mc:Fallback>
                <p:oleObj name="Egyenlet" r:id="rId3" imgW="1231560" imgH="482400" progId="Equation.3">
                  <p:embed/>
                  <p:pic>
                    <p:nvPicPr>
                      <p:cNvPr id="19149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983" y="3087133"/>
                        <a:ext cx="24511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469722742"/>
              </p:ext>
            </p:extLst>
          </p:nvPr>
        </p:nvGraphicFramePr>
        <p:xfrm>
          <a:off x="4538708" y="4700451"/>
          <a:ext cx="2025650" cy="1243013"/>
        </p:xfrm>
        <a:graphic>
          <a:graphicData uri="http://schemas.openxmlformats.org/presentationml/2006/ole">
            <mc:AlternateContent xmlns:mc="http://schemas.openxmlformats.org/markup-compatibility/2006">
              <mc:Choice xmlns:v="urn:schemas-microsoft-com:vml" Requires="v">
                <p:oleObj spid="_x0000_s6169" name="Egyenlet" r:id="rId5" imgW="1002960" imgH="622080" progId="Equation.3">
                  <p:embed/>
                </p:oleObj>
              </mc:Choice>
              <mc:Fallback>
                <p:oleObj name="Egyenlet" r:id="rId5" imgW="1002960" imgH="622080" progId="Equation.3">
                  <p:embed/>
                  <p:pic>
                    <p:nvPicPr>
                      <p:cNvPr id="19149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8708" y="4700451"/>
                        <a:ext cx="2025650"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0279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3" y="352697"/>
            <a:ext cx="5291833" cy="707886"/>
          </a:xfrm>
          <a:prstGeom prst="rect">
            <a:avLst/>
          </a:prstGeom>
          <a:noFill/>
        </p:spPr>
        <p:txBody>
          <a:bodyPr wrap="none" rtlCol="0">
            <a:spAutoFit/>
          </a:bodyPr>
          <a:lstStyle/>
          <a:p>
            <a:r>
              <a:rPr lang="hu-HU" sz="4000" dirty="0" err="1" smtClean="0"/>
              <a:t>Nonparametric</a:t>
            </a:r>
            <a:r>
              <a:rPr lang="hu-HU" sz="4000" dirty="0" smtClean="0"/>
              <a:t> </a:t>
            </a:r>
            <a:r>
              <a:rPr lang="hu-HU" sz="4000" dirty="0" err="1" smtClean="0"/>
              <a:t>methods</a:t>
            </a:r>
            <a:endParaRPr lang="hu-HU" sz="4000" dirty="0"/>
          </a:p>
        </p:txBody>
      </p:sp>
      <p:sp>
        <p:nvSpPr>
          <p:cNvPr id="4" name="Szövegdoboz 3"/>
          <p:cNvSpPr txBox="1"/>
          <p:nvPr/>
        </p:nvSpPr>
        <p:spPr>
          <a:xfrm>
            <a:off x="470263" y="1606732"/>
            <a:ext cx="11069235" cy="1569660"/>
          </a:xfrm>
          <a:prstGeom prst="rect">
            <a:avLst/>
          </a:prstGeom>
          <a:noFill/>
        </p:spPr>
        <p:txBody>
          <a:bodyPr wrap="square" rtlCol="0">
            <a:spAutoFit/>
          </a:bodyPr>
          <a:lstStyle/>
          <a:p>
            <a:r>
              <a:rPr lang="en-US" sz="3200" dirty="0" smtClean="0"/>
              <a:t>Estimation of sample size </a:t>
            </a:r>
            <a:r>
              <a:rPr lang="en-US" sz="3200" i="1" dirty="0" smtClean="0"/>
              <a:t>n</a:t>
            </a:r>
            <a:r>
              <a:rPr lang="en-US" sz="3200" dirty="0" smtClean="0"/>
              <a:t> based on Bernstein's inequality</a:t>
            </a:r>
            <a:r>
              <a:rPr lang="hu-HU" sz="3200" dirty="0" smtClean="0"/>
              <a:t>, </a:t>
            </a:r>
            <a:r>
              <a:rPr lang="en-US" sz="3200" dirty="0" smtClean="0"/>
              <a:t>if our measurements are fall into the interval (</a:t>
            </a:r>
            <a:r>
              <a:rPr lang="en-US" sz="3200" i="1" dirty="0" smtClean="0"/>
              <a:t>a</a:t>
            </a:r>
            <a:r>
              <a:rPr lang="en-US" sz="3200" dirty="0" smtClean="0"/>
              <a:t>, </a:t>
            </a:r>
            <a:r>
              <a:rPr lang="en-US" sz="3200" i="1" dirty="0" smtClean="0"/>
              <a:t>b</a:t>
            </a:r>
            <a:r>
              <a:rPr lang="en-US" sz="3200" dirty="0" smtClean="0"/>
              <a:t>) and known the sample deviation </a:t>
            </a:r>
            <a:r>
              <a:rPr lang="hu-HU" sz="3200" i="1" dirty="0" smtClean="0">
                <a:latin typeface="Symbol" panose="05050102010706020507" pitchFamily="18" charset="2"/>
              </a:rPr>
              <a:t>s</a:t>
            </a:r>
            <a:r>
              <a:rPr lang="en-US" sz="3200" dirty="0" smtClean="0"/>
              <a:t>.</a:t>
            </a:r>
            <a:endParaRPr lang="hu-HU" sz="3200" dirty="0"/>
          </a:p>
        </p:txBody>
      </p:sp>
      <p:graphicFrame>
        <p:nvGraphicFramePr>
          <p:cNvPr id="6" name="Object 6"/>
          <p:cNvGraphicFramePr>
            <a:graphicFrameLocks noChangeAspect="1"/>
          </p:cNvGraphicFramePr>
          <p:nvPr>
            <p:extLst>
              <p:ext uri="{D42A27DB-BD31-4B8C-83A1-F6EECF244321}">
                <p14:modId xmlns:p14="http://schemas.microsoft.com/office/powerpoint/2010/main" val="2977165304"/>
              </p:ext>
            </p:extLst>
          </p:nvPr>
        </p:nvGraphicFramePr>
        <p:xfrm>
          <a:off x="685800" y="3450379"/>
          <a:ext cx="5638800" cy="1498600"/>
        </p:xfrm>
        <a:graphic>
          <a:graphicData uri="http://schemas.openxmlformats.org/presentationml/2006/ole">
            <mc:AlternateContent xmlns:mc="http://schemas.openxmlformats.org/markup-compatibility/2006">
              <mc:Choice xmlns:v="urn:schemas-microsoft-com:vml" Requires="v">
                <p:oleObj spid="_x0000_s7190" name="Egyenlet" r:id="rId3" imgW="2958840" imgH="787320" progId="Equation.3">
                  <p:embed/>
                </p:oleObj>
              </mc:Choice>
              <mc:Fallback>
                <p:oleObj name="Egyenlet" r:id="rId3" imgW="2958840" imgH="787320" progId="Equation.3">
                  <p:embed/>
                  <p:pic>
                    <p:nvPicPr>
                      <p:cNvPr id="1873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50379"/>
                        <a:ext cx="563880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6324600" y="5588726"/>
            <a:ext cx="661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hu-HU" altLang="hu-HU" sz="3200" b="1" dirty="0">
                <a:solidFill>
                  <a:srgbClr val="000000"/>
                </a:solidFill>
                <a:latin typeface="Comic Sans MS" panose="030F0702030302020204" pitchFamily="66" charset="0"/>
                <a:sym typeface="Symbol" panose="05050102010706020507" pitchFamily="18" charset="2"/>
              </a:rPr>
              <a:t></a:t>
            </a:r>
          </a:p>
        </p:txBody>
      </p:sp>
      <p:graphicFrame>
        <p:nvGraphicFramePr>
          <p:cNvPr id="8" name="Object 9"/>
          <p:cNvGraphicFramePr>
            <a:graphicFrameLocks noChangeAspect="1"/>
          </p:cNvGraphicFramePr>
          <p:nvPr>
            <p:extLst>
              <p:ext uri="{D42A27DB-BD31-4B8C-83A1-F6EECF244321}">
                <p14:modId xmlns:p14="http://schemas.microsoft.com/office/powerpoint/2010/main" val="3806682972"/>
              </p:ext>
            </p:extLst>
          </p:nvPr>
        </p:nvGraphicFramePr>
        <p:xfrm>
          <a:off x="8180348" y="5222966"/>
          <a:ext cx="3359150" cy="1074738"/>
        </p:xfrm>
        <a:graphic>
          <a:graphicData uri="http://schemas.openxmlformats.org/presentationml/2006/ole">
            <mc:AlternateContent xmlns:mc="http://schemas.openxmlformats.org/markup-compatibility/2006">
              <mc:Choice xmlns:v="urn:schemas-microsoft-com:vml" Requires="v">
                <p:oleObj spid="_x0000_s7191" name="Egyenlet" r:id="rId5" imgW="1955520" imgH="622080" progId="Equation.3">
                  <p:embed/>
                </p:oleObj>
              </mc:Choice>
              <mc:Fallback>
                <p:oleObj name="Egyenlet" r:id="rId5" imgW="1955520" imgH="622080" progId="Equation.3">
                  <p:embed/>
                  <p:pic>
                    <p:nvPicPr>
                      <p:cNvPr id="18740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348" y="5222966"/>
                        <a:ext cx="3359150"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735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696788" y="48332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
        <p:nvSpPr>
          <p:cNvPr id="5" name="Szövegdoboz 4"/>
          <p:cNvSpPr txBox="1"/>
          <p:nvPr/>
        </p:nvSpPr>
        <p:spPr>
          <a:xfrm>
            <a:off x="736131" y="1934839"/>
            <a:ext cx="10895575" cy="1569660"/>
          </a:xfrm>
          <a:prstGeom prst="rect">
            <a:avLst/>
          </a:prstGeom>
          <a:noFill/>
        </p:spPr>
        <p:txBody>
          <a:bodyPr wrap="square" rtlCol="0">
            <a:spAutoFit/>
          </a:bodyPr>
          <a:lstStyle/>
          <a:p>
            <a:r>
              <a:rPr lang="en-US" sz="3200" b="1" dirty="0" smtClean="0"/>
              <a:t>Census</a:t>
            </a:r>
            <a:r>
              <a:rPr lang="en-US" sz="3200" dirty="0" smtClean="0"/>
              <a:t> Research in which</a:t>
            </a:r>
            <a:r>
              <a:rPr lang="hu-HU" sz="3200" dirty="0" smtClean="0"/>
              <a:t> </a:t>
            </a:r>
            <a:r>
              <a:rPr lang="en-US" sz="3200" dirty="0" smtClean="0"/>
              <a:t>information is obtained through</a:t>
            </a:r>
          </a:p>
          <a:p>
            <a:r>
              <a:rPr lang="en-US" sz="3200" dirty="0" smtClean="0"/>
              <a:t>the responses that all available</a:t>
            </a:r>
            <a:r>
              <a:rPr lang="hu-HU" sz="3200" dirty="0" smtClean="0"/>
              <a:t> </a:t>
            </a:r>
            <a:r>
              <a:rPr lang="en-US" sz="3200" dirty="0" smtClean="0"/>
              <a:t>members of an entire population</a:t>
            </a:r>
            <a:r>
              <a:rPr lang="hu-HU" sz="3200" dirty="0" smtClean="0"/>
              <a:t> </a:t>
            </a:r>
            <a:r>
              <a:rPr lang="en-US" sz="3200" dirty="0" smtClean="0"/>
              <a:t>give to questions.</a:t>
            </a:r>
            <a:endParaRPr lang="hu-HU" sz="3200" dirty="0"/>
          </a:p>
        </p:txBody>
      </p:sp>
      <p:sp>
        <p:nvSpPr>
          <p:cNvPr id="6" name="Szövegdoboz 5"/>
          <p:cNvSpPr txBox="1"/>
          <p:nvPr/>
        </p:nvSpPr>
        <p:spPr>
          <a:xfrm>
            <a:off x="736131" y="3926541"/>
            <a:ext cx="10502153"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In case of small population. In some circumstances, it may be feasible to skirt the issue of generalizability by conducting a census— studying the entire population of interest—rather than drawing a sample.</a:t>
            </a:r>
            <a:endParaRPr lang="hu-HU" sz="2400" dirty="0" smtClean="0"/>
          </a:p>
          <a:p>
            <a:pPr marL="342900" indent="-342900">
              <a:buFont typeface="Wingdings" panose="05000000000000000000" pitchFamily="2" charset="2"/>
              <a:buChar char="Ø"/>
            </a:pPr>
            <a:r>
              <a:rPr lang="en-US" sz="2400" dirty="0" smtClean="0"/>
              <a:t>Executing a census to order the government every 10 years.</a:t>
            </a:r>
            <a:endParaRPr lang="hu-HU" sz="2400" dirty="0"/>
          </a:p>
        </p:txBody>
      </p:sp>
    </p:spTree>
    <p:extLst>
      <p:ext uri="{BB962C8B-B14F-4D97-AF65-F5344CB8AC3E}">
        <p14:creationId xmlns:p14="http://schemas.microsoft.com/office/powerpoint/2010/main" val="1563876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3" y="352697"/>
            <a:ext cx="5291833" cy="707886"/>
          </a:xfrm>
          <a:prstGeom prst="rect">
            <a:avLst/>
          </a:prstGeom>
          <a:noFill/>
        </p:spPr>
        <p:txBody>
          <a:bodyPr wrap="none" rtlCol="0">
            <a:spAutoFit/>
          </a:bodyPr>
          <a:lstStyle/>
          <a:p>
            <a:r>
              <a:rPr lang="hu-HU" sz="4000" dirty="0" err="1" smtClean="0"/>
              <a:t>Nonparametric</a:t>
            </a:r>
            <a:r>
              <a:rPr lang="hu-HU" sz="4000" dirty="0" smtClean="0"/>
              <a:t> </a:t>
            </a:r>
            <a:r>
              <a:rPr lang="hu-HU" sz="4000" dirty="0" err="1" smtClean="0"/>
              <a:t>methods</a:t>
            </a:r>
            <a:endParaRPr lang="hu-HU" sz="4000" dirty="0"/>
          </a:p>
        </p:txBody>
      </p:sp>
      <p:sp>
        <p:nvSpPr>
          <p:cNvPr id="3" name="Szövegdoboz 2"/>
          <p:cNvSpPr txBox="1"/>
          <p:nvPr/>
        </p:nvSpPr>
        <p:spPr>
          <a:xfrm>
            <a:off x="809896" y="1418566"/>
            <a:ext cx="11116492" cy="1077218"/>
          </a:xfrm>
          <a:prstGeom prst="rect">
            <a:avLst/>
          </a:prstGeom>
          <a:noFill/>
        </p:spPr>
        <p:txBody>
          <a:bodyPr wrap="square" rtlCol="0">
            <a:spAutoFit/>
          </a:bodyPr>
          <a:lstStyle/>
          <a:p>
            <a:r>
              <a:rPr lang="en-US" sz="3200" dirty="0" smtClean="0"/>
              <a:t>Estimation of the deviation and the uncertainty</a:t>
            </a:r>
            <a:r>
              <a:rPr lang="hu-HU" sz="3200" dirty="0" smtClean="0"/>
              <a:t> in </a:t>
            </a:r>
            <a:r>
              <a:rPr lang="hu-HU" sz="3200" dirty="0" err="1" smtClean="0"/>
              <a:t>this</a:t>
            </a:r>
            <a:r>
              <a:rPr lang="hu-HU" sz="3200" dirty="0" smtClean="0"/>
              <a:t> </a:t>
            </a:r>
            <a:r>
              <a:rPr lang="hu-HU" sz="3200" dirty="0" err="1" smtClean="0"/>
              <a:t>case</a:t>
            </a:r>
            <a:r>
              <a:rPr lang="en-US" sz="3200" dirty="0" smtClean="0"/>
              <a:t>, if known the sample size </a:t>
            </a:r>
            <a:r>
              <a:rPr lang="en-US" sz="3200" i="1" dirty="0" smtClean="0"/>
              <a:t>n</a:t>
            </a:r>
            <a:endParaRPr lang="hu-HU" sz="3200" i="1" dirty="0"/>
          </a:p>
        </p:txBody>
      </p:sp>
      <p:graphicFrame>
        <p:nvGraphicFramePr>
          <p:cNvPr id="4" name="Object 5"/>
          <p:cNvGraphicFramePr>
            <a:graphicFrameLocks noChangeAspect="1"/>
          </p:cNvGraphicFramePr>
          <p:nvPr>
            <p:extLst>
              <p:ext uri="{D42A27DB-BD31-4B8C-83A1-F6EECF244321}">
                <p14:modId xmlns:p14="http://schemas.microsoft.com/office/powerpoint/2010/main" val="1347570751"/>
              </p:ext>
            </p:extLst>
          </p:nvPr>
        </p:nvGraphicFramePr>
        <p:xfrm>
          <a:off x="3600993" y="2853767"/>
          <a:ext cx="3556000" cy="1571625"/>
        </p:xfrm>
        <a:graphic>
          <a:graphicData uri="http://schemas.openxmlformats.org/presentationml/2006/ole">
            <mc:AlternateContent xmlns:mc="http://schemas.openxmlformats.org/markup-compatibility/2006">
              <mc:Choice xmlns:v="urn:schemas-microsoft-com:vml" Requires="v">
                <p:oleObj spid="_x0000_s8212" name="Egyenlet" r:id="rId3" imgW="1777680" imgH="787320" progId="Equation.3">
                  <p:embed/>
                </p:oleObj>
              </mc:Choice>
              <mc:Fallback>
                <p:oleObj name="Egyenlet" r:id="rId3" imgW="1777680" imgH="787320" progId="Equation.3">
                  <p:embed/>
                  <p:pic>
                    <p:nvPicPr>
                      <p:cNvPr id="19661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993" y="2853767"/>
                        <a:ext cx="3556000"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1008263732"/>
              </p:ext>
            </p:extLst>
          </p:nvPr>
        </p:nvGraphicFramePr>
        <p:xfrm>
          <a:off x="2534193" y="5215967"/>
          <a:ext cx="7129463" cy="1470025"/>
        </p:xfrm>
        <a:graphic>
          <a:graphicData uri="http://schemas.openxmlformats.org/presentationml/2006/ole">
            <mc:AlternateContent xmlns:mc="http://schemas.openxmlformats.org/markup-compatibility/2006">
              <mc:Choice xmlns:v="urn:schemas-microsoft-com:vml" Requires="v">
                <p:oleObj spid="_x0000_s8213" name="Egyenlet" r:id="rId5" imgW="3581280" imgH="736560" progId="Equation.3">
                  <p:embed/>
                </p:oleObj>
              </mc:Choice>
              <mc:Fallback>
                <p:oleObj name="Egyenlet" r:id="rId5" imgW="3581280" imgH="736560" progId="Equation.3">
                  <p:embed/>
                  <p:pic>
                    <p:nvPicPr>
                      <p:cNvPr id="19661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4193" y="5215967"/>
                        <a:ext cx="7129463"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10295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1887" y="1201783"/>
            <a:ext cx="11235210" cy="2062103"/>
          </a:xfrm>
          <a:prstGeom prst="rect">
            <a:avLst/>
          </a:prstGeom>
          <a:noFill/>
        </p:spPr>
        <p:txBody>
          <a:bodyPr wrap="square" rtlCol="0">
            <a:spAutoFit/>
          </a:bodyPr>
          <a:lstStyle/>
          <a:p>
            <a:r>
              <a:rPr lang="en-US" sz="3200" dirty="0" smtClean="0"/>
              <a:t>The </a:t>
            </a:r>
            <a:r>
              <a:rPr lang="en-US" sz="3200" dirty="0" err="1" smtClean="0"/>
              <a:t>Chernoff</a:t>
            </a:r>
            <a:r>
              <a:rPr lang="en-US" sz="3200" dirty="0" smtClean="0"/>
              <a:t> inequality refers to the tail distribution of a binomial variable, thus allowing a parametric estimation method. This suggests that smaller sample values can be justified than for non-parametric </a:t>
            </a:r>
            <a:r>
              <a:rPr lang="en-US" sz="3200" dirty="0" err="1" smtClean="0"/>
              <a:t>Hoeffding</a:t>
            </a:r>
            <a:r>
              <a:rPr lang="en-US" sz="3200" dirty="0" smtClean="0"/>
              <a:t> and Bernstein inequalities.</a:t>
            </a:r>
            <a:endParaRPr lang="hu-HU" sz="3200" dirty="0"/>
          </a:p>
        </p:txBody>
      </p:sp>
    </p:spTree>
    <p:extLst>
      <p:ext uri="{BB962C8B-B14F-4D97-AF65-F5344CB8AC3E}">
        <p14:creationId xmlns:p14="http://schemas.microsoft.com/office/powerpoint/2010/main" val="3874825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901338" y="444137"/>
            <a:ext cx="10476412" cy="1077218"/>
          </a:xfrm>
          <a:prstGeom prst="rect">
            <a:avLst/>
          </a:prstGeom>
          <a:noFill/>
        </p:spPr>
        <p:txBody>
          <a:bodyPr wrap="square" rtlCol="0">
            <a:spAutoFit/>
          </a:bodyPr>
          <a:lstStyle/>
          <a:p>
            <a:r>
              <a:rPr lang="en-US" sz="3200" dirty="0" smtClean="0"/>
              <a:t>Estimating the minimum number of sample size </a:t>
            </a:r>
            <a:r>
              <a:rPr lang="en-US" sz="3200" i="1" dirty="0" smtClean="0"/>
              <a:t>n</a:t>
            </a:r>
            <a:r>
              <a:rPr lang="en-US" sz="3200" dirty="0" smtClean="0"/>
              <a:t> based on </a:t>
            </a:r>
            <a:r>
              <a:rPr lang="en-US" sz="3200" dirty="0" err="1" smtClean="0"/>
              <a:t>Cherno</a:t>
            </a:r>
            <a:r>
              <a:rPr lang="hu-HU" sz="3200" dirty="0" smtClean="0"/>
              <a:t>ff</a:t>
            </a:r>
            <a:r>
              <a:rPr lang="en-US" sz="3200" dirty="0" smtClean="0"/>
              <a:t>'s inequality:</a:t>
            </a:r>
            <a:endParaRPr lang="hu-HU" sz="3200" dirty="0"/>
          </a:p>
        </p:txBody>
      </p:sp>
      <p:graphicFrame>
        <p:nvGraphicFramePr>
          <p:cNvPr id="4" name="Object 6"/>
          <p:cNvGraphicFramePr>
            <a:graphicFrameLocks noChangeAspect="1"/>
          </p:cNvGraphicFramePr>
          <p:nvPr>
            <p:extLst>
              <p:ext uri="{D42A27DB-BD31-4B8C-83A1-F6EECF244321}">
                <p14:modId xmlns:p14="http://schemas.microsoft.com/office/powerpoint/2010/main" val="3841904462"/>
              </p:ext>
            </p:extLst>
          </p:nvPr>
        </p:nvGraphicFramePr>
        <p:xfrm>
          <a:off x="738053" y="1861457"/>
          <a:ext cx="10482943" cy="1600200"/>
        </p:xfrm>
        <a:graphic>
          <a:graphicData uri="http://schemas.openxmlformats.org/presentationml/2006/ole">
            <mc:AlternateContent xmlns:mc="http://schemas.openxmlformats.org/markup-compatibility/2006">
              <mc:Choice xmlns:v="urn:schemas-microsoft-com:vml" Requires="v">
                <p:oleObj spid="_x0000_s9242" name="Egyenlet" r:id="rId3" imgW="6222960" imgH="952200" progId="Equation.3">
                  <p:embed/>
                </p:oleObj>
              </mc:Choice>
              <mc:Fallback>
                <p:oleObj name="Egyenlet" r:id="rId3" imgW="6222960" imgH="952200" progId="Equation.3">
                  <p:embed/>
                  <p:pic>
                    <p:nvPicPr>
                      <p:cNvPr id="1884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53" y="1861457"/>
                        <a:ext cx="10482943" cy="1600200"/>
                      </a:xfrm>
                      <a:prstGeom prst="rect">
                        <a:avLst/>
                      </a:prstGeom>
                      <a:noFill/>
                    </p:spPr>
                  </p:pic>
                </p:oleObj>
              </mc:Fallback>
            </mc:AlternateContent>
          </a:graphicData>
        </a:graphic>
      </p:graphicFrame>
      <p:sp>
        <p:nvSpPr>
          <p:cNvPr id="5" name="Szövegdoboz 4"/>
          <p:cNvSpPr txBox="1"/>
          <p:nvPr/>
        </p:nvSpPr>
        <p:spPr>
          <a:xfrm>
            <a:off x="1136469" y="4062549"/>
            <a:ext cx="1238865" cy="584775"/>
          </a:xfrm>
          <a:prstGeom prst="rect">
            <a:avLst/>
          </a:prstGeom>
          <a:noFill/>
        </p:spPr>
        <p:txBody>
          <a:bodyPr wrap="none" rtlCol="0">
            <a:spAutoFit/>
          </a:bodyPr>
          <a:lstStyle/>
          <a:p>
            <a:r>
              <a:rPr lang="hu-HU" sz="3200" dirty="0" err="1" smtClean="0"/>
              <a:t>where</a:t>
            </a:r>
            <a:endParaRPr lang="hu-HU" sz="3200" dirty="0"/>
          </a:p>
        </p:txBody>
      </p:sp>
      <p:graphicFrame>
        <p:nvGraphicFramePr>
          <p:cNvPr id="7" name="Object 11"/>
          <p:cNvGraphicFramePr>
            <a:graphicFrameLocks noChangeAspect="1"/>
          </p:cNvGraphicFramePr>
          <p:nvPr>
            <p:extLst>
              <p:ext uri="{D42A27DB-BD31-4B8C-83A1-F6EECF244321}">
                <p14:modId xmlns:p14="http://schemas.microsoft.com/office/powerpoint/2010/main" val="1517329573"/>
              </p:ext>
            </p:extLst>
          </p:nvPr>
        </p:nvGraphicFramePr>
        <p:xfrm>
          <a:off x="3261360" y="4494924"/>
          <a:ext cx="250825" cy="304800"/>
        </p:xfrm>
        <a:graphic>
          <a:graphicData uri="http://schemas.openxmlformats.org/presentationml/2006/ole">
            <mc:AlternateContent xmlns:mc="http://schemas.openxmlformats.org/markup-compatibility/2006">
              <mc:Choice xmlns:v="urn:schemas-microsoft-com:vml" Requires="v">
                <p:oleObj spid="_x0000_s9243" name="Egyenlet" r:id="rId5" imgW="177480" imgH="215640" progId="Equation.3">
                  <p:embed/>
                </p:oleObj>
              </mc:Choice>
              <mc:Fallback>
                <p:oleObj name="Egyenlet" r:id="rId5" imgW="177480" imgH="215640" progId="Equation.3">
                  <p:embed/>
                  <p:pic>
                    <p:nvPicPr>
                      <p:cNvPr id="18842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1360" y="4494924"/>
                        <a:ext cx="2508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2332408102"/>
              </p:ext>
            </p:extLst>
          </p:nvPr>
        </p:nvGraphicFramePr>
        <p:xfrm>
          <a:off x="3261360" y="4875924"/>
          <a:ext cx="269875" cy="304800"/>
        </p:xfrm>
        <a:graphic>
          <a:graphicData uri="http://schemas.openxmlformats.org/presentationml/2006/ole">
            <mc:AlternateContent xmlns:mc="http://schemas.openxmlformats.org/markup-compatibility/2006">
              <mc:Choice xmlns:v="urn:schemas-microsoft-com:vml" Requires="v">
                <p:oleObj spid="_x0000_s9244" name="Egyenlet" r:id="rId7" imgW="190440" imgH="215640" progId="Equation.3">
                  <p:embed/>
                </p:oleObj>
              </mc:Choice>
              <mc:Fallback>
                <p:oleObj name="Egyenlet" r:id="rId7" imgW="190440" imgH="215640" progId="Equation.3">
                  <p:embed/>
                  <p:pic>
                    <p:nvPicPr>
                      <p:cNvPr id="18842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1360" y="4875924"/>
                        <a:ext cx="2698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15"/>
          <p:cNvSpPr txBox="1">
            <a:spLocks noChangeArrowheads="1"/>
          </p:cNvSpPr>
          <p:nvPr/>
        </p:nvSpPr>
        <p:spPr bwMode="auto">
          <a:xfrm>
            <a:off x="3261360" y="5256924"/>
            <a:ext cx="39791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2000" b="1" i="1" dirty="0">
                <a:solidFill>
                  <a:srgbClr val="000000"/>
                </a:solidFill>
                <a:latin typeface="Times New Roman" panose="02020603050405020304" pitchFamily="18" charset="0"/>
              </a:rPr>
              <a:t>p     </a:t>
            </a:r>
            <a:r>
              <a:rPr lang="hu-HU" altLang="hu-HU" sz="2000" b="1" dirty="0" err="1" smtClean="0">
                <a:solidFill>
                  <a:srgbClr val="000000"/>
                </a:solidFill>
                <a:latin typeface="Times New Roman" panose="02020603050405020304" pitchFamily="18" charset="0"/>
              </a:rPr>
              <a:t>the</a:t>
            </a:r>
            <a:r>
              <a:rPr lang="hu-HU" altLang="hu-HU" sz="2000" b="1" dirty="0" smtClean="0">
                <a:solidFill>
                  <a:srgbClr val="000000"/>
                </a:solidFill>
                <a:latin typeface="Times New Roman" panose="02020603050405020304" pitchFamily="18" charset="0"/>
              </a:rPr>
              <a:t> </a:t>
            </a:r>
            <a:r>
              <a:rPr lang="hu-HU" altLang="hu-HU" sz="2000" b="1" dirty="0" err="1" smtClean="0">
                <a:solidFill>
                  <a:srgbClr val="000000"/>
                </a:solidFill>
                <a:latin typeface="Times New Roman" panose="02020603050405020304" pitchFamily="18" charset="0"/>
              </a:rPr>
              <a:t>probability</a:t>
            </a:r>
            <a:r>
              <a:rPr lang="hu-HU" altLang="hu-HU" sz="2000" b="1" dirty="0" smtClean="0">
                <a:solidFill>
                  <a:srgbClr val="000000"/>
                </a:solidFill>
                <a:latin typeface="Times New Roman" panose="02020603050405020304" pitchFamily="18" charset="0"/>
              </a:rPr>
              <a:t> </a:t>
            </a:r>
            <a:r>
              <a:rPr lang="hu-HU" altLang="hu-HU" sz="2000" b="1" dirty="0" err="1" smtClean="0">
                <a:solidFill>
                  <a:srgbClr val="000000"/>
                </a:solidFill>
                <a:latin typeface="Times New Roman" panose="02020603050405020304" pitchFamily="18" charset="0"/>
              </a:rPr>
              <a:t>what</a:t>
            </a:r>
            <a:r>
              <a:rPr lang="hu-HU" altLang="hu-HU" sz="2000" b="1" dirty="0" smtClean="0">
                <a:solidFill>
                  <a:srgbClr val="000000"/>
                </a:solidFill>
                <a:latin typeface="Times New Roman" panose="02020603050405020304" pitchFamily="18" charset="0"/>
              </a:rPr>
              <a:t> </a:t>
            </a:r>
            <a:r>
              <a:rPr lang="hu-HU" altLang="hu-HU" sz="2000" b="1" dirty="0" err="1" smtClean="0">
                <a:solidFill>
                  <a:srgbClr val="000000"/>
                </a:solidFill>
                <a:latin typeface="Times New Roman" panose="02020603050405020304" pitchFamily="18" charset="0"/>
              </a:rPr>
              <a:t>estimated</a:t>
            </a:r>
            <a:endParaRPr lang="hu-HU" altLang="hu-HU" sz="2000" b="1" dirty="0">
              <a:solidFill>
                <a:srgbClr val="000000"/>
              </a:solidFill>
              <a:latin typeface="Times New Roman" panose="02020603050405020304" pitchFamily="18" charset="0"/>
            </a:endParaRPr>
          </a:p>
        </p:txBody>
      </p:sp>
      <p:sp>
        <p:nvSpPr>
          <p:cNvPr id="10" name="Text Box 16"/>
          <p:cNvSpPr txBox="1">
            <a:spLocks noChangeArrowheads="1"/>
          </p:cNvSpPr>
          <p:nvPr/>
        </p:nvSpPr>
        <p:spPr bwMode="auto">
          <a:xfrm>
            <a:off x="3261360" y="5714124"/>
            <a:ext cx="38892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u-HU" altLang="hu-HU" sz="2000" b="1" i="1" dirty="0">
                <a:solidFill>
                  <a:srgbClr val="000000"/>
                </a:solidFill>
                <a:latin typeface="Symbol" panose="05050102010706020507" pitchFamily="18" charset="2"/>
              </a:rPr>
              <a:t>e</a:t>
            </a:r>
            <a:r>
              <a:rPr lang="hu-HU" altLang="hu-HU" sz="2000" b="1" dirty="0">
                <a:solidFill>
                  <a:srgbClr val="000000"/>
                </a:solidFill>
                <a:latin typeface="Times New Roman" panose="02020603050405020304" pitchFamily="18" charset="0"/>
              </a:rPr>
              <a:t>     </a:t>
            </a:r>
            <a:r>
              <a:rPr lang="hu-HU" altLang="hu-HU" sz="2000" b="1" dirty="0" err="1">
                <a:solidFill>
                  <a:srgbClr val="000000"/>
                </a:solidFill>
                <a:latin typeface="Times New Roman" panose="02020603050405020304" pitchFamily="18" charset="0"/>
              </a:rPr>
              <a:t>t</a:t>
            </a:r>
            <a:r>
              <a:rPr lang="hu-HU" altLang="hu-HU" sz="2000" b="1" dirty="0" err="1" smtClean="0">
                <a:solidFill>
                  <a:srgbClr val="000000"/>
                </a:solidFill>
                <a:latin typeface="Times New Roman" panose="02020603050405020304" pitchFamily="18" charset="0"/>
              </a:rPr>
              <a:t>he</a:t>
            </a:r>
            <a:r>
              <a:rPr lang="hu-HU" altLang="hu-HU" sz="2000" b="1" dirty="0" smtClean="0">
                <a:solidFill>
                  <a:srgbClr val="000000"/>
                </a:solidFill>
                <a:latin typeface="Times New Roman" panose="02020603050405020304" pitchFamily="18" charset="0"/>
              </a:rPr>
              <a:t> </a:t>
            </a:r>
            <a:r>
              <a:rPr lang="hu-HU" altLang="hu-HU" sz="2000" b="1" dirty="0" err="1" smtClean="0">
                <a:solidFill>
                  <a:srgbClr val="000000"/>
                </a:solidFill>
                <a:latin typeface="Times New Roman" panose="02020603050405020304" pitchFamily="18" charset="0"/>
              </a:rPr>
              <a:t>accuracy</a:t>
            </a:r>
            <a:r>
              <a:rPr lang="hu-HU" altLang="hu-HU" sz="2000" b="1" dirty="0" smtClean="0">
                <a:solidFill>
                  <a:srgbClr val="000000"/>
                </a:solidFill>
                <a:latin typeface="Times New Roman" panose="02020603050405020304" pitchFamily="18" charset="0"/>
              </a:rPr>
              <a:t> of </a:t>
            </a:r>
            <a:r>
              <a:rPr lang="hu-HU" altLang="hu-HU" sz="2000" b="1" dirty="0" err="1" smtClean="0">
                <a:solidFill>
                  <a:srgbClr val="000000"/>
                </a:solidFill>
                <a:latin typeface="Times New Roman" panose="02020603050405020304" pitchFamily="18" charset="0"/>
              </a:rPr>
              <a:t>the</a:t>
            </a:r>
            <a:r>
              <a:rPr lang="hu-HU" altLang="hu-HU" sz="2000" b="1" dirty="0" smtClean="0">
                <a:solidFill>
                  <a:srgbClr val="000000"/>
                </a:solidFill>
                <a:latin typeface="Times New Roman" panose="02020603050405020304" pitchFamily="18" charset="0"/>
              </a:rPr>
              <a:t> </a:t>
            </a:r>
            <a:r>
              <a:rPr lang="hu-HU" altLang="hu-HU" sz="2000" b="1" dirty="0" err="1" smtClean="0">
                <a:solidFill>
                  <a:srgbClr val="000000"/>
                </a:solidFill>
                <a:latin typeface="Times New Roman" panose="02020603050405020304" pitchFamily="18" charset="0"/>
              </a:rPr>
              <a:t>estimation</a:t>
            </a:r>
            <a:endParaRPr lang="hu-HU" altLang="hu-HU" sz="2000" b="1" dirty="0">
              <a:solidFill>
                <a:srgbClr val="000000"/>
              </a:solidFill>
              <a:latin typeface="Times New Roman" panose="02020603050405020304" pitchFamily="18" charset="0"/>
            </a:endParaRPr>
          </a:p>
        </p:txBody>
      </p:sp>
      <p:sp>
        <p:nvSpPr>
          <p:cNvPr id="12" name="Szövegdoboz 11"/>
          <p:cNvSpPr txBox="1"/>
          <p:nvPr/>
        </p:nvSpPr>
        <p:spPr>
          <a:xfrm>
            <a:off x="3882555" y="4478808"/>
            <a:ext cx="2806281" cy="369332"/>
          </a:xfrm>
          <a:prstGeom prst="rect">
            <a:avLst/>
          </a:prstGeom>
          <a:noFill/>
        </p:spPr>
        <p:txBody>
          <a:bodyPr wrap="none" rtlCol="0">
            <a:spAutoFit/>
          </a:bodyPr>
          <a:lstStyle/>
          <a:p>
            <a:r>
              <a:rPr lang="hu-HU" b="1" dirty="0" err="1"/>
              <a:t>p</a:t>
            </a:r>
            <a:r>
              <a:rPr lang="hu-HU" b="1" dirty="0" err="1" smtClean="0"/>
              <a:t>robability</a:t>
            </a:r>
            <a:r>
              <a:rPr lang="hu-HU" b="1" dirty="0" smtClean="0"/>
              <a:t> of </a:t>
            </a:r>
            <a:r>
              <a:rPr lang="hu-HU" b="1" dirty="0" err="1" smtClean="0"/>
              <a:t>the</a:t>
            </a:r>
            <a:r>
              <a:rPr lang="hu-HU" b="1" dirty="0" smtClean="0"/>
              <a:t> </a:t>
            </a:r>
            <a:r>
              <a:rPr lang="hu-HU" b="1" dirty="0" err="1" smtClean="0"/>
              <a:t>lower</a:t>
            </a:r>
            <a:r>
              <a:rPr lang="hu-HU" b="1" dirty="0" smtClean="0"/>
              <a:t> </a:t>
            </a:r>
            <a:r>
              <a:rPr lang="hu-HU" b="1" dirty="0" err="1" smtClean="0"/>
              <a:t>tail</a:t>
            </a:r>
            <a:endParaRPr lang="hu-HU" b="1" dirty="0"/>
          </a:p>
        </p:txBody>
      </p:sp>
      <p:sp>
        <p:nvSpPr>
          <p:cNvPr id="13" name="Szövegdoboz 12"/>
          <p:cNvSpPr txBox="1"/>
          <p:nvPr/>
        </p:nvSpPr>
        <p:spPr>
          <a:xfrm>
            <a:off x="3882555" y="4887592"/>
            <a:ext cx="2827762" cy="369332"/>
          </a:xfrm>
          <a:prstGeom prst="rect">
            <a:avLst/>
          </a:prstGeom>
          <a:noFill/>
        </p:spPr>
        <p:txBody>
          <a:bodyPr wrap="none" rtlCol="0">
            <a:spAutoFit/>
          </a:bodyPr>
          <a:lstStyle/>
          <a:p>
            <a:r>
              <a:rPr lang="hu-HU" b="1" dirty="0" err="1"/>
              <a:t>p</a:t>
            </a:r>
            <a:r>
              <a:rPr lang="hu-HU" b="1" dirty="0" err="1" smtClean="0"/>
              <a:t>robability</a:t>
            </a:r>
            <a:r>
              <a:rPr lang="hu-HU" b="1" dirty="0" smtClean="0"/>
              <a:t> of </a:t>
            </a:r>
            <a:r>
              <a:rPr lang="hu-HU" b="1" dirty="0" err="1" smtClean="0"/>
              <a:t>the</a:t>
            </a:r>
            <a:r>
              <a:rPr lang="hu-HU" b="1" dirty="0" smtClean="0"/>
              <a:t> </a:t>
            </a:r>
            <a:r>
              <a:rPr lang="hu-HU" b="1" dirty="0" err="1" smtClean="0"/>
              <a:t>upper</a:t>
            </a:r>
            <a:r>
              <a:rPr lang="hu-HU" b="1" dirty="0" smtClean="0"/>
              <a:t> </a:t>
            </a:r>
            <a:r>
              <a:rPr lang="hu-HU" b="1" dirty="0" err="1" smtClean="0"/>
              <a:t>tail</a:t>
            </a:r>
            <a:endParaRPr lang="hu-HU" b="1" dirty="0"/>
          </a:p>
        </p:txBody>
      </p:sp>
    </p:spTree>
    <p:extLst>
      <p:ext uri="{BB962C8B-B14F-4D97-AF65-F5344CB8AC3E}">
        <p14:creationId xmlns:p14="http://schemas.microsoft.com/office/powerpoint/2010/main" val="1043398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a:grpSpLocks/>
          </p:cNvGrpSpPr>
          <p:nvPr/>
        </p:nvGrpSpPr>
        <p:grpSpPr bwMode="auto">
          <a:xfrm>
            <a:off x="1397597" y="1458685"/>
            <a:ext cx="8458200" cy="3940175"/>
            <a:chOff x="-3" y="-3"/>
            <a:chExt cx="3971" cy="2482"/>
          </a:xfrm>
        </p:grpSpPr>
        <p:grpSp>
          <p:nvGrpSpPr>
            <p:cNvPr id="3" name="Group 92"/>
            <p:cNvGrpSpPr>
              <a:grpSpLocks/>
            </p:cNvGrpSpPr>
            <p:nvPr/>
          </p:nvGrpSpPr>
          <p:grpSpPr bwMode="auto">
            <a:xfrm>
              <a:off x="0" y="0"/>
              <a:ext cx="3965" cy="2476"/>
              <a:chOff x="0" y="0"/>
              <a:chExt cx="3965" cy="2476"/>
            </a:xfrm>
          </p:grpSpPr>
          <p:grpSp>
            <p:nvGrpSpPr>
              <p:cNvPr id="5" name="Group 33"/>
              <p:cNvGrpSpPr>
                <a:grpSpLocks/>
              </p:cNvGrpSpPr>
              <p:nvPr/>
            </p:nvGrpSpPr>
            <p:grpSpPr bwMode="auto">
              <a:xfrm>
                <a:off x="0" y="0"/>
                <a:ext cx="878" cy="461"/>
                <a:chOff x="0" y="0"/>
                <a:chExt cx="878" cy="461"/>
              </a:xfrm>
            </p:grpSpPr>
            <p:sp>
              <p:nvSpPr>
                <p:cNvPr id="93" name="Rectangle 2"/>
                <p:cNvSpPr>
                  <a:spLocks noChangeArrowheads="1"/>
                </p:cNvSpPr>
                <p:nvPr/>
              </p:nvSpPr>
              <p:spPr bwMode="auto">
                <a:xfrm>
                  <a:off x="28" y="0"/>
                  <a:ext cx="822"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 </a:t>
                  </a:r>
                </a:p>
                <a:p>
                  <a:pPr algn="ct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94" name="Rectangle 32"/>
                <p:cNvSpPr>
                  <a:spLocks noChangeArrowheads="1"/>
                </p:cNvSpPr>
                <p:nvPr/>
              </p:nvSpPr>
              <p:spPr bwMode="auto">
                <a:xfrm>
                  <a:off x="0" y="0"/>
                  <a:ext cx="878"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6" name="Group 35"/>
              <p:cNvGrpSpPr>
                <a:grpSpLocks/>
              </p:cNvGrpSpPr>
              <p:nvPr/>
            </p:nvGrpSpPr>
            <p:grpSpPr bwMode="auto">
              <a:xfrm>
                <a:off x="878" y="0"/>
                <a:ext cx="708" cy="461"/>
                <a:chOff x="878" y="0"/>
                <a:chExt cx="708" cy="461"/>
              </a:xfrm>
            </p:grpSpPr>
            <p:sp>
              <p:nvSpPr>
                <p:cNvPr id="91" name="Rectangle 3"/>
                <p:cNvSpPr>
                  <a:spLocks noChangeArrowheads="1"/>
                </p:cNvSpPr>
                <p:nvPr/>
              </p:nvSpPr>
              <p:spPr bwMode="auto">
                <a:xfrm>
                  <a:off x="906" y="0"/>
                  <a:ext cx="652"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Moivre Laplace</a:t>
                  </a:r>
                </a:p>
                <a:p>
                  <a:pPr algn="ct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92" name="Rectangle 34"/>
                <p:cNvSpPr>
                  <a:spLocks noChangeArrowheads="1"/>
                </p:cNvSpPr>
                <p:nvPr/>
              </p:nvSpPr>
              <p:spPr bwMode="auto">
                <a:xfrm>
                  <a:off x="878" y="0"/>
                  <a:ext cx="708"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7" name="Group 37"/>
              <p:cNvGrpSpPr>
                <a:grpSpLocks/>
              </p:cNvGrpSpPr>
              <p:nvPr/>
            </p:nvGrpSpPr>
            <p:grpSpPr bwMode="auto">
              <a:xfrm>
                <a:off x="1586" y="0"/>
                <a:ext cx="793" cy="461"/>
                <a:chOff x="1586" y="0"/>
                <a:chExt cx="793" cy="461"/>
              </a:xfrm>
            </p:grpSpPr>
            <p:sp>
              <p:nvSpPr>
                <p:cNvPr id="89" name="Rectangle 4"/>
                <p:cNvSpPr>
                  <a:spLocks noChangeArrowheads="1"/>
                </p:cNvSpPr>
                <p:nvPr/>
              </p:nvSpPr>
              <p:spPr bwMode="auto">
                <a:xfrm>
                  <a:off x="1614" y="0"/>
                  <a:ext cx="73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Csernov</a:t>
                  </a:r>
                </a:p>
                <a:p>
                  <a:pPr algn="ct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90" name="Rectangle 36"/>
                <p:cNvSpPr>
                  <a:spLocks noChangeArrowheads="1"/>
                </p:cNvSpPr>
                <p:nvPr/>
              </p:nvSpPr>
              <p:spPr bwMode="auto">
                <a:xfrm>
                  <a:off x="1586" y="0"/>
                  <a:ext cx="793"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8" name="Group 39"/>
              <p:cNvGrpSpPr>
                <a:grpSpLocks/>
              </p:cNvGrpSpPr>
              <p:nvPr/>
            </p:nvGrpSpPr>
            <p:grpSpPr bwMode="auto">
              <a:xfrm>
                <a:off x="2379" y="0"/>
                <a:ext cx="793" cy="461"/>
                <a:chOff x="2379" y="0"/>
                <a:chExt cx="793" cy="461"/>
              </a:xfrm>
            </p:grpSpPr>
            <p:sp>
              <p:nvSpPr>
                <p:cNvPr id="87" name="Rectangle 5"/>
                <p:cNvSpPr>
                  <a:spLocks noChangeArrowheads="1"/>
                </p:cNvSpPr>
                <p:nvPr/>
              </p:nvSpPr>
              <p:spPr bwMode="auto">
                <a:xfrm>
                  <a:off x="2407" y="0"/>
                  <a:ext cx="73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Bernstein</a:t>
                  </a:r>
                </a:p>
                <a:p>
                  <a:pPr algn="ct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88" name="Rectangle 38"/>
                <p:cNvSpPr>
                  <a:spLocks noChangeArrowheads="1"/>
                </p:cNvSpPr>
                <p:nvPr/>
              </p:nvSpPr>
              <p:spPr bwMode="auto">
                <a:xfrm>
                  <a:off x="2379" y="0"/>
                  <a:ext cx="793"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9" name="Group 41"/>
              <p:cNvGrpSpPr>
                <a:grpSpLocks/>
              </p:cNvGrpSpPr>
              <p:nvPr/>
            </p:nvGrpSpPr>
            <p:grpSpPr bwMode="auto">
              <a:xfrm>
                <a:off x="3172" y="0"/>
                <a:ext cx="793" cy="461"/>
                <a:chOff x="3172" y="0"/>
                <a:chExt cx="793" cy="461"/>
              </a:xfrm>
            </p:grpSpPr>
            <p:sp>
              <p:nvSpPr>
                <p:cNvPr id="85" name="Rectangle 6"/>
                <p:cNvSpPr>
                  <a:spLocks noChangeArrowheads="1"/>
                </p:cNvSpPr>
                <p:nvPr/>
              </p:nvSpPr>
              <p:spPr bwMode="auto">
                <a:xfrm>
                  <a:off x="3200" y="0"/>
                  <a:ext cx="73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Hoeffding</a:t>
                  </a:r>
                </a:p>
                <a:p>
                  <a:pPr algn="ct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86" name="Rectangle 40"/>
                <p:cNvSpPr>
                  <a:spLocks noChangeArrowheads="1"/>
                </p:cNvSpPr>
                <p:nvPr/>
              </p:nvSpPr>
              <p:spPr bwMode="auto">
                <a:xfrm>
                  <a:off x="3172" y="0"/>
                  <a:ext cx="793"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0" name="Group 43"/>
              <p:cNvGrpSpPr>
                <a:grpSpLocks/>
              </p:cNvGrpSpPr>
              <p:nvPr/>
            </p:nvGrpSpPr>
            <p:grpSpPr bwMode="auto">
              <a:xfrm>
                <a:off x="0" y="461"/>
                <a:ext cx="878" cy="403"/>
                <a:chOff x="0" y="461"/>
                <a:chExt cx="878" cy="403"/>
              </a:xfrm>
            </p:grpSpPr>
            <p:sp>
              <p:nvSpPr>
                <p:cNvPr id="83" name="Rectangle 7"/>
                <p:cNvSpPr>
                  <a:spLocks noChangeArrowheads="1"/>
                </p:cNvSpPr>
                <p:nvPr/>
              </p:nvSpPr>
              <p:spPr bwMode="auto">
                <a:xfrm>
                  <a:off x="28" y="461"/>
                  <a:ext cx="82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hu-HU" altLang="hu-HU" sz="2000" i="1">
                      <a:solidFill>
                        <a:srgbClr val="000000"/>
                      </a:solidFill>
                      <a:latin typeface="Arial" panose="020B0604020202020204" pitchFamily="34" charset="0"/>
                      <a:cs typeface="Times New Roman" panose="02020603050405020304" pitchFamily="18" charset="0"/>
                    </a:rPr>
                    <a:t>p</a:t>
                  </a:r>
                  <a:r>
                    <a:rPr lang="hu-HU" altLang="hu-HU" sz="2000">
                      <a:solidFill>
                        <a:srgbClr val="000000"/>
                      </a:solidFill>
                      <a:latin typeface="Arial" panose="020B0604020202020204" pitchFamily="34"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=0,1</a:t>
                  </a: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eaLnBrk="0" fontAlgn="base" hangingPunct="0">
                    <a:spcBef>
                      <a:spcPct val="0"/>
                    </a:spcBef>
                    <a:spcAft>
                      <a:spcPct val="0"/>
                    </a:spcAft>
                  </a:pP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84" name="Rectangle 42"/>
                <p:cNvSpPr>
                  <a:spLocks noChangeArrowheads="1"/>
                </p:cNvSpPr>
                <p:nvPr/>
              </p:nvSpPr>
              <p:spPr bwMode="auto">
                <a:xfrm>
                  <a:off x="0" y="461"/>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1" name="Group 45"/>
              <p:cNvGrpSpPr>
                <a:grpSpLocks/>
              </p:cNvGrpSpPr>
              <p:nvPr/>
            </p:nvGrpSpPr>
            <p:grpSpPr bwMode="auto">
              <a:xfrm>
                <a:off x="878" y="461"/>
                <a:ext cx="708" cy="403"/>
                <a:chOff x="878" y="461"/>
                <a:chExt cx="708" cy="403"/>
              </a:xfrm>
            </p:grpSpPr>
            <p:sp>
              <p:nvSpPr>
                <p:cNvPr id="81" name="Rectangle 8"/>
                <p:cNvSpPr>
                  <a:spLocks noChangeArrowheads="1"/>
                </p:cNvSpPr>
                <p:nvPr/>
              </p:nvSpPr>
              <p:spPr bwMode="auto">
                <a:xfrm>
                  <a:off x="906" y="461"/>
                  <a:ext cx="6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268</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82" name="Rectangle 44"/>
                <p:cNvSpPr>
                  <a:spLocks noChangeArrowheads="1"/>
                </p:cNvSpPr>
                <p:nvPr/>
              </p:nvSpPr>
              <p:spPr bwMode="auto">
                <a:xfrm>
                  <a:off x="878" y="461"/>
                  <a:ext cx="70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2" name="Group 47"/>
              <p:cNvGrpSpPr>
                <a:grpSpLocks/>
              </p:cNvGrpSpPr>
              <p:nvPr/>
            </p:nvGrpSpPr>
            <p:grpSpPr bwMode="auto">
              <a:xfrm>
                <a:off x="1586" y="461"/>
                <a:ext cx="793" cy="403"/>
                <a:chOff x="1586" y="461"/>
                <a:chExt cx="793" cy="403"/>
              </a:xfrm>
            </p:grpSpPr>
            <p:sp>
              <p:nvSpPr>
                <p:cNvPr id="79" name="Rectangle 9"/>
                <p:cNvSpPr>
                  <a:spLocks noChangeArrowheads="1"/>
                </p:cNvSpPr>
                <p:nvPr/>
              </p:nvSpPr>
              <p:spPr bwMode="auto">
                <a:xfrm>
                  <a:off x="1614" y="461"/>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588</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80" name="Rectangle 46"/>
                <p:cNvSpPr>
                  <a:spLocks noChangeArrowheads="1"/>
                </p:cNvSpPr>
                <p:nvPr/>
              </p:nvSpPr>
              <p:spPr bwMode="auto">
                <a:xfrm>
                  <a:off x="1586" y="461"/>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3" name="Group 49"/>
              <p:cNvGrpSpPr>
                <a:grpSpLocks/>
              </p:cNvGrpSpPr>
              <p:nvPr/>
            </p:nvGrpSpPr>
            <p:grpSpPr bwMode="auto">
              <a:xfrm>
                <a:off x="2379" y="461"/>
                <a:ext cx="793" cy="403"/>
                <a:chOff x="2379" y="461"/>
                <a:chExt cx="793" cy="403"/>
              </a:xfrm>
            </p:grpSpPr>
            <p:sp>
              <p:nvSpPr>
                <p:cNvPr id="77" name="Rectangle 10"/>
                <p:cNvSpPr>
                  <a:spLocks noChangeArrowheads="1"/>
                </p:cNvSpPr>
                <p:nvPr/>
              </p:nvSpPr>
              <p:spPr bwMode="auto">
                <a:xfrm>
                  <a:off x="2407" y="461"/>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793</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78" name="Rectangle 48"/>
                <p:cNvSpPr>
                  <a:spLocks noChangeArrowheads="1"/>
                </p:cNvSpPr>
                <p:nvPr/>
              </p:nvSpPr>
              <p:spPr bwMode="auto">
                <a:xfrm>
                  <a:off x="2379" y="461"/>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4" name="Group 51"/>
              <p:cNvGrpSpPr>
                <a:grpSpLocks/>
              </p:cNvGrpSpPr>
              <p:nvPr/>
            </p:nvGrpSpPr>
            <p:grpSpPr bwMode="auto">
              <a:xfrm>
                <a:off x="3172" y="461"/>
                <a:ext cx="793" cy="403"/>
                <a:chOff x="3172" y="461"/>
                <a:chExt cx="793" cy="403"/>
              </a:xfrm>
            </p:grpSpPr>
            <p:sp>
              <p:nvSpPr>
                <p:cNvPr id="75" name="Rectangle 11"/>
                <p:cNvSpPr>
                  <a:spLocks noChangeArrowheads="1"/>
                </p:cNvSpPr>
                <p:nvPr/>
              </p:nvSpPr>
              <p:spPr bwMode="auto">
                <a:xfrm>
                  <a:off x="3200" y="461"/>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14979</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76" name="Rectangle 50"/>
                <p:cNvSpPr>
                  <a:spLocks noChangeArrowheads="1"/>
                </p:cNvSpPr>
                <p:nvPr/>
              </p:nvSpPr>
              <p:spPr bwMode="auto">
                <a:xfrm>
                  <a:off x="3172" y="461"/>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5" name="Group 53"/>
              <p:cNvGrpSpPr>
                <a:grpSpLocks/>
              </p:cNvGrpSpPr>
              <p:nvPr/>
            </p:nvGrpSpPr>
            <p:grpSpPr bwMode="auto">
              <a:xfrm>
                <a:off x="0" y="864"/>
                <a:ext cx="878" cy="403"/>
                <a:chOff x="0" y="864"/>
                <a:chExt cx="878" cy="403"/>
              </a:xfrm>
            </p:grpSpPr>
            <p:sp>
              <p:nvSpPr>
                <p:cNvPr id="73" name="Rectangle 12"/>
                <p:cNvSpPr>
                  <a:spLocks noChangeArrowheads="1"/>
                </p:cNvSpPr>
                <p:nvPr/>
              </p:nvSpPr>
              <p:spPr bwMode="auto">
                <a:xfrm>
                  <a:off x="28" y="864"/>
                  <a:ext cx="82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hu-HU" altLang="hu-HU" sz="2000" i="1">
                      <a:solidFill>
                        <a:srgbClr val="000000"/>
                      </a:solidFill>
                      <a:latin typeface="Arial" panose="020B0604020202020204" pitchFamily="34" charset="0"/>
                      <a:cs typeface="Times New Roman" panose="02020603050405020304" pitchFamily="18" charset="0"/>
                    </a:rPr>
                    <a:t>p</a:t>
                  </a:r>
                  <a:r>
                    <a:rPr lang="hu-HU" altLang="hu-HU" sz="2000">
                      <a:solidFill>
                        <a:srgbClr val="000000"/>
                      </a:solidFill>
                      <a:latin typeface="Arial" panose="020B0604020202020204" pitchFamily="34"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=0,005,</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=0,1</a:t>
                  </a: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eaLnBrk="0" fontAlgn="base" hangingPunct="0">
                    <a:spcBef>
                      <a:spcPct val="0"/>
                    </a:spcBef>
                    <a:spcAft>
                      <a:spcPct val="0"/>
                    </a:spcAft>
                  </a:pP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74" name="Rectangle 52"/>
                <p:cNvSpPr>
                  <a:spLocks noChangeArrowheads="1"/>
                </p:cNvSpPr>
                <p:nvPr/>
              </p:nvSpPr>
              <p:spPr bwMode="auto">
                <a:xfrm>
                  <a:off x="0" y="864"/>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6" name="Group 55"/>
              <p:cNvGrpSpPr>
                <a:grpSpLocks/>
              </p:cNvGrpSpPr>
              <p:nvPr/>
            </p:nvGrpSpPr>
            <p:grpSpPr bwMode="auto">
              <a:xfrm>
                <a:off x="878" y="864"/>
                <a:ext cx="708" cy="403"/>
                <a:chOff x="878" y="864"/>
                <a:chExt cx="708" cy="403"/>
              </a:xfrm>
            </p:grpSpPr>
            <p:sp>
              <p:nvSpPr>
                <p:cNvPr id="71" name="Rectangle 13"/>
                <p:cNvSpPr>
                  <a:spLocks noChangeArrowheads="1"/>
                </p:cNvSpPr>
                <p:nvPr/>
              </p:nvSpPr>
              <p:spPr bwMode="auto">
                <a:xfrm>
                  <a:off x="906" y="864"/>
                  <a:ext cx="6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1071</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72" name="Rectangle 54"/>
                <p:cNvSpPr>
                  <a:spLocks noChangeArrowheads="1"/>
                </p:cNvSpPr>
                <p:nvPr/>
              </p:nvSpPr>
              <p:spPr bwMode="auto">
                <a:xfrm>
                  <a:off x="878" y="864"/>
                  <a:ext cx="70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7" name="Group 57"/>
              <p:cNvGrpSpPr>
                <a:grpSpLocks/>
              </p:cNvGrpSpPr>
              <p:nvPr/>
            </p:nvGrpSpPr>
            <p:grpSpPr bwMode="auto">
              <a:xfrm>
                <a:off x="1586" y="864"/>
                <a:ext cx="793" cy="403"/>
                <a:chOff x="1586" y="864"/>
                <a:chExt cx="793" cy="403"/>
              </a:xfrm>
            </p:grpSpPr>
            <p:sp>
              <p:nvSpPr>
                <p:cNvPr id="69" name="Rectangle 14"/>
                <p:cNvSpPr>
                  <a:spLocks noChangeArrowheads="1"/>
                </p:cNvSpPr>
                <p:nvPr/>
              </p:nvSpPr>
              <p:spPr bwMode="auto">
                <a:xfrm>
                  <a:off x="1614" y="864"/>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2737</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70" name="Rectangle 56"/>
                <p:cNvSpPr>
                  <a:spLocks noChangeArrowheads="1"/>
                </p:cNvSpPr>
                <p:nvPr/>
              </p:nvSpPr>
              <p:spPr bwMode="auto">
                <a:xfrm>
                  <a:off x="1586" y="864"/>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8" name="Group 59"/>
              <p:cNvGrpSpPr>
                <a:grpSpLocks/>
              </p:cNvGrpSpPr>
              <p:nvPr/>
            </p:nvGrpSpPr>
            <p:grpSpPr bwMode="auto">
              <a:xfrm>
                <a:off x="2379" y="864"/>
                <a:ext cx="793" cy="403"/>
                <a:chOff x="2379" y="864"/>
                <a:chExt cx="793" cy="403"/>
              </a:xfrm>
            </p:grpSpPr>
            <p:sp>
              <p:nvSpPr>
                <p:cNvPr id="67" name="Rectangle 15"/>
                <p:cNvSpPr>
                  <a:spLocks noChangeArrowheads="1"/>
                </p:cNvSpPr>
                <p:nvPr/>
              </p:nvSpPr>
              <p:spPr bwMode="auto">
                <a:xfrm>
                  <a:off x="2407" y="864"/>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2772</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68" name="Rectangle 58"/>
                <p:cNvSpPr>
                  <a:spLocks noChangeArrowheads="1"/>
                </p:cNvSpPr>
                <p:nvPr/>
              </p:nvSpPr>
              <p:spPr bwMode="auto">
                <a:xfrm>
                  <a:off x="2379" y="864"/>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19" name="Group 61"/>
              <p:cNvGrpSpPr>
                <a:grpSpLocks/>
              </p:cNvGrpSpPr>
              <p:nvPr/>
            </p:nvGrpSpPr>
            <p:grpSpPr bwMode="auto">
              <a:xfrm>
                <a:off x="3172" y="864"/>
                <a:ext cx="793" cy="403"/>
                <a:chOff x="3172" y="864"/>
                <a:chExt cx="793" cy="403"/>
              </a:xfrm>
            </p:grpSpPr>
            <p:sp>
              <p:nvSpPr>
                <p:cNvPr id="65" name="Rectangle 16"/>
                <p:cNvSpPr>
                  <a:spLocks noChangeArrowheads="1"/>
                </p:cNvSpPr>
                <p:nvPr/>
              </p:nvSpPr>
              <p:spPr bwMode="auto">
                <a:xfrm>
                  <a:off x="3200" y="864"/>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59915</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66" name="Rectangle 60"/>
                <p:cNvSpPr>
                  <a:spLocks noChangeArrowheads="1"/>
                </p:cNvSpPr>
                <p:nvPr/>
              </p:nvSpPr>
              <p:spPr bwMode="auto">
                <a:xfrm>
                  <a:off x="3172" y="864"/>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0" name="Group 63"/>
              <p:cNvGrpSpPr>
                <a:grpSpLocks/>
              </p:cNvGrpSpPr>
              <p:nvPr/>
            </p:nvGrpSpPr>
            <p:grpSpPr bwMode="auto">
              <a:xfrm>
                <a:off x="0" y="1267"/>
                <a:ext cx="878" cy="403"/>
                <a:chOff x="0" y="1267"/>
                <a:chExt cx="878" cy="403"/>
              </a:xfrm>
            </p:grpSpPr>
            <p:sp>
              <p:nvSpPr>
                <p:cNvPr id="63" name="Rectangle 17"/>
                <p:cNvSpPr>
                  <a:spLocks noChangeArrowheads="1"/>
                </p:cNvSpPr>
                <p:nvPr/>
              </p:nvSpPr>
              <p:spPr bwMode="auto">
                <a:xfrm>
                  <a:off x="28" y="1267"/>
                  <a:ext cx="82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hu-HU" altLang="hu-HU" sz="2000" i="1">
                      <a:solidFill>
                        <a:srgbClr val="000000"/>
                      </a:solidFill>
                      <a:latin typeface="Arial" panose="020B0604020202020204" pitchFamily="34" charset="0"/>
                      <a:cs typeface="Times New Roman" panose="02020603050405020304" pitchFamily="18" charset="0"/>
                    </a:rPr>
                    <a:t>p</a:t>
                  </a:r>
                  <a:r>
                    <a:rPr lang="hu-HU" altLang="hu-HU" sz="2000">
                      <a:solidFill>
                        <a:srgbClr val="000000"/>
                      </a:solidFill>
                      <a:latin typeface="Arial" panose="020B0604020202020204" pitchFamily="34"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=0,02,</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=0,1</a:t>
                  </a: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eaLnBrk="0" fontAlgn="base" hangingPunct="0">
                    <a:spcBef>
                      <a:spcPct val="0"/>
                    </a:spcBef>
                    <a:spcAft>
                      <a:spcPct val="0"/>
                    </a:spcAft>
                  </a:pP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64" name="Rectangle 62"/>
                <p:cNvSpPr>
                  <a:spLocks noChangeArrowheads="1"/>
                </p:cNvSpPr>
                <p:nvPr/>
              </p:nvSpPr>
              <p:spPr bwMode="auto">
                <a:xfrm>
                  <a:off x="0" y="1267"/>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1" name="Group 65"/>
              <p:cNvGrpSpPr>
                <a:grpSpLocks/>
              </p:cNvGrpSpPr>
              <p:nvPr/>
            </p:nvGrpSpPr>
            <p:grpSpPr bwMode="auto">
              <a:xfrm>
                <a:off x="878" y="1267"/>
                <a:ext cx="708" cy="403"/>
                <a:chOff x="878" y="1267"/>
                <a:chExt cx="708" cy="403"/>
              </a:xfrm>
            </p:grpSpPr>
            <p:sp>
              <p:nvSpPr>
                <p:cNvPr id="61" name="Rectangle 18"/>
                <p:cNvSpPr>
                  <a:spLocks noChangeArrowheads="1"/>
                </p:cNvSpPr>
                <p:nvPr/>
              </p:nvSpPr>
              <p:spPr bwMode="auto">
                <a:xfrm>
                  <a:off x="906" y="1267"/>
                  <a:ext cx="6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67</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62" name="Rectangle 64"/>
                <p:cNvSpPr>
                  <a:spLocks noChangeArrowheads="1"/>
                </p:cNvSpPr>
                <p:nvPr/>
              </p:nvSpPr>
              <p:spPr bwMode="auto">
                <a:xfrm>
                  <a:off x="878" y="1267"/>
                  <a:ext cx="70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2" name="Group 67"/>
              <p:cNvGrpSpPr>
                <a:grpSpLocks/>
              </p:cNvGrpSpPr>
              <p:nvPr/>
            </p:nvGrpSpPr>
            <p:grpSpPr bwMode="auto">
              <a:xfrm>
                <a:off x="1586" y="1267"/>
                <a:ext cx="793" cy="403"/>
                <a:chOff x="1586" y="1267"/>
                <a:chExt cx="793" cy="403"/>
              </a:xfrm>
            </p:grpSpPr>
            <p:sp>
              <p:nvSpPr>
                <p:cNvPr id="59" name="Rectangle 19"/>
                <p:cNvSpPr>
                  <a:spLocks noChangeArrowheads="1"/>
                </p:cNvSpPr>
                <p:nvPr/>
              </p:nvSpPr>
              <p:spPr bwMode="auto">
                <a:xfrm>
                  <a:off x="1614" y="1267"/>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175</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60" name="Rectangle 66"/>
                <p:cNvSpPr>
                  <a:spLocks noChangeArrowheads="1"/>
                </p:cNvSpPr>
                <p:nvPr/>
              </p:nvSpPr>
              <p:spPr bwMode="auto">
                <a:xfrm>
                  <a:off x="1586" y="1267"/>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3" name="Group 69"/>
              <p:cNvGrpSpPr>
                <a:grpSpLocks/>
              </p:cNvGrpSpPr>
              <p:nvPr/>
            </p:nvGrpSpPr>
            <p:grpSpPr bwMode="auto">
              <a:xfrm>
                <a:off x="2379" y="1267"/>
                <a:ext cx="793" cy="403"/>
                <a:chOff x="2379" y="1267"/>
                <a:chExt cx="793" cy="403"/>
              </a:xfrm>
            </p:grpSpPr>
            <p:sp>
              <p:nvSpPr>
                <p:cNvPr id="57" name="Rectangle 20"/>
                <p:cNvSpPr>
                  <a:spLocks noChangeArrowheads="1"/>
                </p:cNvSpPr>
                <p:nvPr/>
              </p:nvSpPr>
              <p:spPr bwMode="auto">
                <a:xfrm>
                  <a:off x="2407" y="1267"/>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248</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58" name="Rectangle 68"/>
                <p:cNvSpPr>
                  <a:spLocks noChangeArrowheads="1"/>
                </p:cNvSpPr>
                <p:nvPr/>
              </p:nvSpPr>
              <p:spPr bwMode="auto">
                <a:xfrm>
                  <a:off x="2379" y="1267"/>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4" name="Group 71"/>
              <p:cNvGrpSpPr>
                <a:grpSpLocks/>
              </p:cNvGrpSpPr>
              <p:nvPr/>
            </p:nvGrpSpPr>
            <p:grpSpPr bwMode="auto">
              <a:xfrm>
                <a:off x="3172" y="1267"/>
                <a:ext cx="793" cy="403"/>
                <a:chOff x="3172" y="1267"/>
                <a:chExt cx="793" cy="403"/>
              </a:xfrm>
            </p:grpSpPr>
            <p:sp>
              <p:nvSpPr>
                <p:cNvPr id="55" name="Rectangle 21"/>
                <p:cNvSpPr>
                  <a:spLocks noChangeArrowheads="1"/>
                </p:cNvSpPr>
                <p:nvPr/>
              </p:nvSpPr>
              <p:spPr bwMode="auto">
                <a:xfrm>
                  <a:off x="3200" y="1267"/>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3745</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56" name="Rectangle 70"/>
                <p:cNvSpPr>
                  <a:spLocks noChangeArrowheads="1"/>
                </p:cNvSpPr>
                <p:nvPr/>
              </p:nvSpPr>
              <p:spPr bwMode="auto">
                <a:xfrm>
                  <a:off x="3172" y="1267"/>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5" name="Group 73"/>
              <p:cNvGrpSpPr>
                <a:grpSpLocks/>
              </p:cNvGrpSpPr>
              <p:nvPr/>
            </p:nvGrpSpPr>
            <p:grpSpPr bwMode="auto">
              <a:xfrm>
                <a:off x="0" y="1670"/>
                <a:ext cx="878" cy="403"/>
                <a:chOff x="0" y="1670"/>
                <a:chExt cx="878" cy="403"/>
              </a:xfrm>
            </p:grpSpPr>
            <p:sp>
              <p:nvSpPr>
                <p:cNvPr id="53" name="Rectangle 22"/>
                <p:cNvSpPr>
                  <a:spLocks noChangeArrowheads="1"/>
                </p:cNvSpPr>
                <p:nvPr/>
              </p:nvSpPr>
              <p:spPr bwMode="auto">
                <a:xfrm>
                  <a:off x="28" y="1670"/>
                  <a:ext cx="82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hu-HU" altLang="hu-HU" sz="2000" i="1">
                      <a:solidFill>
                        <a:srgbClr val="000000"/>
                      </a:solidFill>
                      <a:latin typeface="Arial" panose="020B0604020202020204" pitchFamily="34" charset="0"/>
                      <a:cs typeface="Times New Roman" panose="02020603050405020304" pitchFamily="18" charset="0"/>
                    </a:rPr>
                    <a:t>p</a:t>
                  </a:r>
                  <a:r>
                    <a:rPr lang="hu-HU" altLang="hu-HU" sz="2000">
                      <a:solidFill>
                        <a:srgbClr val="000000"/>
                      </a:solidFill>
                      <a:latin typeface="Arial" panose="020B0604020202020204" pitchFamily="34"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=0,02,</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=0,05</a:t>
                  </a: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eaLnBrk="0" fontAlgn="base" hangingPunct="0">
                    <a:spcBef>
                      <a:spcPct val="0"/>
                    </a:spcBef>
                    <a:spcAft>
                      <a:spcPct val="0"/>
                    </a:spcAft>
                  </a:pP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54" name="Rectangle 72"/>
                <p:cNvSpPr>
                  <a:spLocks noChangeArrowheads="1"/>
                </p:cNvSpPr>
                <p:nvPr/>
              </p:nvSpPr>
              <p:spPr bwMode="auto">
                <a:xfrm>
                  <a:off x="0" y="1670"/>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6" name="Group 75"/>
              <p:cNvGrpSpPr>
                <a:grpSpLocks/>
              </p:cNvGrpSpPr>
              <p:nvPr/>
            </p:nvGrpSpPr>
            <p:grpSpPr bwMode="auto">
              <a:xfrm>
                <a:off x="878" y="1670"/>
                <a:ext cx="708" cy="403"/>
                <a:chOff x="878" y="1670"/>
                <a:chExt cx="708" cy="403"/>
              </a:xfrm>
            </p:grpSpPr>
            <p:sp>
              <p:nvSpPr>
                <p:cNvPr id="51" name="Rectangle 23"/>
                <p:cNvSpPr>
                  <a:spLocks noChangeArrowheads="1"/>
                </p:cNvSpPr>
                <p:nvPr/>
              </p:nvSpPr>
              <p:spPr bwMode="auto">
                <a:xfrm>
                  <a:off x="906" y="1670"/>
                  <a:ext cx="6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95</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52" name="Rectangle 74"/>
                <p:cNvSpPr>
                  <a:spLocks noChangeArrowheads="1"/>
                </p:cNvSpPr>
                <p:nvPr/>
              </p:nvSpPr>
              <p:spPr bwMode="auto">
                <a:xfrm>
                  <a:off x="878" y="1670"/>
                  <a:ext cx="70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7" name="Group 77"/>
              <p:cNvGrpSpPr>
                <a:grpSpLocks/>
              </p:cNvGrpSpPr>
              <p:nvPr/>
            </p:nvGrpSpPr>
            <p:grpSpPr bwMode="auto">
              <a:xfrm>
                <a:off x="1586" y="1670"/>
                <a:ext cx="793" cy="403"/>
                <a:chOff x="1586" y="1670"/>
                <a:chExt cx="793" cy="403"/>
              </a:xfrm>
            </p:grpSpPr>
            <p:sp>
              <p:nvSpPr>
                <p:cNvPr id="49" name="Rectangle 24"/>
                <p:cNvSpPr>
                  <a:spLocks noChangeArrowheads="1"/>
                </p:cNvSpPr>
                <p:nvPr/>
              </p:nvSpPr>
              <p:spPr bwMode="auto">
                <a:xfrm>
                  <a:off x="1614" y="1670"/>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228</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50" name="Rectangle 76"/>
                <p:cNvSpPr>
                  <a:spLocks noChangeArrowheads="1"/>
                </p:cNvSpPr>
                <p:nvPr/>
              </p:nvSpPr>
              <p:spPr bwMode="auto">
                <a:xfrm>
                  <a:off x="1586" y="1670"/>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8" name="Group 79"/>
              <p:cNvGrpSpPr>
                <a:grpSpLocks/>
              </p:cNvGrpSpPr>
              <p:nvPr/>
            </p:nvGrpSpPr>
            <p:grpSpPr bwMode="auto">
              <a:xfrm>
                <a:off x="2379" y="1670"/>
                <a:ext cx="793" cy="403"/>
                <a:chOff x="2379" y="1670"/>
                <a:chExt cx="793" cy="403"/>
              </a:xfrm>
            </p:grpSpPr>
            <p:sp>
              <p:nvSpPr>
                <p:cNvPr id="47" name="Rectangle 25"/>
                <p:cNvSpPr>
                  <a:spLocks noChangeArrowheads="1"/>
                </p:cNvSpPr>
                <p:nvPr/>
              </p:nvSpPr>
              <p:spPr bwMode="auto">
                <a:xfrm>
                  <a:off x="2407" y="1670"/>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306</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48" name="Rectangle 78"/>
                <p:cNvSpPr>
                  <a:spLocks noChangeArrowheads="1"/>
                </p:cNvSpPr>
                <p:nvPr/>
              </p:nvSpPr>
              <p:spPr bwMode="auto">
                <a:xfrm>
                  <a:off x="2379" y="1670"/>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29" name="Group 81"/>
              <p:cNvGrpSpPr>
                <a:grpSpLocks/>
              </p:cNvGrpSpPr>
              <p:nvPr/>
            </p:nvGrpSpPr>
            <p:grpSpPr bwMode="auto">
              <a:xfrm>
                <a:off x="3172" y="1670"/>
                <a:ext cx="793" cy="403"/>
                <a:chOff x="3172" y="1670"/>
                <a:chExt cx="793" cy="403"/>
              </a:xfrm>
            </p:grpSpPr>
            <p:sp>
              <p:nvSpPr>
                <p:cNvPr id="45" name="Rectangle 26"/>
                <p:cNvSpPr>
                  <a:spLocks noChangeArrowheads="1"/>
                </p:cNvSpPr>
                <p:nvPr/>
              </p:nvSpPr>
              <p:spPr bwMode="auto">
                <a:xfrm>
                  <a:off x="3200" y="1670"/>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4611</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46" name="Rectangle 80"/>
                <p:cNvSpPr>
                  <a:spLocks noChangeArrowheads="1"/>
                </p:cNvSpPr>
                <p:nvPr/>
              </p:nvSpPr>
              <p:spPr bwMode="auto">
                <a:xfrm>
                  <a:off x="3172" y="1670"/>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30" name="Group 83"/>
              <p:cNvGrpSpPr>
                <a:grpSpLocks/>
              </p:cNvGrpSpPr>
              <p:nvPr/>
            </p:nvGrpSpPr>
            <p:grpSpPr bwMode="auto">
              <a:xfrm>
                <a:off x="0" y="2073"/>
                <a:ext cx="878" cy="403"/>
                <a:chOff x="0" y="2073"/>
                <a:chExt cx="878" cy="403"/>
              </a:xfrm>
            </p:grpSpPr>
            <p:sp>
              <p:nvSpPr>
                <p:cNvPr id="43" name="Rectangle 27"/>
                <p:cNvSpPr>
                  <a:spLocks noChangeArrowheads="1"/>
                </p:cNvSpPr>
                <p:nvPr/>
              </p:nvSpPr>
              <p:spPr bwMode="auto">
                <a:xfrm>
                  <a:off x="28" y="2073"/>
                  <a:ext cx="82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hu-HU" altLang="hu-HU" sz="2000" i="1">
                      <a:solidFill>
                        <a:srgbClr val="000000"/>
                      </a:solidFill>
                      <a:latin typeface="Arial" panose="020B0604020202020204" pitchFamily="34" charset="0"/>
                      <a:cs typeface="Times New Roman" panose="02020603050405020304" pitchFamily="18" charset="0"/>
                    </a:rPr>
                    <a:t>p</a:t>
                  </a:r>
                  <a:r>
                    <a:rPr lang="hu-HU" altLang="hu-HU" sz="2000">
                      <a:solidFill>
                        <a:srgbClr val="000000"/>
                      </a:solidFill>
                      <a:latin typeface="Arial" panose="020B0604020202020204" pitchFamily="34"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=0,01,</a:t>
                  </a:r>
                  <a:r>
                    <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000000"/>
                      </a:solidFill>
                      <a:latin typeface="Comic Sans MS" panose="030F0702030302020204" pitchFamily="66" charset="0"/>
                      <a:cs typeface="Times New Roman" panose="02020603050405020304" pitchFamily="18" charset="0"/>
                    </a:rPr>
                    <a:t>=0,05</a:t>
                  </a: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eaLnBrk="0" fontAlgn="base" hangingPunct="0">
                    <a:spcBef>
                      <a:spcPct val="0"/>
                    </a:spcBef>
                    <a:spcAft>
                      <a:spcPct val="0"/>
                    </a:spcAft>
                  </a:pPr>
                  <a:endParaRPr lang="hu-HU" altLang="hu-HU" sz="2000"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44" name="Rectangle 82"/>
                <p:cNvSpPr>
                  <a:spLocks noChangeArrowheads="1"/>
                </p:cNvSpPr>
                <p:nvPr/>
              </p:nvSpPr>
              <p:spPr bwMode="auto">
                <a:xfrm>
                  <a:off x="0" y="2073"/>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31" name="Group 85"/>
              <p:cNvGrpSpPr>
                <a:grpSpLocks/>
              </p:cNvGrpSpPr>
              <p:nvPr/>
            </p:nvGrpSpPr>
            <p:grpSpPr bwMode="auto">
              <a:xfrm>
                <a:off x="878" y="2073"/>
                <a:ext cx="708" cy="403"/>
                <a:chOff x="878" y="2073"/>
                <a:chExt cx="708" cy="403"/>
              </a:xfrm>
            </p:grpSpPr>
            <p:sp>
              <p:nvSpPr>
                <p:cNvPr id="41" name="Rectangle 28"/>
                <p:cNvSpPr>
                  <a:spLocks noChangeArrowheads="1"/>
                </p:cNvSpPr>
                <p:nvPr/>
              </p:nvSpPr>
              <p:spPr bwMode="auto">
                <a:xfrm>
                  <a:off x="906" y="2073"/>
                  <a:ext cx="6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380</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42" name="Rectangle 84"/>
                <p:cNvSpPr>
                  <a:spLocks noChangeArrowheads="1"/>
                </p:cNvSpPr>
                <p:nvPr/>
              </p:nvSpPr>
              <p:spPr bwMode="auto">
                <a:xfrm>
                  <a:off x="878" y="2073"/>
                  <a:ext cx="70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32" name="Group 87"/>
              <p:cNvGrpSpPr>
                <a:grpSpLocks/>
              </p:cNvGrpSpPr>
              <p:nvPr/>
            </p:nvGrpSpPr>
            <p:grpSpPr bwMode="auto">
              <a:xfrm>
                <a:off x="1586" y="2073"/>
                <a:ext cx="793" cy="403"/>
                <a:chOff x="1586" y="2073"/>
                <a:chExt cx="793" cy="403"/>
              </a:xfrm>
            </p:grpSpPr>
            <p:sp>
              <p:nvSpPr>
                <p:cNvPr id="39" name="Rectangle 29"/>
                <p:cNvSpPr>
                  <a:spLocks noChangeArrowheads="1"/>
                </p:cNvSpPr>
                <p:nvPr/>
              </p:nvSpPr>
              <p:spPr bwMode="auto">
                <a:xfrm>
                  <a:off x="1614" y="2073"/>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765</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40" name="Rectangle 86"/>
                <p:cNvSpPr>
                  <a:spLocks noChangeArrowheads="1"/>
                </p:cNvSpPr>
                <p:nvPr/>
              </p:nvSpPr>
              <p:spPr bwMode="auto">
                <a:xfrm>
                  <a:off x="1586" y="2073"/>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33" name="Group 89"/>
              <p:cNvGrpSpPr>
                <a:grpSpLocks/>
              </p:cNvGrpSpPr>
              <p:nvPr/>
            </p:nvGrpSpPr>
            <p:grpSpPr bwMode="auto">
              <a:xfrm>
                <a:off x="2379" y="2073"/>
                <a:ext cx="793" cy="403"/>
                <a:chOff x="2379" y="2073"/>
                <a:chExt cx="793" cy="403"/>
              </a:xfrm>
            </p:grpSpPr>
            <p:sp>
              <p:nvSpPr>
                <p:cNvPr id="37" name="Rectangle 30"/>
                <p:cNvSpPr>
                  <a:spLocks noChangeArrowheads="1"/>
                </p:cNvSpPr>
                <p:nvPr/>
              </p:nvSpPr>
              <p:spPr bwMode="auto">
                <a:xfrm>
                  <a:off x="2407" y="2073"/>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976</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38" name="Rectangle 88"/>
                <p:cNvSpPr>
                  <a:spLocks noChangeArrowheads="1"/>
                </p:cNvSpPr>
                <p:nvPr/>
              </p:nvSpPr>
              <p:spPr bwMode="auto">
                <a:xfrm>
                  <a:off x="2379" y="2073"/>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nvGrpSpPr>
              <p:cNvPr id="34" name="Group 91"/>
              <p:cNvGrpSpPr>
                <a:grpSpLocks/>
              </p:cNvGrpSpPr>
              <p:nvPr/>
            </p:nvGrpSpPr>
            <p:grpSpPr bwMode="auto">
              <a:xfrm>
                <a:off x="3172" y="2073"/>
                <a:ext cx="793" cy="403"/>
                <a:chOff x="3172" y="2073"/>
                <a:chExt cx="793" cy="403"/>
              </a:xfrm>
            </p:grpSpPr>
            <p:sp>
              <p:nvSpPr>
                <p:cNvPr id="35" name="Rectangle 31"/>
                <p:cNvSpPr>
                  <a:spLocks noChangeArrowheads="1"/>
                </p:cNvSpPr>
                <p:nvPr/>
              </p:nvSpPr>
              <p:spPr bwMode="auto">
                <a:xfrm>
                  <a:off x="3200" y="2073"/>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hu-HU" altLang="hu-HU" sz="2000">
                      <a:solidFill>
                        <a:srgbClr val="000000"/>
                      </a:solidFill>
                      <a:latin typeface="Arial" panose="020B0604020202020204" pitchFamily="34" charset="0"/>
                      <a:cs typeface="Times New Roman" panose="02020603050405020304" pitchFamily="18" charset="0"/>
                    </a:rPr>
                    <a:t>18444</a:t>
                  </a:r>
                </a:p>
                <a:p>
                  <a:pPr algn="r" eaLnBrk="0" fontAlgn="base" hangingPunct="0">
                    <a:spcBef>
                      <a:spcPct val="0"/>
                    </a:spcBef>
                    <a:spcAft>
                      <a:spcPct val="0"/>
                    </a:spcAft>
                  </a:pPr>
                  <a:endParaRPr lang="hu-HU" altLang="hu-HU" sz="2000">
                    <a:solidFill>
                      <a:srgbClr val="000000"/>
                    </a:solidFill>
                    <a:latin typeface="Arial" panose="020B0604020202020204" pitchFamily="34" charset="0"/>
                  </a:endParaRPr>
                </a:p>
              </p:txBody>
            </p:sp>
            <p:sp>
              <p:nvSpPr>
                <p:cNvPr id="36" name="Rectangle 90"/>
                <p:cNvSpPr>
                  <a:spLocks noChangeArrowheads="1"/>
                </p:cNvSpPr>
                <p:nvPr/>
              </p:nvSpPr>
              <p:spPr bwMode="auto">
                <a:xfrm>
                  <a:off x="3172" y="2073"/>
                  <a:ext cx="79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grpSp>
        <p:sp>
          <p:nvSpPr>
            <p:cNvPr id="4" name="Rectangle 93"/>
            <p:cNvSpPr>
              <a:spLocks noChangeArrowheads="1"/>
            </p:cNvSpPr>
            <p:nvPr/>
          </p:nvSpPr>
          <p:spPr bwMode="auto">
            <a:xfrm>
              <a:off x="-3" y="-3"/>
              <a:ext cx="3971" cy="248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000" b="1">
                <a:solidFill>
                  <a:srgbClr val="000000"/>
                </a:solidFill>
                <a:latin typeface="Times New Roman" panose="02020603050405020304" pitchFamily="18" charset="0"/>
              </a:endParaRPr>
            </a:p>
          </p:txBody>
        </p:sp>
      </p:grpSp>
      <p:sp>
        <p:nvSpPr>
          <p:cNvPr id="95" name="Szövegdoboz 94"/>
          <p:cNvSpPr txBox="1"/>
          <p:nvPr/>
        </p:nvSpPr>
        <p:spPr>
          <a:xfrm>
            <a:off x="1972492" y="483711"/>
            <a:ext cx="7308411" cy="584775"/>
          </a:xfrm>
          <a:prstGeom prst="rect">
            <a:avLst/>
          </a:prstGeom>
          <a:noFill/>
        </p:spPr>
        <p:txBody>
          <a:bodyPr wrap="none" rtlCol="0">
            <a:spAutoFit/>
          </a:bodyPr>
          <a:lstStyle/>
          <a:p>
            <a:r>
              <a:rPr lang="hu-HU" sz="3200" dirty="0" err="1" smtClean="0"/>
              <a:t>Comparison</a:t>
            </a:r>
            <a:r>
              <a:rPr lang="hu-HU" sz="3200" dirty="0" smtClean="0"/>
              <a:t> of </a:t>
            </a:r>
            <a:r>
              <a:rPr lang="hu-HU" sz="3200" dirty="0" err="1" smtClean="0"/>
              <a:t>the</a:t>
            </a:r>
            <a:r>
              <a:rPr lang="hu-HU" sz="3200" dirty="0" smtClean="0"/>
              <a:t> </a:t>
            </a:r>
            <a:r>
              <a:rPr lang="hu-HU" sz="3200" dirty="0" err="1" smtClean="0"/>
              <a:t>sample</a:t>
            </a:r>
            <a:r>
              <a:rPr lang="hu-HU" sz="3200" dirty="0" smtClean="0"/>
              <a:t> </a:t>
            </a:r>
            <a:r>
              <a:rPr lang="hu-HU" sz="3200" dirty="0" err="1" smtClean="0"/>
              <a:t>size</a:t>
            </a:r>
            <a:r>
              <a:rPr lang="hu-HU" sz="3200" dirty="0" smtClean="0"/>
              <a:t> </a:t>
            </a:r>
            <a:r>
              <a:rPr lang="hu-HU" sz="3200" dirty="0" err="1" smtClean="0"/>
              <a:t>estimations</a:t>
            </a:r>
            <a:endParaRPr lang="hu-HU" sz="3200" dirty="0"/>
          </a:p>
        </p:txBody>
      </p:sp>
      <mc:AlternateContent xmlns:mc="http://schemas.openxmlformats.org/markup-compatibility/2006" xmlns:a14="http://schemas.microsoft.com/office/drawing/2010/main">
        <mc:Choice Requires="a14">
          <p:sp>
            <p:nvSpPr>
              <p:cNvPr id="96" name="Szövegdoboz 95"/>
              <p:cNvSpPr txBox="1"/>
              <p:nvPr/>
            </p:nvSpPr>
            <p:spPr>
              <a:xfrm>
                <a:off x="763025" y="5803076"/>
                <a:ext cx="10545951" cy="655244"/>
              </a:xfrm>
              <a:prstGeom prst="rect">
                <a:avLst/>
              </a:prstGeom>
              <a:noFill/>
            </p:spPr>
            <p:txBody>
              <a:bodyPr wrap="square" rtlCol="0">
                <a:spAutoFit/>
              </a:bodyPr>
              <a:lstStyle/>
              <a:p>
                <a:r>
                  <a:rPr lang="hu-HU" b="1" dirty="0" smtClean="0"/>
                  <a:t>* </a:t>
                </a:r>
                <a:r>
                  <a:rPr lang="en-US" b="1" dirty="0" smtClean="0"/>
                  <a:t>With </a:t>
                </a:r>
                <a:r>
                  <a:rPr lang="en-US" b="1" dirty="0" err="1" smtClean="0"/>
                  <a:t>Moivre</a:t>
                </a:r>
                <a:r>
                  <a:rPr lang="en-US" b="1" dirty="0" smtClean="0"/>
                  <a:t>-Laplace, we get the best estimate but it is proven that when </a:t>
                </a:r>
                <a:r>
                  <a:rPr lang="hu-HU" b="1" i="1" dirty="0" smtClean="0"/>
                  <a:t>p</a:t>
                </a:r>
                <a14:m>
                  <m:oMath xmlns:m="http://schemas.openxmlformats.org/officeDocument/2006/math">
                    <m:r>
                      <a:rPr lang="hu-HU" b="1" i="1" smtClean="0">
                        <a:latin typeface="Cambria Math" panose="02040503050406030204" pitchFamily="18" charset="0"/>
                        <a:ea typeface="Cambria Math" panose="02040503050406030204" pitchFamily="18" charset="0"/>
                      </a:rPr>
                      <m:t>≈</m:t>
                    </m:r>
                  </m:oMath>
                </a14:m>
                <a:r>
                  <a:rPr lang="en-US" b="1" dirty="0" smtClean="0"/>
                  <a:t>0 or </a:t>
                </a:r>
                <a:r>
                  <a:rPr lang="hu-HU" b="1" i="1" dirty="0" smtClean="0"/>
                  <a:t>p</a:t>
                </a:r>
                <a14:m>
                  <m:oMath xmlns:m="http://schemas.openxmlformats.org/officeDocument/2006/math">
                    <m:r>
                      <a:rPr lang="hu-HU" b="1" i="1" smtClean="0">
                        <a:latin typeface="Cambria Math" panose="02040503050406030204" pitchFamily="18" charset="0"/>
                        <a:ea typeface="Cambria Math" panose="02040503050406030204" pitchFamily="18" charset="0"/>
                      </a:rPr>
                      <m:t>≈</m:t>
                    </m:r>
                  </m:oMath>
                </a14:m>
                <a:r>
                  <a:rPr lang="en-US" b="1" dirty="0" smtClean="0"/>
                  <a:t>1 convergence is slow, </a:t>
                </a:r>
                <a:r>
                  <a:rPr lang="en-US" b="1" dirty="0" err="1" smtClean="0"/>
                  <a:t>ie</a:t>
                </a:r>
                <a:r>
                  <a:rPr lang="en-US" b="1" dirty="0" smtClean="0"/>
                  <a:t> the method can not be applied at this cases.</a:t>
                </a:r>
                <a:endParaRPr lang="hu-HU" b="1" dirty="0"/>
              </a:p>
            </p:txBody>
          </p:sp>
        </mc:Choice>
        <mc:Fallback xmlns="">
          <p:sp>
            <p:nvSpPr>
              <p:cNvPr id="96" name="Szövegdoboz 95"/>
              <p:cNvSpPr txBox="1">
                <a:spLocks noRot="1" noChangeAspect="1" noMove="1" noResize="1" noEditPoints="1" noAdjustHandles="1" noChangeArrowheads="1" noChangeShapeType="1" noTextEdit="1"/>
              </p:cNvSpPr>
              <p:nvPr/>
            </p:nvSpPr>
            <p:spPr>
              <a:xfrm>
                <a:off x="763025" y="5803076"/>
                <a:ext cx="10545951" cy="655244"/>
              </a:xfrm>
              <a:prstGeom prst="rect">
                <a:avLst/>
              </a:prstGeom>
              <a:blipFill>
                <a:blip r:embed="rId2"/>
                <a:stretch>
                  <a:fillRect l="-462" t="-5607" b="-13084"/>
                </a:stretch>
              </a:blipFill>
            </p:spPr>
            <p:txBody>
              <a:bodyPr/>
              <a:lstStyle/>
              <a:p>
                <a:r>
                  <a:rPr lang="hu-HU">
                    <a:noFill/>
                  </a:rPr>
                  <a:t> </a:t>
                </a:r>
              </a:p>
            </p:txBody>
          </p:sp>
        </mc:Fallback>
      </mc:AlternateContent>
    </p:spTree>
    <p:extLst>
      <p:ext uri="{BB962C8B-B14F-4D97-AF65-F5344CB8AC3E}">
        <p14:creationId xmlns:p14="http://schemas.microsoft.com/office/powerpoint/2010/main" val="237904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35577" y="1881052"/>
            <a:ext cx="11015831" cy="3046988"/>
          </a:xfrm>
          <a:prstGeom prst="rect">
            <a:avLst/>
          </a:prstGeom>
          <a:noFill/>
        </p:spPr>
        <p:txBody>
          <a:bodyPr wrap="square" rtlCol="0">
            <a:spAutoFit/>
          </a:bodyPr>
          <a:lstStyle/>
          <a:p>
            <a:r>
              <a:rPr lang="en-US" sz="3200" b="1" dirty="0" smtClean="0"/>
              <a:t>Probability sampling method </a:t>
            </a:r>
            <a:r>
              <a:rPr lang="en-US" sz="3200" dirty="0" smtClean="0"/>
              <a:t>A sampling method that relies on a random, or chance, selection method so that the probability of selection of population elements is known.</a:t>
            </a:r>
            <a:endParaRPr lang="hu-HU" sz="3200" dirty="0" smtClean="0"/>
          </a:p>
          <a:p>
            <a:endParaRPr lang="en-US" sz="3200" dirty="0" smtClean="0"/>
          </a:p>
          <a:p>
            <a:r>
              <a:rPr lang="en-US" sz="3200" b="1" dirty="0" smtClean="0"/>
              <a:t>Nonprobability sampling method </a:t>
            </a:r>
            <a:r>
              <a:rPr lang="en-US" sz="3200" dirty="0" smtClean="0"/>
              <a:t>Sampling method in which the probability of selection of population elements is unknown.</a:t>
            </a:r>
            <a:endParaRPr lang="hu-HU" sz="3200" dirty="0"/>
          </a:p>
        </p:txBody>
      </p:sp>
      <p:sp>
        <p:nvSpPr>
          <p:cNvPr id="3" name="Szövegdoboz 2"/>
          <p:cNvSpPr txBox="1"/>
          <p:nvPr/>
        </p:nvSpPr>
        <p:spPr>
          <a:xfrm>
            <a:off x="3696788" y="483326"/>
            <a:ext cx="3338991" cy="707886"/>
          </a:xfrm>
          <a:prstGeom prst="rect">
            <a:avLst/>
          </a:prstGeom>
          <a:noFill/>
        </p:spPr>
        <p:txBody>
          <a:bodyPr wrap="none" rtlCol="0">
            <a:spAutoFit/>
          </a:bodyPr>
          <a:lstStyle/>
          <a:p>
            <a:r>
              <a:rPr lang="hu-HU" sz="4000" b="1" dirty="0" smtClean="0"/>
              <a:t>Basic</a:t>
            </a:r>
            <a:r>
              <a:rPr lang="hu-HU" sz="4000" dirty="0" smtClean="0"/>
              <a:t> </a:t>
            </a:r>
            <a:r>
              <a:rPr lang="hu-HU" sz="4000" b="1" dirty="0" err="1" smtClean="0"/>
              <a:t>Concepts</a:t>
            </a:r>
            <a:endParaRPr lang="hu-HU" sz="4000" b="1" dirty="0"/>
          </a:p>
        </p:txBody>
      </p:sp>
    </p:spTree>
    <p:extLst>
      <p:ext uri="{BB962C8B-B14F-4D97-AF65-F5344CB8AC3E}">
        <p14:creationId xmlns:p14="http://schemas.microsoft.com/office/powerpoint/2010/main" val="303662847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2569</Words>
  <Application>Microsoft Office PowerPoint</Application>
  <PresentationFormat>Szélesvásznú</PresentationFormat>
  <Paragraphs>218</Paragraphs>
  <Slides>83</Slides>
  <Notes>0</Notes>
  <HiddenSlides>0</HiddenSlides>
  <MMClips>0</MMClips>
  <ScaleCrop>false</ScaleCrop>
  <HeadingPairs>
    <vt:vector size="8" baseType="variant">
      <vt:variant>
        <vt:lpstr>Használt betűtípusok</vt:lpstr>
      </vt:variant>
      <vt:variant>
        <vt:i4>9</vt:i4>
      </vt:variant>
      <vt:variant>
        <vt:lpstr>Téma</vt:lpstr>
      </vt:variant>
      <vt:variant>
        <vt:i4>1</vt:i4>
      </vt:variant>
      <vt:variant>
        <vt:lpstr>Beágyazott OLE kiszolgálók</vt:lpstr>
      </vt:variant>
      <vt:variant>
        <vt:i4>3</vt:i4>
      </vt:variant>
      <vt:variant>
        <vt:lpstr>Diacímek</vt:lpstr>
      </vt:variant>
      <vt:variant>
        <vt:i4>83</vt:i4>
      </vt:variant>
    </vt:vector>
  </HeadingPairs>
  <TitlesOfParts>
    <vt:vector size="96" baseType="lpstr">
      <vt:lpstr>Arial</vt:lpstr>
      <vt:lpstr>Calibri</vt:lpstr>
      <vt:lpstr>Calibri Light</vt:lpstr>
      <vt:lpstr>Cambria Math</vt:lpstr>
      <vt:lpstr>Comic Sans MS</vt:lpstr>
      <vt:lpstr>Symbol</vt:lpstr>
      <vt:lpstr>Times New Roman</vt:lpstr>
      <vt:lpstr>Verdana</vt:lpstr>
      <vt:lpstr>Wingdings</vt:lpstr>
      <vt:lpstr>Office-téma</vt:lpstr>
      <vt:lpstr>Equation.3</vt:lpstr>
      <vt:lpstr>Egyenlet</vt:lpstr>
      <vt:lpstr>Munkalap</vt:lpstr>
      <vt:lpstr>Sampling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dc:title>
  <dc:creator>Windows-felhasználó</dc:creator>
  <cp:lastModifiedBy>Windows-felhasználó</cp:lastModifiedBy>
  <cp:revision>61</cp:revision>
  <dcterms:created xsi:type="dcterms:W3CDTF">2018-03-07T07:36:08Z</dcterms:created>
  <dcterms:modified xsi:type="dcterms:W3CDTF">2018-04-24T10:20:03Z</dcterms:modified>
</cp:coreProperties>
</file>