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 id="272" r:id="rId18"/>
    <p:sldId id="273" r:id="rId19"/>
    <p:sldId id="274" r:id="rId20"/>
    <p:sldId id="275" r:id="rId21"/>
    <p:sldId id="279" r:id="rId22"/>
    <p:sldId id="276" r:id="rId23"/>
    <p:sldId id="277" r:id="rId24"/>
    <p:sldId id="278" r:id="rId25"/>
    <p:sldId id="280" r:id="rId26"/>
    <p:sldId id="281" r:id="rId27"/>
    <p:sldId id="282" r:id="rId28"/>
    <p:sldId id="283" r:id="rId29"/>
    <p:sldId id="284" r:id="rId30"/>
    <p:sldId id="285" r:id="rId31"/>
    <p:sldId id="287" r:id="rId32"/>
    <p:sldId id="288" r:id="rId33"/>
    <p:sldId id="286" r:id="rId34"/>
    <p:sldId id="289" r:id="rId35"/>
    <p:sldId id="290" r:id="rId36"/>
    <p:sldId id="291" r:id="rId37"/>
    <p:sldId id="292" r:id="rId38"/>
    <p:sldId id="293" r:id="rId39"/>
    <p:sldId id="294" r:id="rId40"/>
    <p:sldId id="295" r:id="rId41"/>
    <p:sldId id="296" r:id="rId42"/>
    <p:sldId id="297" r:id="rId43"/>
    <p:sldId id="299" r:id="rId44"/>
    <p:sldId id="300" r:id="rId45"/>
    <p:sldId id="298"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4EF87434-4D2A-4515-B450-6407970D13EA}" type="datetimeFigureOut">
              <a:rPr lang="hu-HU" smtClean="0"/>
              <a:t>2018. 03. 28.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3F37608-43FE-480A-B0C4-D9D7912890F0}" type="slidenum">
              <a:rPr lang="hu-HU" smtClean="0"/>
              <a:t>‹#›</a:t>
            </a:fld>
            <a:endParaRPr lang="hu-HU"/>
          </a:p>
        </p:txBody>
      </p:sp>
    </p:spTree>
    <p:extLst>
      <p:ext uri="{BB962C8B-B14F-4D97-AF65-F5344CB8AC3E}">
        <p14:creationId xmlns:p14="http://schemas.microsoft.com/office/powerpoint/2010/main" val="3971807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EF87434-4D2A-4515-B450-6407970D13EA}" type="datetimeFigureOut">
              <a:rPr lang="hu-HU" smtClean="0"/>
              <a:t>2018. 03. 28.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3F37608-43FE-480A-B0C4-D9D7912890F0}" type="slidenum">
              <a:rPr lang="hu-HU" smtClean="0"/>
              <a:t>‹#›</a:t>
            </a:fld>
            <a:endParaRPr lang="hu-HU"/>
          </a:p>
        </p:txBody>
      </p:sp>
    </p:spTree>
    <p:extLst>
      <p:ext uri="{BB962C8B-B14F-4D97-AF65-F5344CB8AC3E}">
        <p14:creationId xmlns:p14="http://schemas.microsoft.com/office/powerpoint/2010/main" val="123793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EF87434-4D2A-4515-B450-6407970D13EA}" type="datetimeFigureOut">
              <a:rPr lang="hu-HU" smtClean="0"/>
              <a:t>2018. 03. 28.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3F37608-43FE-480A-B0C4-D9D7912890F0}" type="slidenum">
              <a:rPr lang="hu-HU" smtClean="0"/>
              <a:t>‹#›</a:t>
            </a:fld>
            <a:endParaRPr lang="hu-HU"/>
          </a:p>
        </p:txBody>
      </p:sp>
    </p:spTree>
    <p:extLst>
      <p:ext uri="{BB962C8B-B14F-4D97-AF65-F5344CB8AC3E}">
        <p14:creationId xmlns:p14="http://schemas.microsoft.com/office/powerpoint/2010/main" val="277022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EF87434-4D2A-4515-B450-6407970D13EA}" type="datetimeFigureOut">
              <a:rPr lang="hu-HU" smtClean="0"/>
              <a:t>2018. 03. 28.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3F37608-43FE-480A-B0C4-D9D7912890F0}" type="slidenum">
              <a:rPr lang="hu-HU" smtClean="0"/>
              <a:t>‹#›</a:t>
            </a:fld>
            <a:endParaRPr lang="hu-HU"/>
          </a:p>
        </p:txBody>
      </p:sp>
    </p:spTree>
    <p:extLst>
      <p:ext uri="{BB962C8B-B14F-4D97-AF65-F5344CB8AC3E}">
        <p14:creationId xmlns:p14="http://schemas.microsoft.com/office/powerpoint/2010/main" val="278226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4EF87434-4D2A-4515-B450-6407970D13EA}" type="datetimeFigureOut">
              <a:rPr lang="hu-HU" smtClean="0"/>
              <a:t>2018. 03. 28.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3F37608-43FE-480A-B0C4-D9D7912890F0}" type="slidenum">
              <a:rPr lang="hu-HU" smtClean="0"/>
              <a:t>‹#›</a:t>
            </a:fld>
            <a:endParaRPr lang="hu-HU"/>
          </a:p>
        </p:txBody>
      </p:sp>
    </p:spTree>
    <p:extLst>
      <p:ext uri="{BB962C8B-B14F-4D97-AF65-F5344CB8AC3E}">
        <p14:creationId xmlns:p14="http://schemas.microsoft.com/office/powerpoint/2010/main" val="394125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4EF87434-4D2A-4515-B450-6407970D13EA}" type="datetimeFigureOut">
              <a:rPr lang="hu-HU" smtClean="0"/>
              <a:t>2018. 03. 28.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3F37608-43FE-480A-B0C4-D9D7912890F0}" type="slidenum">
              <a:rPr lang="hu-HU" smtClean="0"/>
              <a:t>‹#›</a:t>
            </a:fld>
            <a:endParaRPr lang="hu-HU"/>
          </a:p>
        </p:txBody>
      </p:sp>
    </p:spTree>
    <p:extLst>
      <p:ext uri="{BB962C8B-B14F-4D97-AF65-F5344CB8AC3E}">
        <p14:creationId xmlns:p14="http://schemas.microsoft.com/office/powerpoint/2010/main" val="259855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4EF87434-4D2A-4515-B450-6407970D13EA}" type="datetimeFigureOut">
              <a:rPr lang="hu-HU" smtClean="0"/>
              <a:t>2018. 03. 28.</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63F37608-43FE-480A-B0C4-D9D7912890F0}" type="slidenum">
              <a:rPr lang="hu-HU" smtClean="0"/>
              <a:t>‹#›</a:t>
            </a:fld>
            <a:endParaRPr lang="hu-HU"/>
          </a:p>
        </p:txBody>
      </p:sp>
    </p:spTree>
    <p:extLst>
      <p:ext uri="{BB962C8B-B14F-4D97-AF65-F5344CB8AC3E}">
        <p14:creationId xmlns:p14="http://schemas.microsoft.com/office/powerpoint/2010/main" val="3369505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4EF87434-4D2A-4515-B450-6407970D13EA}" type="datetimeFigureOut">
              <a:rPr lang="hu-HU" smtClean="0"/>
              <a:t>2018. 03. 28.</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63F37608-43FE-480A-B0C4-D9D7912890F0}" type="slidenum">
              <a:rPr lang="hu-HU" smtClean="0"/>
              <a:t>‹#›</a:t>
            </a:fld>
            <a:endParaRPr lang="hu-HU"/>
          </a:p>
        </p:txBody>
      </p:sp>
    </p:spTree>
    <p:extLst>
      <p:ext uri="{BB962C8B-B14F-4D97-AF65-F5344CB8AC3E}">
        <p14:creationId xmlns:p14="http://schemas.microsoft.com/office/powerpoint/2010/main" val="1883427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EF87434-4D2A-4515-B450-6407970D13EA}" type="datetimeFigureOut">
              <a:rPr lang="hu-HU" smtClean="0"/>
              <a:t>2018. 03. 28.</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63F37608-43FE-480A-B0C4-D9D7912890F0}" type="slidenum">
              <a:rPr lang="hu-HU" smtClean="0"/>
              <a:t>‹#›</a:t>
            </a:fld>
            <a:endParaRPr lang="hu-HU"/>
          </a:p>
        </p:txBody>
      </p:sp>
    </p:spTree>
    <p:extLst>
      <p:ext uri="{BB962C8B-B14F-4D97-AF65-F5344CB8AC3E}">
        <p14:creationId xmlns:p14="http://schemas.microsoft.com/office/powerpoint/2010/main" val="53621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4EF87434-4D2A-4515-B450-6407970D13EA}" type="datetimeFigureOut">
              <a:rPr lang="hu-HU" smtClean="0"/>
              <a:t>2018. 03. 28.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3F37608-43FE-480A-B0C4-D9D7912890F0}" type="slidenum">
              <a:rPr lang="hu-HU" smtClean="0"/>
              <a:t>‹#›</a:t>
            </a:fld>
            <a:endParaRPr lang="hu-HU"/>
          </a:p>
        </p:txBody>
      </p:sp>
    </p:spTree>
    <p:extLst>
      <p:ext uri="{BB962C8B-B14F-4D97-AF65-F5344CB8AC3E}">
        <p14:creationId xmlns:p14="http://schemas.microsoft.com/office/powerpoint/2010/main" val="3758624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4EF87434-4D2A-4515-B450-6407970D13EA}" type="datetimeFigureOut">
              <a:rPr lang="hu-HU" smtClean="0"/>
              <a:t>2018. 03. 28.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3F37608-43FE-480A-B0C4-D9D7912890F0}" type="slidenum">
              <a:rPr lang="hu-HU" smtClean="0"/>
              <a:t>‹#›</a:t>
            </a:fld>
            <a:endParaRPr lang="hu-HU"/>
          </a:p>
        </p:txBody>
      </p:sp>
    </p:spTree>
    <p:extLst>
      <p:ext uri="{BB962C8B-B14F-4D97-AF65-F5344CB8AC3E}">
        <p14:creationId xmlns:p14="http://schemas.microsoft.com/office/powerpoint/2010/main" val="961841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87434-4D2A-4515-B450-6407970D13EA}" type="datetimeFigureOut">
              <a:rPr lang="hu-HU" smtClean="0"/>
              <a:t>2018. 03. 28.</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37608-43FE-480A-B0C4-D9D7912890F0}" type="slidenum">
              <a:rPr lang="hu-HU" smtClean="0"/>
              <a:t>‹#›</a:t>
            </a:fld>
            <a:endParaRPr lang="hu-HU"/>
          </a:p>
        </p:txBody>
      </p:sp>
    </p:spTree>
    <p:extLst>
      <p:ext uri="{BB962C8B-B14F-4D97-AF65-F5344CB8AC3E}">
        <p14:creationId xmlns:p14="http://schemas.microsoft.com/office/powerpoint/2010/main" val="2847559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2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7.xml"/><Relationship Id="rId5" Type="http://schemas.openxmlformats.org/officeDocument/2006/relationships/image" Target="../media/image58.emf"/><Relationship Id="rId4" Type="http://schemas.openxmlformats.org/officeDocument/2006/relationships/image" Target="../media/image57.emf"/></Relationships>
</file>

<file path=ppt/slides/_rels/slide4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7.xml"/><Relationship Id="rId4" Type="http://schemas.openxmlformats.org/officeDocument/2006/relationships/image" Target="../media/image91.emf"/></Relationships>
</file>

<file path=ppt/slides/_rels/slide66.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2.png"/><Relationship Id="rId1" Type="http://schemas.openxmlformats.org/officeDocument/2006/relationships/slideLayout" Target="../slideLayouts/slideLayout7.xml"/><Relationship Id="rId4" Type="http://schemas.openxmlformats.org/officeDocument/2006/relationships/image" Target="../media/image95.emf"/></Relationships>
</file>

<file path=ppt/slides/_rels/slide68.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2.png"/><Relationship Id="rId1" Type="http://schemas.openxmlformats.org/officeDocument/2006/relationships/slideLayout" Target="../slideLayouts/slideLayout7.xml"/><Relationship Id="rId4" Type="http://schemas.openxmlformats.org/officeDocument/2006/relationships/image" Target="../media/image97.emf"/></Relationships>
</file>

<file path=ppt/slides/_rels/slide6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8.emf"/><Relationship Id="rId1" Type="http://schemas.openxmlformats.org/officeDocument/2006/relationships/slideLayout" Target="../slideLayouts/slideLayout7.xml"/><Relationship Id="rId4" Type="http://schemas.openxmlformats.org/officeDocument/2006/relationships/image" Target="../media/image99.emf"/></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00.emf"/><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err="1" smtClean="0"/>
              <a:t>Regression</a:t>
            </a:r>
            <a:r>
              <a:rPr lang="hu-HU" dirty="0" smtClean="0"/>
              <a:t> </a:t>
            </a:r>
            <a:r>
              <a:rPr lang="hu-HU" dirty="0" err="1" smtClean="0"/>
              <a:t>Analysis</a:t>
            </a:r>
            <a:endParaRPr lang="hu-HU" dirty="0"/>
          </a:p>
        </p:txBody>
      </p:sp>
      <p:sp>
        <p:nvSpPr>
          <p:cNvPr id="3" name="Alcím 2"/>
          <p:cNvSpPr>
            <a:spLocks noGrp="1"/>
          </p:cNvSpPr>
          <p:nvPr>
            <p:ph type="subTitle" idx="1"/>
          </p:nvPr>
        </p:nvSpPr>
        <p:spPr/>
        <p:txBody>
          <a:bodyPr/>
          <a:lstStyle/>
          <a:p>
            <a:r>
              <a:rPr lang="hu-HU" dirty="0" smtClean="0"/>
              <a:t>PhD </a:t>
            </a:r>
            <a:r>
              <a:rPr lang="hu-HU" dirty="0" err="1" smtClean="0"/>
              <a:t>Course</a:t>
            </a:r>
            <a:endParaRPr lang="hu-HU" dirty="0"/>
          </a:p>
        </p:txBody>
      </p:sp>
    </p:spTree>
    <p:extLst>
      <p:ext uri="{BB962C8B-B14F-4D97-AF65-F5344CB8AC3E}">
        <p14:creationId xmlns:p14="http://schemas.microsoft.com/office/powerpoint/2010/main" val="3696591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70164" y="382618"/>
            <a:ext cx="10844308" cy="1838067"/>
          </a:xfrm>
          <a:prstGeom prst="rect">
            <a:avLst/>
          </a:prstGeom>
        </p:spPr>
      </p:pic>
      <p:pic>
        <p:nvPicPr>
          <p:cNvPr id="3" name="Kép 2"/>
          <p:cNvPicPr>
            <a:picLocks noChangeAspect="1"/>
          </p:cNvPicPr>
          <p:nvPr/>
        </p:nvPicPr>
        <p:blipFill>
          <a:blip r:embed="rId3"/>
          <a:stretch>
            <a:fillRect/>
          </a:stretch>
        </p:blipFill>
        <p:spPr>
          <a:xfrm>
            <a:off x="370164" y="2220685"/>
            <a:ext cx="11725091" cy="4349932"/>
          </a:xfrm>
          <a:prstGeom prst="rect">
            <a:avLst/>
          </a:prstGeom>
        </p:spPr>
      </p:pic>
    </p:spTree>
    <p:extLst>
      <p:ext uri="{BB962C8B-B14F-4D97-AF65-F5344CB8AC3E}">
        <p14:creationId xmlns:p14="http://schemas.microsoft.com/office/powerpoint/2010/main" val="344346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55496" y="1544834"/>
            <a:ext cx="11152625" cy="3523554"/>
          </a:xfrm>
          <a:prstGeom prst="rect">
            <a:avLst/>
          </a:prstGeom>
        </p:spPr>
      </p:pic>
    </p:spTree>
    <p:extLst>
      <p:ext uri="{BB962C8B-B14F-4D97-AF65-F5344CB8AC3E}">
        <p14:creationId xmlns:p14="http://schemas.microsoft.com/office/powerpoint/2010/main" val="1239761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384453" y="1233175"/>
            <a:ext cx="11569856" cy="3560893"/>
          </a:xfrm>
          <a:prstGeom prst="rect">
            <a:avLst/>
          </a:prstGeom>
        </p:spPr>
      </p:pic>
    </p:spTree>
    <p:extLst>
      <p:ext uri="{BB962C8B-B14F-4D97-AF65-F5344CB8AC3E}">
        <p14:creationId xmlns:p14="http://schemas.microsoft.com/office/powerpoint/2010/main" val="4164630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679510" y="944329"/>
            <a:ext cx="11021882" cy="4920894"/>
          </a:xfrm>
          <a:prstGeom prst="rect">
            <a:avLst/>
          </a:prstGeom>
        </p:spPr>
      </p:pic>
    </p:spTree>
    <p:extLst>
      <p:ext uri="{BB962C8B-B14F-4D97-AF65-F5344CB8AC3E}">
        <p14:creationId xmlns:p14="http://schemas.microsoft.com/office/powerpoint/2010/main" val="1021136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80509" y="1258536"/>
            <a:ext cx="11128253" cy="4423807"/>
          </a:xfrm>
          <a:prstGeom prst="rect">
            <a:avLst/>
          </a:prstGeom>
        </p:spPr>
      </p:pic>
    </p:spTree>
    <p:extLst>
      <p:ext uri="{BB962C8B-B14F-4D97-AF65-F5344CB8AC3E}">
        <p14:creationId xmlns:p14="http://schemas.microsoft.com/office/powerpoint/2010/main" val="2686062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28311" y="2060657"/>
            <a:ext cx="11694415" cy="2615846"/>
          </a:xfrm>
          <a:prstGeom prst="rect">
            <a:avLst/>
          </a:prstGeom>
        </p:spPr>
      </p:pic>
    </p:spTree>
    <p:extLst>
      <p:ext uri="{BB962C8B-B14F-4D97-AF65-F5344CB8AC3E}">
        <p14:creationId xmlns:p14="http://schemas.microsoft.com/office/powerpoint/2010/main" val="1355171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830980" y="541614"/>
            <a:ext cx="10663584" cy="5937563"/>
          </a:xfrm>
          <a:prstGeom prst="rect">
            <a:avLst/>
          </a:prstGeom>
        </p:spPr>
      </p:pic>
    </p:spTree>
    <p:extLst>
      <p:ext uri="{BB962C8B-B14F-4D97-AF65-F5344CB8AC3E}">
        <p14:creationId xmlns:p14="http://schemas.microsoft.com/office/powerpoint/2010/main" val="4258231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860498" y="2729726"/>
            <a:ext cx="9979900" cy="1136880"/>
          </a:xfrm>
          <a:prstGeom prst="rect">
            <a:avLst/>
          </a:prstGeom>
        </p:spPr>
      </p:pic>
    </p:spTree>
    <p:extLst>
      <p:ext uri="{BB962C8B-B14F-4D97-AF65-F5344CB8AC3E}">
        <p14:creationId xmlns:p14="http://schemas.microsoft.com/office/powerpoint/2010/main" val="1773439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20363" y="1035004"/>
            <a:ext cx="11449173" cy="4777967"/>
          </a:xfrm>
          <a:prstGeom prst="rect">
            <a:avLst/>
          </a:prstGeom>
        </p:spPr>
      </p:pic>
      <p:sp>
        <p:nvSpPr>
          <p:cNvPr id="3" name="Téglalap 2"/>
          <p:cNvSpPr/>
          <p:nvPr/>
        </p:nvSpPr>
        <p:spPr>
          <a:xfrm>
            <a:off x="783771" y="1035004"/>
            <a:ext cx="9575075" cy="144693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355935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289056" y="1353132"/>
            <a:ext cx="11613887" cy="4151736"/>
          </a:xfrm>
          <a:prstGeom prst="rect">
            <a:avLst/>
          </a:prstGeom>
        </p:spPr>
      </p:pic>
    </p:spTree>
    <p:extLst>
      <p:ext uri="{BB962C8B-B14F-4D97-AF65-F5344CB8AC3E}">
        <p14:creationId xmlns:p14="http://schemas.microsoft.com/office/powerpoint/2010/main" val="4248573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630603" y="569954"/>
            <a:ext cx="9604661" cy="410144"/>
          </a:xfrm>
          <a:prstGeom prst="rect">
            <a:avLst/>
          </a:prstGeom>
        </p:spPr>
      </p:pic>
      <p:pic>
        <p:nvPicPr>
          <p:cNvPr id="3" name="Kép 2"/>
          <p:cNvPicPr>
            <a:picLocks noChangeAspect="1"/>
          </p:cNvPicPr>
          <p:nvPr/>
        </p:nvPicPr>
        <p:blipFill>
          <a:blip r:embed="rId3"/>
          <a:stretch>
            <a:fillRect/>
          </a:stretch>
        </p:blipFill>
        <p:spPr>
          <a:xfrm>
            <a:off x="2002811" y="2306237"/>
            <a:ext cx="8093553" cy="2553146"/>
          </a:xfrm>
          <a:prstGeom prst="rect">
            <a:avLst/>
          </a:prstGeom>
        </p:spPr>
      </p:pic>
    </p:spTree>
    <p:extLst>
      <p:ext uri="{BB962C8B-B14F-4D97-AF65-F5344CB8AC3E}">
        <p14:creationId xmlns:p14="http://schemas.microsoft.com/office/powerpoint/2010/main" val="582934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95850" y="1070943"/>
            <a:ext cx="11524958" cy="5107788"/>
          </a:xfrm>
          <a:prstGeom prst="rect">
            <a:avLst/>
          </a:prstGeom>
        </p:spPr>
      </p:pic>
    </p:spTree>
    <p:extLst>
      <p:ext uri="{BB962C8B-B14F-4D97-AF65-F5344CB8AC3E}">
        <p14:creationId xmlns:p14="http://schemas.microsoft.com/office/powerpoint/2010/main" val="162773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19397" y="2087471"/>
            <a:ext cx="5573399" cy="3398929"/>
          </a:xfrm>
          <a:prstGeom prst="rect">
            <a:avLst/>
          </a:prstGeom>
        </p:spPr>
      </p:pic>
      <p:pic>
        <p:nvPicPr>
          <p:cNvPr id="3" name="Kép 2"/>
          <p:cNvPicPr>
            <a:picLocks noChangeAspect="1"/>
          </p:cNvPicPr>
          <p:nvPr/>
        </p:nvPicPr>
        <p:blipFill>
          <a:blip r:embed="rId3"/>
          <a:stretch>
            <a:fillRect/>
          </a:stretch>
        </p:blipFill>
        <p:spPr>
          <a:xfrm>
            <a:off x="6921298" y="1871391"/>
            <a:ext cx="4778395" cy="3615009"/>
          </a:xfrm>
          <a:prstGeom prst="rect">
            <a:avLst/>
          </a:prstGeom>
        </p:spPr>
      </p:pic>
    </p:spTree>
    <p:extLst>
      <p:ext uri="{BB962C8B-B14F-4D97-AF65-F5344CB8AC3E}">
        <p14:creationId xmlns:p14="http://schemas.microsoft.com/office/powerpoint/2010/main" val="1238517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592286" y="248194"/>
            <a:ext cx="3834961" cy="707886"/>
          </a:xfrm>
          <a:prstGeom prst="rect">
            <a:avLst/>
          </a:prstGeom>
          <a:noFill/>
        </p:spPr>
        <p:txBody>
          <a:bodyPr wrap="none" rtlCol="0">
            <a:spAutoFit/>
          </a:bodyPr>
          <a:lstStyle/>
          <a:p>
            <a:r>
              <a:rPr lang="hu-HU" sz="4000" dirty="0" err="1" smtClean="0"/>
              <a:t>Linear</a:t>
            </a:r>
            <a:r>
              <a:rPr lang="hu-HU" sz="4000" dirty="0" smtClean="0"/>
              <a:t> </a:t>
            </a:r>
            <a:r>
              <a:rPr lang="hu-HU" sz="4000" dirty="0" err="1" smtClean="0"/>
              <a:t>Regression</a:t>
            </a:r>
            <a:endParaRPr lang="hu-HU" sz="4000" dirty="0"/>
          </a:p>
        </p:txBody>
      </p:sp>
      <p:pic>
        <p:nvPicPr>
          <p:cNvPr id="3" name="Kép 2"/>
          <p:cNvPicPr>
            <a:picLocks noChangeAspect="1"/>
          </p:cNvPicPr>
          <p:nvPr/>
        </p:nvPicPr>
        <p:blipFill>
          <a:blip r:embed="rId2"/>
          <a:stretch>
            <a:fillRect/>
          </a:stretch>
        </p:blipFill>
        <p:spPr>
          <a:xfrm>
            <a:off x="379563" y="1125897"/>
            <a:ext cx="11238315" cy="1833989"/>
          </a:xfrm>
          <a:prstGeom prst="rect">
            <a:avLst/>
          </a:prstGeom>
        </p:spPr>
      </p:pic>
      <p:pic>
        <p:nvPicPr>
          <p:cNvPr id="4" name="Kép 3"/>
          <p:cNvPicPr>
            <a:picLocks noChangeAspect="1"/>
          </p:cNvPicPr>
          <p:nvPr/>
        </p:nvPicPr>
        <p:blipFill>
          <a:blip r:embed="rId3"/>
          <a:stretch>
            <a:fillRect/>
          </a:stretch>
        </p:blipFill>
        <p:spPr>
          <a:xfrm>
            <a:off x="1946364" y="2959886"/>
            <a:ext cx="7877867" cy="3378484"/>
          </a:xfrm>
          <a:prstGeom prst="rect">
            <a:avLst/>
          </a:prstGeom>
        </p:spPr>
      </p:pic>
      <p:sp>
        <p:nvSpPr>
          <p:cNvPr id="5" name="Téglalap 4"/>
          <p:cNvSpPr/>
          <p:nvPr/>
        </p:nvSpPr>
        <p:spPr>
          <a:xfrm>
            <a:off x="379563" y="1125897"/>
            <a:ext cx="11238315" cy="169568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822804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16307" y="1552162"/>
            <a:ext cx="10943004" cy="3385598"/>
          </a:xfrm>
          <a:prstGeom prst="rect">
            <a:avLst/>
          </a:prstGeom>
        </p:spPr>
      </p:pic>
      <p:sp>
        <p:nvSpPr>
          <p:cNvPr id="3" name="Téglalap 2"/>
          <p:cNvSpPr/>
          <p:nvPr/>
        </p:nvSpPr>
        <p:spPr>
          <a:xfrm>
            <a:off x="1031966" y="1371600"/>
            <a:ext cx="8543108" cy="86214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738690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793518" y="389363"/>
            <a:ext cx="10710051" cy="4759298"/>
          </a:xfrm>
          <a:prstGeom prst="rect">
            <a:avLst/>
          </a:prstGeom>
        </p:spPr>
      </p:pic>
      <p:pic>
        <p:nvPicPr>
          <p:cNvPr id="3" name="Kép 2"/>
          <p:cNvPicPr>
            <a:picLocks noChangeAspect="1"/>
          </p:cNvPicPr>
          <p:nvPr/>
        </p:nvPicPr>
        <p:blipFill>
          <a:blip r:embed="rId3"/>
          <a:stretch>
            <a:fillRect/>
          </a:stretch>
        </p:blipFill>
        <p:spPr>
          <a:xfrm>
            <a:off x="561700" y="5378108"/>
            <a:ext cx="11173688" cy="1074944"/>
          </a:xfrm>
          <a:prstGeom prst="rect">
            <a:avLst/>
          </a:prstGeom>
        </p:spPr>
      </p:pic>
      <p:sp>
        <p:nvSpPr>
          <p:cNvPr id="4" name="Téglalap 3"/>
          <p:cNvSpPr/>
          <p:nvPr/>
        </p:nvSpPr>
        <p:spPr>
          <a:xfrm>
            <a:off x="470263" y="5225143"/>
            <a:ext cx="11430000" cy="143691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567491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156692" y="463223"/>
            <a:ext cx="5569794" cy="646331"/>
          </a:xfrm>
          <a:prstGeom prst="rect">
            <a:avLst/>
          </a:prstGeom>
          <a:noFill/>
        </p:spPr>
        <p:txBody>
          <a:bodyPr wrap="none" rtlCol="0">
            <a:spAutoFit/>
          </a:bodyPr>
          <a:lstStyle/>
          <a:p>
            <a:r>
              <a:rPr lang="hu-HU" sz="3600" dirty="0" err="1" smtClean="0"/>
              <a:t>Method</a:t>
            </a:r>
            <a:r>
              <a:rPr lang="hu-HU" sz="3600" dirty="0" smtClean="0"/>
              <a:t> of </a:t>
            </a:r>
            <a:r>
              <a:rPr lang="hu-HU" sz="3600" dirty="0" err="1" smtClean="0"/>
              <a:t>the</a:t>
            </a:r>
            <a:r>
              <a:rPr lang="hu-HU" sz="3600" dirty="0" smtClean="0"/>
              <a:t> </a:t>
            </a:r>
            <a:r>
              <a:rPr lang="hu-HU" sz="3600" dirty="0" err="1" smtClean="0"/>
              <a:t>Least</a:t>
            </a:r>
            <a:r>
              <a:rPr lang="hu-HU" sz="3600" dirty="0" smtClean="0"/>
              <a:t> </a:t>
            </a:r>
            <a:r>
              <a:rPr lang="hu-HU" sz="3600" dirty="0" err="1" smtClean="0"/>
              <a:t>Squares</a:t>
            </a:r>
            <a:endParaRPr lang="hu-HU" sz="3600" dirty="0"/>
          </a:p>
        </p:txBody>
      </p:sp>
      <p:pic>
        <p:nvPicPr>
          <p:cNvPr id="3" name="Kép 2"/>
          <p:cNvPicPr>
            <a:picLocks noChangeAspect="1"/>
          </p:cNvPicPr>
          <p:nvPr/>
        </p:nvPicPr>
        <p:blipFill>
          <a:blip r:embed="rId2"/>
          <a:stretch>
            <a:fillRect/>
          </a:stretch>
        </p:blipFill>
        <p:spPr>
          <a:xfrm>
            <a:off x="307206" y="1353617"/>
            <a:ext cx="11710622" cy="1649387"/>
          </a:xfrm>
          <a:prstGeom prst="rect">
            <a:avLst/>
          </a:prstGeom>
        </p:spPr>
      </p:pic>
      <p:pic>
        <p:nvPicPr>
          <p:cNvPr id="4" name="Kép 3"/>
          <p:cNvPicPr>
            <a:picLocks noChangeAspect="1"/>
          </p:cNvPicPr>
          <p:nvPr/>
        </p:nvPicPr>
        <p:blipFill>
          <a:blip r:embed="rId3"/>
          <a:stretch>
            <a:fillRect/>
          </a:stretch>
        </p:blipFill>
        <p:spPr>
          <a:xfrm>
            <a:off x="471108" y="3650781"/>
            <a:ext cx="10940962" cy="2700670"/>
          </a:xfrm>
          <a:prstGeom prst="rect">
            <a:avLst/>
          </a:prstGeom>
          <a:effectLst>
            <a:softEdge rad="0"/>
          </a:effectLst>
        </p:spPr>
      </p:pic>
      <p:sp>
        <p:nvSpPr>
          <p:cNvPr id="5" name="Téglalap 4"/>
          <p:cNvSpPr/>
          <p:nvPr/>
        </p:nvSpPr>
        <p:spPr>
          <a:xfrm>
            <a:off x="609600" y="3541486"/>
            <a:ext cx="10802470" cy="29318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931954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65847" y="314434"/>
            <a:ext cx="11195552" cy="6304079"/>
          </a:xfrm>
          <a:prstGeom prst="rect">
            <a:avLst/>
          </a:prstGeom>
        </p:spPr>
      </p:pic>
      <p:sp>
        <p:nvSpPr>
          <p:cNvPr id="3" name="Téglalap 2"/>
          <p:cNvSpPr/>
          <p:nvPr/>
        </p:nvSpPr>
        <p:spPr>
          <a:xfrm>
            <a:off x="1291771" y="314434"/>
            <a:ext cx="1364343" cy="46933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009992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65506" y="273846"/>
            <a:ext cx="11391066" cy="2119181"/>
          </a:xfrm>
          <a:prstGeom prst="rect">
            <a:avLst/>
          </a:prstGeom>
        </p:spPr>
      </p:pic>
    </p:spTree>
    <p:extLst>
      <p:ext uri="{BB962C8B-B14F-4D97-AF65-F5344CB8AC3E}">
        <p14:creationId xmlns:p14="http://schemas.microsoft.com/office/powerpoint/2010/main" val="2174034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464255" y="4626670"/>
            <a:ext cx="11347827" cy="1948302"/>
          </a:xfrm>
          <a:prstGeom prst="rect">
            <a:avLst/>
          </a:prstGeom>
        </p:spPr>
      </p:pic>
      <p:pic>
        <p:nvPicPr>
          <p:cNvPr id="4" name="Kép 3"/>
          <p:cNvPicPr>
            <a:picLocks noChangeAspect="1"/>
          </p:cNvPicPr>
          <p:nvPr/>
        </p:nvPicPr>
        <p:blipFill>
          <a:blip r:embed="rId3"/>
          <a:stretch>
            <a:fillRect/>
          </a:stretch>
        </p:blipFill>
        <p:spPr>
          <a:xfrm>
            <a:off x="231488" y="496664"/>
            <a:ext cx="11813359" cy="1636935"/>
          </a:xfrm>
          <a:prstGeom prst="rect">
            <a:avLst/>
          </a:prstGeom>
        </p:spPr>
      </p:pic>
      <p:pic>
        <p:nvPicPr>
          <p:cNvPr id="5" name="Kép 4"/>
          <p:cNvPicPr>
            <a:picLocks noChangeAspect="1"/>
          </p:cNvPicPr>
          <p:nvPr/>
        </p:nvPicPr>
        <p:blipFill>
          <a:blip r:embed="rId4"/>
          <a:stretch>
            <a:fillRect/>
          </a:stretch>
        </p:blipFill>
        <p:spPr>
          <a:xfrm>
            <a:off x="231488" y="2691918"/>
            <a:ext cx="11832977" cy="1517225"/>
          </a:xfrm>
          <a:prstGeom prst="rect">
            <a:avLst/>
          </a:prstGeom>
        </p:spPr>
      </p:pic>
    </p:spTree>
    <p:extLst>
      <p:ext uri="{BB962C8B-B14F-4D97-AF65-F5344CB8AC3E}">
        <p14:creationId xmlns:p14="http://schemas.microsoft.com/office/powerpoint/2010/main" val="3407178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0" y="2122522"/>
            <a:ext cx="12222699" cy="2522050"/>
          </a:xfrm>
          <a:prstGeom prst="rect">
            <a:avLst/>
          </a:prstGeom>
        </p:spPr>
      </p:pic>
      <p:sp>
        <p:nvSpPr>
          <p:cNvPr id="3" name="Téglalap 2"/>
          <p:cNvSpPr/>
          <p:nvPr/>
        </p:nvSpPr>
        <p:spPr>
          <a:xfrm>
            <a:off x="1103086" y="2122522"/>
            <a:ext cx="1436914" cy="56262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Téglalap 3"/>
          <p:cNvSpPr/>
          <p:nvPr/>
        </p:nvSpPr>
        <p:spPr>
          <a:xfrm>
            <a:off x="587829" y="1881051"/>
            <a:ext cx="11273245" cy="331796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480706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573677" y="217261"/>
            <a:ext cx="9608129" cy="414564"/>
          </a:xfrm>
          <a:prstGeom prst="rect">
            <a:avLst/>
          </a:prstGeom>
        </p:spPr>
      </p:pic>
      <p:pic>
        <p:nvPicPr>
          <p:cNvPr id="3" name="Kép 2"/>
          <p:cNvPicPr>
            <a:picLocks noChangeAspect="1"/>
          </p:cNvPicPr>
          <p:nvPr/>
        </p:nvPicPr>
        <p:blipFill>
          <a:blip r:embed="rId3"/>
          <a:stretch>
            <a:fillRect/>
          </a:stretch>
        </p:blipFill>
        <p:spPr>
          <a:xfrm>
            <a:off x="938043" y="984522"/>
            <a:ext cx="10243763" cy="5485447"/>
          </a:xfrm>
          <a:prstGeom prst="rect">
            <a:avLst/>
          </a:prstGeom>
        </p:spPr>
      </p:pic>
    </p:spTree>
    <p:extLst>
      <p:ext uri="{BB962C8B-B14F-4D97-AF65-F5344CB8AC3E}">
        <p14:creationId xmlns:p14="http://schemas.microsoft.com/office/powerpoint/2010/main" val="27506186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27966" y="402675"/>
            <a:ext cx="11569219" cy="4387039"/>
          </a:xfrm>
          <a:prstGeom prst="rect">
            <a:avLst/>
          </a:prstGeom>
        </p:spPr>
      </p:pic>
      <p:pic>
        <p:nvPicPr>
          <p:cNvPr id="3" name="Kép 2"/>
          <p:cNvPicPr>
            <a:picLocks noChangeAspect="1"/>
          </p:cNvPicPr>
          <p:nvPr/>
        </p:nvPicPr>
        <p:blipFill>
          <a:blip r:embed="rId3"/>
          <a:stretch>
            <a:fillRect/>
          </a:stretch>
        </p:blipFill>
        <p:spPr>
          <a:xfrm>
            <a:off x="655147" y="5093487"/>
            <a:ext cx="11134882" cy="1292799"/>
          </a:xfrm>
          <a:prstGeom prst="rect">
            <a:avLst/>
          </a:prstGeom>
        </p:spPr>
      </p:pic>
    </p:spTree>
    <p:extLst>
      <p:ext uri="{BB962C8B-B14F-4D97-AF65-F5344CB8AC3E}">
        <p14:creationId xmlns:p14="http://schemas.microsoft.com/office/powerpoint/2010/main" val="3985535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631519" y="1023161"/>
            <a:ext cx="5902881" cy="4739093"/>
          </a:xfrm>
          <a:prstGeom prst="rect">
            <a:avLst/>
          </a:prstGeom>
        </p:spPr>
      </p:pic>
      <p:sp>
        <p:nvSpPr>
          <p:cNvPr id="3" name="Téglalap 2"/>
          <p:cNvSpPr/>
          <p:nvPr/>
        </p:nvSpPr>
        <p:spPr>
          <a:xfrm>
            <a:off x="2129246" y="1023161"/>
            <a:ext cx="6609805" cy="499881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548593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53707" y="1284676"/>
            <a:ext cx="11204470" cy="3969496"/>
          </a:xfrm>
          <a:prstGeom prst="rect">
            <a:avLst/>
          </a:prstGeom>
        </p:spPr>
      </p:pic>
    </p:spTree>
    <p:extLst>
      <p:ext uri="{BB962C8B-B14F-4D97-AF65-F5344CB8AC3E}">
        <p14:creationId xmlns:p14="http://schemas.microsoft.com/office/powerpoint/2010/main" val="4269852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000270" y="573891"/>
            <a:ext cx="3086589" cy="413079"/>
          </a:xfrm>
          <a:prstGeom prst="rect">
            <a:avLst/>
          </a:prstGeom>
        </p:spPr>
      </p:pic>
      <p:pic>
        <p:nvPicPr>
          <p:cNvPr id="3" name="Kép 2"/>
          <p:cNvPicPr>
            <a:picLocks noChangeAspect="1"/>
          </p:cNvPicPr>
          <p:nvPr/>
        </p:nvPicPr>
        <p:blipFill>
          <a:blip r:embed="rId3"/>
          <a:stretch>
            <a:fillRect/>
          </a:stretch>
        </p:blipFill>
        <p:spPr>
          <a:xfrm>
            <a:off x="622898" y="1693129"/>
            <a:ext cx="11130331" cy="3967441"/>
          </a:xfrm>
          <a:prstGeom prst="rect">
            <a:avLst/>
          </a:prstGeom>
        </p:spPr>
      </p:pic>
    </p:spTree>
    <p:extLst>
      <p:ext uri="{BB962C8B-B14F-4D97-AF65-F5344CB8AC3E}">
        <p14:creationId xmlns:p14="http://schemas.microsoft.com/office/powerpoint/2010/main" val="856311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14042" y="1481517"/>
            <a:ext cx="11157153" cy="3801682"/>
          </a:xfrm>
          <a:prstGeom prst="rect">
            <a:avLst/>
          </a:prstGeom>
        </p:spPr>
      </p:pic>
    </p:spTree>
    <p:extLst>
      <p:ext uri="{BB962C8B-B14F-4D97-AF65-F5344CB8AC3E}">
        <p14:creationId xmlns:p14="http://schemas.microsoft.com/office/powerpoint/2010/main" val="2806813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47057" y="1449116"/>
            <a:ext cx="11023925" cy="3732483"/>
          </a:xfrm>
          <a:prstGeom prst="rect">
            <a:avLst/>
          </a:prstGeom>
        </p:spPr>
      </p:pic>
    </p:spTree>
    <p:extLst>
      <p:ext uri="{BB962C8B-B14F-4D97-AF65-F5344CB8AC3E}">
        <p14:creationId xmlns:p14="http://schemas.microsoft.com/office/powerpoint/2010/main" val="3135325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735474" y="595472"/>
            <a:ext cx="10510942" cy="5994014"/>
          </a:xfrm>
          <a:prstGeom prst="rect">
            <a:avLst/>
          </a:prstGeom>
        </p:spPr>
      </p:pic>
    </p:spTree>
    <p:extLst>
      <p:ext uri="{BB962C8B-B14F-4D97-AF65-F5344CB8AC3E}">
        <p14:creationId xmlns:p14="http://schemas.microsoft.com/office/powerpoint/2010/main" val="3005716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12269" y="1413506"/>
            <a:ext cx="11203480" cy="3884207"/>
          </a:xfrm>
          <a:prstGeom prst="rect">
            <a:avLst/>
          </a:prstGeom>
        </p:spPr>
      </p:pic>
    </p:spTree>
    <p:extLst>
      <p:ext uri="{BB962C8B-B14F-4D97-AF65-F5344CB8AC3E}">
        <p14:creationId xmlns:p14="http://schemas.microsoft.com/office/powerpoint/2010/main" val="3817611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62154" y="1662270"/>
            <a:ext cx="11658935" cy="3112929"/>
          </a:xfrm>
          <a:prstGeom prst="rect">
            <a:avLst/>
          </a:prstGeom>
        </p:spPr>
      </p:pic>
    </p:spTree>
    <p:extLst>
      <p:ext uri="{BB962C8B-B14F-4D97-AF65-F5344CB8AC3E}">
        <p14:creationId xmlns:p14="http://schemas.microsoft.com/office/powerpoint/2010/main" val="2107484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723065" y="924003"/>
            <a:ext cx="11039338" cy="4997826"/>
          </a:xfrm>
          <a:prstGeom prst="rect">
            <a:avLst/>
          </a:prstGeom>
        </p:spPr>
      </p:pic>
    </p:spTree>
    <p:extLst>
      <p:ext uri="{BB962C8B-B14F-4D97-AF65-F5344CB8AC3E}">
        <p14:creationId xmlns:p14="http://schemas.microsoft.com/office/powerpoint/2010/main" val="429473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396437" y="517707"/>
            <a:ext cx="9608129" cy="414564"/>
          </a:xfrm>
          <a:prstGeom prst="rect">
            <a:avLst/>
          </a:prstGeom>
        </p:spPr>
      </p:pic>
      <p:pic>
        <p:nvPicPr>
          <p:cNvPr id="3" name="Kép 2"/>
          <p:cNvPicPr>
            <a:picLocks noChangeAspect="1"/>
          </p:cNvPicPr>
          <p:nvPr/>
        </p:nvPicPr>
        <p:blipFill>
          <a:blip r:embed="rId3"/>
          <a:stretch>
            <a:fillRect/>
          </a:stretch>
        </p:blipFill>
        <p:spPr>
          <a:xfrm>
            <a:off x="626699" y="1428740"/>
            <a:ext cx="11147606" cy="4945934"/>
          </a:xfrm>
          <a:prstGeom prst="rect">
            <a:avLst/>
          </a:prstGeom>
        </p:spPr>
      </p:pic>
    </p:spTree>
    <p:extLst>
      <p:ext uri="{BB962C8B-B14F-4D97-AF65-F5344CB8AC3E}">
        <p14:creationId xmlns:p14="http://schemas.microsoft.com/office/powerpoint/2010/main" val="686640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434203" y="2093051"/>
            <a:ext cx="11610975" cy="1809750"/>
          </a:xfrm>
          <a:prstGeom prst="rect">
            <a:avLst/>
          </a:prstGeom>
        </p:spPr>
      </p:pic>
      <p:pic>
        <p:nvPicPr>
          <p:cNvPr id="5" name="Kép 4"/>
          <p:cNvPicPr>
            <a:picLocks noChangeAspect="1"/>
          </p:cNvPicPr>
          <p:nvPr/>
        </p:nvPicPr>
        <p:blipFill>
          <a:blip r:embed="rId3"/>
          <a:stretch>
            <a:fillRect/>
          </a:stretch>
        </p:blipFill>
        <p:spPr>
          <a:xfrm>
            <a:off x="936978" y="2227631"/>
            <a:ext cx="1487553" cy="469433"/>
          </a:xfrm>
          <a:prstGeom prst="rect">
            <a:avLst/>
          </a:prstGeom>
        </p:spPr>
      </p:pic>
      <p:sp>
        <p:nvSpPr>
          <p:cNvPr id="2" name="Téglalap 1"/>
          <p:cNvSpPr/>
          <p:nvPr/>
        </p:nvSpPr>
        <p:spPr>
          <a:xfrm>
            <a:off x="300446" y="1867989"/>
            <a:ext cx="11534503" cy="227293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052474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76443" y="1405099"/>
            <a:ext cx="11454997" cy="4185804"/>
          </a:xfrm>
          <a:prstGeom prst="rect">
            <a:avLst/>
          </a:prstGeom>
        </p:spPr>
      </p:pic>
    </p:spTree>
    <p:extLst>
      <p:ext uri="{BB962C8B-B14F-4D97-AF65-F5344CB8AC3E}">
        <p14:creationId xmlns:p14="http://schemas.microsoft.com/office/powerpoint/2010/main" val="1533128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776171" y="186496"/>
            <a:ext cx="11133747" cy="5835479"/>
          </a:xfrm>
          <a:prstGeom prst="rect">
            <a:avLst/>
          </a:prstGeom>
        </p:spPr>
      </p:pic>
      <p:pic>
        <p:nvPicPr>
          <p:cNvPr id="3" name="Kép 2"/>
          <p:cNvPicPr>
            <a:picLocks noChangeAspect="1"/>
          </p:cNvPicPr>
          <p:nvPr/>
        </p:nvPicPr>
        <p:blipFill>
          <a:blip r:embed="rId3"/>
          <a:stretch>
            <a:fillRect/>
          </a:stretch>
        </p:blipFill>
        <p:spPr>
          <a:xfrm>
            <a:off x="423728" y="6166721"/>
            <a:ext cx="11838631" cy="691279"/>
          </a:xfrm>
          <a:prstGeom prst="rect">
            <a:avLst/>
          </a:prstGeom>
        </p:spPr>
      </p:pic>
    </p:spTree>
    <p:extLst>
      <p:ext uri="{BB962C8B-B14F-4D97-AF65-F5344CB8AC3E}">
        <p14:creationId xmlns:p14="http://schemas.microsoft.com/office/powerpoint/2010/main" val="4275412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21274" y="70734"/>
            <a:ext cx="4453784" cy="660310"/>
          </a:xfrm>
          <a:prstGeom prst="rect">
            <a:avLst/>
          </a:prstGeom>
        </p:spPr>
      </p:pic>
      <p:pic>
        <p:nvPicPr>
          <p:cNvPr id="3" name="Kép 2"/>
          <p:cNvPicPr>
            <a:picLocks noChangeAspect="1"/>
          </p:cNvPicPr>
          <p:nvPr/>
        </p:nvPicPr>
        <p:blipFill>
          <a:blip r:embed="rId3"/>
          <a:stretch>
            <a:fillRect/>
          </a:stretch>
        </p:blipFill>
        <p:spPr>
          <a:xfrm>
            <a:off x="107040" y="970688"/>
            <a:ext cx="11734665" cy="1129423"/>
          </a:xfrm>
          <a:prstGeom prst="rect">
            <a:avLst/>
          </a:prstGeom>
        </p:spPr>
      </p:pic>
      <p:pic>
        <p:nvPicPr>
          <p:cNvPr id="4" name="Kép 3"/>
          <p:cNvPicPr>
            <a:picLocks noChangeAspect="1"/>
          </p:cNvPicPr>
          <p:nvPr/>
        </p:nvPicPr>
        <p:blipFill>
          <a:blip r:embed="rId4"/>
          <a:stretch>
            <a:fillRect/>
          </a:stretch>
        </p:blipFill>
        <p:spPr>
          <a:xfrm>
            <a:off x="217699" y="2432599"/>
            <a:ext cx="11513346" cy="3905795"/>
          </a:xfrm>
          <a:prstGeom prst="rect">
            <a:avLst/>
          </a:prstGeom>
        </p:spPr>
      </p:pic>
      <p:sp>
        <p:nvSpPr>
          <p:cNvPr id="5" name="Téglalap 4"/>
          <p:cNvSpPr/>
          <p:nvPr/>
        </p:nvSpPr>
        <p:spPr>
          <a:xfrm>
            <a:off x="901337" y="2309115"/>
            <a:ext cx="1345474" cy="44413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p:cNvPicPr>
            <a:picLocks noChangeAspect="1"/>
          </p:cNvPicPr>
          <p:nvPr/>
        </p:nvPicPr>
        <p:blipFill>
          <a:blip r:embed="rId5"/>
          <a:stretch>
            <a:fillRect/>
          </a:stretch>
        </p:blipFill>
        <p:spPr>
          <a:xfrm>
            <a:off x="437868" y="5802716"/>
            <a:ext cx="11591283" cy="963844"/>
          </a:xfrm>
          <a:prstGeom prst="rect">
            <a:avLst/>
          </a:prstGeom>
        </p:spPr>
      </p:pic>
      <p:sp>
        <p:nvSpPr>
          <p:cNvPr id="7" name="Téglalap 6"/>
          <p:cNvSpPr/>
          <p:nvPr/>
        </p:nvSpPr>
        <p:spPr>
          <a:xfrm>
            <a:off x="0" y="810925"/>
            <a:ext cx="11841705" cy="128918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107040" y="2259773"/>
            <a:ext cx="11734665" cy="450678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123583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88226" y="1279699"/>
            <a:ext cx="11516699" cy="4742277"/>
          </a:xfrm>
          <a:prstGeom prst="rect">
            <a:avLst/>
          </a:prstGeom>
        </p:spPr>
      </p:pic>
    </p:spTree>
    <p:extLst>
      <p:ext uri="{BB962C8B-B14F-4D97-AF65-F5344CB8AC3E}">
        <p14:creationId xmlns:p14="http://schemas.microsoft.com/office/powerpoint/2010/main" val="1531984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36755" y="1801378"/>
            <a:ext cx="11581281" cy="3071068"/>
          </a:xfrm>
          <a:prstGeom prst="rect">
            <a:avLst/>
          </a:prstGeom>
        </p:spPr>
      </p:pic>
    </p:spTree>
    <p:extLst>
      <p:ext uri="{BB962C8B-B14F-4D97-AF65-F5344CB8AC3E}">
        <p14:creationId xmlns:p14="http://schemas.microsoft.com/office/powerpoint/2010/main" val="1083195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389065" y="252140"/>
            <a:ext cx="9413870" cy="6353719"/>
          </a:xfrm>
          <a:prstGeom prst="rect">
            <a:avLst/>
          </a:prstGeom>
        </p:spPr>
      </p:pic>
    </p:spTree>
    <p:extLst>
      <p:ext uri="{BB962C8B-B14F-4D97-AF65-F5344CB8AC3E}">
        <p14:creationId xmlns:p14="http://schemas.microsoft.com/office/powerpoint/2010/main" val="1950713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52698" y="404948"/>
            <a:ext cx="11560628" cy="461665"/>
          </a:xfrm>
          <a:prstGeom prst="rect">
            <a:avLst/>
          </a:prstGeom>
          <a:noFill/>
        </p:spPr>
        <p:txBody>
          <a:bodyPr wrap="square" rtlCol="0">
            <a:spAutoFit/>
          </a:bodyPr>
          <a:lstStyle/>
          <a:p>
            <a:r>
              <a:rPr lang="en-US" sz="2400" dirty="0"/>
              <a:t>Reducing the regression function having two parameters into linear </a:t>
            </a:r>
            <a:r>
              <a:rPr lang="en-US" sz="2400" dirty="0" smtClean="0"/>
              <a:t>regression </a:t>
            </a:r>
            <a:r>
              <a:rPr lang="en-US" sz="2400" dirty="0"/>
              <a:t>problem</a:t>
            </a:r>
            <a:endParaRPr lang="hu-HU" sz="2400" dirty="0"/>
          </a:p>
        </p:txBody>
      </p:sp>
      <p:pic>
        <p:nvPicPr>
          <p:cNvPr id="3" name="Kép 2"/>
          <p:cNvPicPr>
            <a:picLocks noChangeAspect="1"/>
          </p:cNvPicPr>
          <p:nvPr/>
        </p:nvPicPr>
        <p:blipFill>
          <a:blip r:embed="rId2"/>
          <a:stretch>
            <a:fillRect/>
          </a:stretch>
        </p:blipFill>
        <p:spPr>
          <a:xfrm>
            <a:off x="306468" y="1554591"/>
            <a:ext cx="11606858" cy="4441261"/>
          </a:xfrm>
          <a:prstGeom prst="rect">
            <a:avLst/>
          </a:prstGeom>
        </p:spPr>
      </p:pic>
    </p:spTree>
    <p:extLst>
      <p:ext uri="{BB962C8B-B14F-4D97-AF65-F5344CB8AC3E}">
        <p14:creationId xmlns:p14="http://schemas.microsoft.com/office/powerpoint/2010/main" val="2674153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998573" y="1532221"/>
            <a:ext cx="10699326" cy="3875801"/>
          </a:xfrm>
          <a:prstGeom prst="rect">
            <a:avLst/>
          </a:prstGeom>
        </p:spPr>
      </p:pic>
    </p:spTree>
    <p:extLst>
      <p:ext uri="{BB962C8B-B14F-4D97-AF65-F5344CB8AC3E}">
        <p14:creationId xmlns:p14="http://schemas.microsoft.com/office/powerpoint/2010/main" val="3933254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07853" y="467817"/>
            <a:ext cx="10864316" cy="2040252"/>
          </a:xfrm>
          <a:prstGeom prst="rect">
            <a:avLst/>
          </a:prstGeom>
        </p:spPr>
      </p:pic>
      <p:pic>
        <p:nvPicPr>
          <p:cNvPr id="3" name="Kép 2"/>
          <p:cNvPicPr>
            <a:picLocks noChangeAspect="1"/>
          </p:cNvPicPr>
          <p:nvPr/>
        </p:nvPicPr>
        <p:blipFill>
          <a:blip r:embed="rId3"/>
          <a:stretch>
            <a:fillRect/>
          </a:stretch>
        </p:blipFill>
        <p:spPr>
          <a:xfrm>
            <a:off x="1657344" y="2730137"/>
            <a:ext cx="7675529" cy="3877392"/>
          </a:xfrm>
          <a:prstGeom prst="rect">
            <a:avLst/>
          </a:prstGeom>
        </p:spPr>
      </p:pic>
    </p:spTree>
    <p:extLst>
      <p:ext uri="{BB962C8B-B14F-4D97-AF65-F5344CB8AC3E}">
        <p14:creationId xmlns:p14="http://schemas.microsoft.com/office/powerpoint/2010/main" val="388988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095992" y="569958"/>
            <a:ext cx="9608129" cy="414564"/>
          </a:xfrm>
          <a:prstGeom prst="rect">
            <a:avLst/>
          </a:prstGeom>
        </p:spPr>
      </p:pic>
      <p:pic>
        <p:nvPicPr>
          <p:cNvPr id="3" name="Kép 2"/>
          <p:cNvPicPr>
            <a:picLocks noChangeAspect="1"/>
          </p:cNvPicPr>
          <p:nvPr/>
        </p:nvPicPr>
        <p:blipFill>
          <a:blip r:embed="rId3"/>
          <a:stretch>
            <a:fillRect/>
          </a:stretch>
        </p:blipFill>
        <p:spPr>
          <a:xfrm>
            <a:off x="618856" y="2381299"/>
            <a:ext cx="10797531" cy="2020883"/>
          </a:xfrm>
          <a:prstGeom prst="rect">
            <a:avLst/>
          </a:prstGeom>
        </p:spPr>
      </p:pic>
      <p:sp>
        <p:nvSpPr>
          <p:cNvPr id="4" name="Téglalap 3"/>
          <p:cNvSpPr/>
          <p:nvPr/>
        </p:nvSpPr>
        <p:spPr>
          <a:xfrm>
            <a:off x="618856" y="2207623"/>
            <a:ext cx="10549887" cy="236437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6583978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43370" y="434177"/>
            <a:ext cx="11186349" cy="3510806"/>
          </a:xfrm>
          <a:prstGeom prst="rect">
            <a:avLst/>
          </a:prstGeom>
        </p:spPr>
      </p:pic>
      <p:pic>
        <p:nvPicPr>
          <p:cNvPr id="3" name="Kép 2"/>
          <p:cNvPicPr>
            <a:picLocks noChangeAspect="1"/>
          </p:cNvPicPr>
          <p:nvPr/>
        </p:nvPicPr>
        <p:blipFill>
          <a:blip r:embed="rId3"/>
          <a:stretch>
            <a:fillRect/>
          </a:stretch>
        </p:blipFill>
        <p:spPr>
          <a:xfrm>
            <a:off x="5695406" y="3743444"/>
            <a:ext cx="3535680" cy="2880106"/>
          </a:xfrm>
          <a:prstGeom prst="rect">
            <a:avLst/>
          </a:prstGeom>
        </p:spPr>
      </p:pic>
      <p:sp>
        <p:nvSpPr>
          <p:cNvPr id="4" name="Téglalap 3"/>
          <p:cNvSpPr/>
          <p:nvPr/>
        </p:nvSpPr>
        <p:spPr>
          <a:xfrm>
            <a:off x="1058091" y="434177"/>
            <a:ext cx="3200400" cy="4018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012652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17691" y="855688"/>
            <a:ext cx="11180838" cy="2266335"/>
          </a:xfrm>
          <a:prstGeom prst="rect">
            <a:avLst/>
          </a:prstGeom>
        </p:spPr>
      </p:pic>
      <p:pic>
        <p:nvPicPr>
          <p:cNvPr id="3" name="Kép 2"/>
          <p:cNvPicPr>
            <a:picLocks noChangeAspect="1"/>
          </p:cNvPicPr>
          <p:nvPr/>
        </p:nvPicPr>
        <p:blipFill>
          <a:blip r:embed="rId3"/>
          <a:stretch>
            <a:fillRect/>
          </a:stretch>
        </p:blipFill>
        <p:spPr>
          <a:xfrm>
            <a:off x="2371861" y="3510098"/>
            <a:ext cx="6728875" cy="2851513"/>
          </a:xfrm>
          <a:prstGeom prst="rect">
            <a:avLst/>
          </a:prstGeom>
        </p:spPr>
      </p:pic>
      <p:sp>
        <p:nvSpPr>
          <p:cNvPr id="4" name="Téglalap 3"/>
          <p:cNvSpPr/>
          <p:nvPr/>
        </p:nvSpPr>
        <p:spPr>
          <a:xfrm>
            <a:off x="1188720" y="953589"/>
            <a:ext cx="2521131"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086253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33818" y="681479"/>
            <a:ext cx="11518232" cy="2963058"/>
          </a:xfrm>
          <a:prstGeom prst="rect">
            <a:avLst/>
          </a:prstGeom>
        </p:spPr>
      </p:pic>
      <p:pic>
        <p:nvPicPr>
          <p:cNvPr id="3" name="Kép 2"/>
          <p:cNvPicPr>
            <a:picLocks noChangeAspect="1"/>
          </p:cNvPicPr>
          <p:nvPr/>
        </p:nvPicPr>
        <p:blipFill>
          <a:blip r:embed="rId3"/>
          <a:stretch>
            <a:fillRect/>
          </a:stretch>
        </p:blipFill>
        <p:spPr>
          <a:xfrm>
            <a:off x="4245429" y="4054792"/>
            <a:ext cx="3048000" cy="1857375"/>
          </a:xfrm>
          <a:prstGeom prst="rect">
            <a:avLst/>
          </a:prstGeom>
        </p:spPr>
      </p:pic>
      <p:sp>
        <p:nvSpPr>
          <p:cNvPr id="4" name="Téglalap 3"/>
          <p:cNvSpPr/>
          <p:nvPr/>
        </p:nvSpPr>
        <p:spPr>
          <a:xfrm>
            <a:off x="875211" y="681479"/>
            <a:ext cx="3004458" cy="4680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0593738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704576" y="1140265"/>
            <a:ext cx="10397448" cy="1420056"/>
          </a:xfrm>
          <a:prstGeom prst="rect">
            <a:avLst/>
          </a:prstGeom>
        </p:spPr>
      </p:pic>
      <p:pic>
        <p:nvPicPr>
          <p:cNvPr id="4" name="Kép 3"/>
          <p:cNvPicPr>
            <a:picLocks noChangeAspect="1"/>
          </p:cNvPicPr>
          <p:nvPr/>
        </p:nvPicPr>
        <p:blipFill>
          <a:blip r:embed="rId3"/>
          <a:stretch>
            <a:fillRect/>
          </a:stretch>
        </p:blipFill>
        <p:spPr>
          <a:xfrm>
            <a:off x="3922668" y="3019152"/>
            <a:ext cx="2857500" cy="2857500"/>
          </a:xfrm>
          <a:prstGeom prst="rect">
            <a:avLst/>
          </a:prstGeom>
        </p:spPr>
      </p:pic>
      <p:sp>
        <p:nvSpPr>
          <p:cNvPr id="3" name="Téglalap 2"/>
          <p:cNvSpPr/>
          <p:nvPr/>
        </p:nvSpPr>
        <p:spPr>
          <a:xfrm>
            <a:off x="704576" y="1140265"/>
            <a:ext cx="3410224" cy="518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612628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755994" y="823891"/>
            <a:ext cx="10779367" cy="2820645"/>
          </a:xfrm>
          <a:prstGeom prst="rect">
            <a:avLst/>
          </a:prstGeom>
        </p:spPr>
      </p:pic>
      <p:pic>
        <p:nvPicPr>
          <p:cNvPr id="3" name="Kép 2"/>
          <p:cNvPicPr>
            <a:picLocks noChangeAspect="1"/>
          </p:cNvPicPr>
          <p:nvPr/>
        </p:nvPicPr>
        <p:blipFill>
          <a:blip r:embed="rId3"/>
          <a:stretch>
            <a:fillRect/>
          </a:stretch>
        </p:blipFill>
        <p:spPr>
          <a:xfrm>
            <a:off x="4275364" y="3737610"/>
            <a:ext cx="2857500" cy="2857500"/>
          </a:xfrm>
          <a:prstGeom prst="rect">
            <a:avLst/>
          </a:prstGeom>
        </p:spPr>
      </p:pic>
      <p:sp>
        <p:nvSpPr>
          <p:cNvPr id="4" name="Téglalap 3"/>
          <p:cNvSpPr/>
          <p:nvPr/>
        </p:nvSpPr>
        <p:spPr>
          <a:xfrm>
            <a:off x="914400" y="823891"/>
            <a:ext cx="3360964" cy="5346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5809394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71222" y="528353"/>
            <a:ext cx="11515450" cy="2645921"/>
          </a:xfrm>
          <a:prstGeom prst="rect">
            <a:avLst/>
          </a:prstGeom>
        </p:spPr>
      </p:pic>
      <p:pic>
        <p:nvPicPr>
          <p:cNvPr id="3" name="Kép 2"/>
          <p:cNvPicPr>
            <a:picLocks noChangeAspect="1"/>
          </p:cNvPicPr>
          <p:nvPr/>
        </p:nvPicPr>
        <p:blipFill>
          <a:blip r:embed="rId3"/>
          <a:stretch>
            <a:fillRect/>
          </a:stretch>
        </p:blipFill>
        <p:spPr>
          <a:xfrm>
            <a:off x="3918858" y="3331029"/>
            <a:ext cx="4562474" cy="3425431"/>
          </a:xfrm>
          <a:prstGeom prst="rect">
            <a:avLst/>
          </a:prstGeom>
        </p:spPr>
      </p:pic>
      <p:sp>
        <p:nvSpPr>
          <p:cNvPr id="4" name="Téglalap 3"/>
          <p:cNvSpPr/>
          <p:nvPr/>
        </p:nvSpPr>
        <p:spPr>
          <a:xfrm>
            <a:off x="731520" y="528353"/>
            <a:ext cx="7001691" cy="5950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8801845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78897" y="1018620"/>
            <a:ext cx="11284499" cy="1842145"/>
          </a:xfrm>
          <a:prstGeom prst="rect">
            <a:avLst/>
          </a:prstGeom>
        </p:spPr>
      </p:pic>
      <p:pic>
        <p:nvPicPr>
          <p:cNvPr id="3" name="Kép 2"/>
          <p:cNvPicPr>
            <a:picLocks noChangeAspect="1"/>
          </p:cNvPicPr>
          <p:nvPr/>
        </p:nvPicPr>
        <p:blipFill>
          <a:blip r:embed="rId3"/>
          <a:stretch>
            <a:fillRect/>
          </a:stretch>
        </p:blipFill>
        <p:spPr>
          <a:xfrm>
            <a:off x="3988118" y="2860765"/>
            <a:ext cx="4280671" cy="3748360"/>
          </a:xfrm>
          <a:prstGeom prst="rect">
            <a:avLst/>
          </a:prstGeom>
        </p:spPr>
      </p:pic>
      <p:sp>
        <p:nvSpPr>
          <p:cNvPr id="4" name="Téglalap 3"/>
          <p:cNvSpPr/>
          <p:nvPr/>
        </p:nvSpPr>
        <p:spPr>
          <a:xfrm>
            <a:off x="744583" y="1018620"/>
            <a:ext cx="4349931" cy="6795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278465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30815" y="836569"/>
            <a:ext cx="10522847" cy="1828253"/>
          </a:xfrm>
          <a:prstGeom prst="rect">
            <a:avLst/>
          </a:prstGeom>
        </p:spPr>
      </p:pic>
      <p:pic>
        <p:nvPicPr>
          <p:cNvPr id="3" name="Kép 2"/>
          <p:cNvPicPr>
            <a:picLocks noChangeAspect="1"/>
          </p:cNvPicPr>
          <p:nvPr/>
        </p:nvPicPr>
        <p:blipFill>
          <a:blip r:embed="rId3"/>
          <a:stretch>
            <a:fillRect/>
          </a:stretch>
        </p:blipFill>
        <p:spPr>
          <a:xfrm>
            <a:off x="3317013" y="2664822"/>
            <a:ext cx="4716645" cy="3773316"/>
          </a:xfrm>
          <a:prstGeom prst="rect">
            <a:avLst/>
          </a:prstGeom>
        </p:spPr>
      </p:pic>
      <p:sp>
        <p:nvSpPr>
          <p:cNvPr id="4" name="Téglalap 3"/>
          <p:cNvSpPr/>
          <p:nvPr/>
        </p:nvSpPr>
        <p:spPr>
          <a:xfrm>
            <a:off x="630815" y="836569"/>
            <a:ext cx="4450636" cy="665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2859158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808513" y="365760"/>
            <a:ext cx="6580712" cy="584775"/>
          </a:xfrm>
          <a:prstGeom prst="rect">
            <a:avLst/>
          </a:prstGeom>
          <a:noFill/>
        </p:spPr>
        <p:txBody>
          <a:bodyPr wrap="none" rtlCol="0">
            <a:spAutoFit/>
          </a:bodyPr>
          <a:lstStyle/>
          <a:p>
            <a:r>
              <a:rPr lang="hu-HU" sz="3200" dirty="0" err="1" smtClean="0"/>
              <a:t>Coefficient</a:t>
            </a:r>
            <a:r>
              <a:rPr lang="hu-HU" sz="3200" dirty="0" smtClean="0"/>
              <a:t> of </a:t>
            </a:r>
            <a:r>
              <a:rPr lang="hu-HU" sz="3200" dirty="0" err="1" smtClean="0"/>
              <a:t>determination</a:t>
            </a:r>
            <a:r>
              <a:rPr lang="hu-HU" sz="3200" dirty="0" smtClean="0"/>
              <a:t>, R-</a:t>
            </a:r>
            <a:r>
              <a:rPr lang="hu-HU" sz="3200" dirty="0" err="1" smtClean="0"/>
              <a:t>square</a:t>
            </a:r>
            <a:endParaRPr lang="hu-HU" sz="3200" dirty="0"/>
          </a:p>
        </p:txBody>
      </p:sp>
      <p:sp>
        <p:nvSpPr>
          <p:cNvPr id="3" name="Szövegdoboz 2"/>
          <p:cNvSpPr txBox="1"/>
          <p:nvPr/>
        </p:nvSpPr>
        <p:spPr>
          <a:xfrm>
            <a:off x="594029" y="1123405"/>
            <a:ext cx="11009679" cy="5078313"/>
          </a:xfrm>
          <a:prstGeom prst="rect">
            <a:avLst/>
          </a:prstGeom>
          <a:noFill/>
        </p:spPr>
        <p:txBody>
          <a:bodyPr wrap="square" rtlCol="0">
            <a:spAutoFit/>
          </a:bodyPr>
          <a:lstStyle/>
          <a:p>
            <a:r>
              <a:rPr lang="en-US" sz="2400" dirty="0"/>
              <a:t> </a:t>
            </a:r>
            <a:r>
              <a:rPr lang="en-US" sz="2000" dirty="0"/>
              <a:t>The coefficient of determination, R², is useful because it gives the proportion of the variance (fluctuation) of one variable that is predictable from the other </a:t>
            </a:r>
            <a:r>
              <a:rPr lang="en-US" sz="2000" dirty="0" smtClean="0"/>
              <a:t>variable.</a:t>
            </a:r>
            <a:r>
              <a:rPr lang="hu-HU" sz="2000" dirty="0" smtClean="0"/>
              <a:t> </a:t>
            </a:r>
            <a:r>
              <a:rPr lang="en-US" sz="2000" dirty="0" smtClean="0"/>
              <a:t>It </a:t>
            </a:r>
            <a:r>
              <a:rPr lang="en-US" sz="2000" dirty="0"/>
              <a:t>is a measure that allows us to determine how certain one can be in making predictions from a certain model/graph. </a:t>
            </a:r>
            <a:r>
              <a:rPr lang="en-US" sz="2000" dirty="0" smtClean="0"/>
              <a:t>The </a:t>
            </a:r>
            <a:r>
              <a:rPr lang="en-US" sz="2000" dirty="0"/>
              <a:t>coefficient of determination is the ratio of the explained variation to the total    variation. The coefficient of determination is such that 0&lt;R²&lt;1, and denotes the strength of the linear association between x and y.    The coefficient of determination represents the percent of the data that is the closest to the line of best fit. For example, if R=0.922, then R²=0.850, which means that 85% of the total variation in y can be explained by the linear relationship between x and y (as described by the regression equation). The other 15% of the total variation in y remains unexplained.    The coefficient of determination is a measure of how well the regression line represents the data. If the regression line passes exactly through every point on the scatter plot, it would be able to explain all of the variation. The further the line is    away from the points, the less it is able to explain.        </a:t>
            </a:r>
            <a:endParaRPr lang="hu-HU" sz="2000" dirty="0" smtClean="0"/>
          </a:p>
          <a:p>
            <a:endParaRPr lang="hu-HU" sz="2000" dirty="0" smtClean="0"/>
          </a:p>
          <a:p>
            <a:r>
              <a:rPr lang="en-US" sz="2000" dirty="0" smtClean="0"/>
              <a:t>"</a:t>
            </a:r>
            <a:r>
              <a:rPr lang="en-US" sz="2000" dirty="0"/>
              <a:t>R²×100 percent of the variation in y is reduced by taking into account predictor x"    or:   </a:t>
            </a:r>
            <a:endParaRPr lang="hu-HU" sz="2000" dirty="0" smtClean="0"/>
          </a:p>
          <a:p>
            <a:endParaRPr lang="hu-HU" sz="2000" dirty="0"/>
          </a:p>
          <a:p>
            <a:r>
              <a:rPr lang="en-US" sz="2000" dirty="0" smtClean="0"/>
              <a:t> </a:t>
            </a:r>
            <a:r>
              <a:rPr lang="en-US" sz="2000" dirty="0"/>
              <a:t>"R²×100 percent of the variation in y is 'explained by' the variation in predictor x."</a:t>
            </a:r>
            <a:endParaRPr lang="hu-HU" sz="2000" dirty="0"/>
          </a:p>
        </p:txBody>
      </p:sp>
    </p:spTree>
    <p:extLst>
      <p:ext uri="{BB962C8B-B14F-4D97-AF65-F5344CB8AC3E}">
        <p14:creationId xmlns:p14="http://schemas.microsoft.com/office/powerpoint/2010/main" val="34833306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808513" y="365760"/>
            <a:ext cx="6580712" cy="584775"/>
          </a:xfrm>
          <a:prstGeom prst="rect">
            <a:avLst/>
          </a:prstGeom>
          <a:noFill/>
        </p:spPr>
        <p:txBody>
          <a:bodyPr wrap="none" rtlCol="0">
            <a:spAutoFit/>
          </a:bodyPr>
          <a:lstStyle/>
          <a:p>
            <a:r>
              <a:rPr lang="hu-HU" sz="3200" dirty="0" err="1" smtClean="0"/>
              <a:t>Coefficient</a:t>
            </a:r>
            <a:r>
              <a:rPr lang="hu-HU" sz="3200" dirty="0" smtClean="0"/>
              <a:t> of </a:t>
            </a:r>
            <a:r>
              <a:rPr lang="hu-HU" sz="3200" dirty="0" err="1" smtClean="0"/>
              <a:t>determination</a:t>
            </a:r>
            <a:r>
              <a:rPr lang="hu-HU" sz="3200" dirty="0" smtClean="0"/>
              <a:t>, R-</a:t>
            </a:r>
            <a:r>
              <a:rPr lang="hu-HU" sz="3200" dirty="0" err="1" smtClean="0"/>
              <a:t>square</a:t>
            </a:r>
            <a:endParaRPr lang="hu-HU" sz="3200" dirty="0"/>
          </a:p>
        </p:txBody>
      </p:sp>
      <p:pic>
        <p:nvPicPr>
          <p:cNvPr id="3" name="Kép 2"/>
          <p:cNvPicPr>
            <a:picLocks noChangeAspect="1"/>
          </p:cNvPicPr>
          <p:nvPr/>
        </p:nvPicPr>
        <p:blipFill>
          <a:blip r:embed="rId2"/>
          <a:stretch>
            <a:fillRect/>
          </a:stretch>
        </p:blipFill>
        <p:spPr>
          <a:xfrm>
            <a:off x="349419" y="1134216"/>
            <a:ext cx="11263768" cy="2889145"/>
          </a:xfrm>
          <a:prstGeom prst="rect">
            <a:avLst/>
          </a:prstGeom>
        </p:spPr>
      </p:pic>
      <p:pic>
        <p:nvPicPr>
          <p:cNvPr id="4" name="Kép 3"/>
          <p:cNvPicPr>
            <a:picLocks noChangeAspect="1"/>
          </p:cNvPicPr>
          <p:nvPr/>
        </p:nvPicPr>
        <p:blipFill>
          <a:blip r:embed="rId3"/>
          <a:stretch>
            <a:fillRect/>
          </a:stretch>
        </p:blipFill>
        <p:spPr>
          <a:xfrm>
            <a:off x="5058521" y="4425927"/>
            <a:ext cx="3902599" cy="2087179"/>
          </a:xfrm>
          <a:prstGeom prst="rect">
            <a:avLst/>
          </a:prstGeom>
        </p:spPr>
      </p:pic>
      <p:sp>
        <p:nvSpPr>
          <p:cNvPr id="5" name="Szövegdoboz 4"/>
          <p:cNvSpPr txBox="1"/>
          <p:nvPr/>
        </p:nvSpPr>
        <p:spPr>
          <a:xfrm>
            <a:off x="1162593" y="5284850"/>
            <a:ext cx="2976712" cy="369332"/>
          </a:xfrm>
          <a:prstGeom prst="rect">
            <a:avLst/>
          </a:prstGeom>
          <a:noFill/>
        </p:spPr>
        <p:txBody>
          <a:bodyPr wrap="none" rtlCol="0">
            <a:spAutoFit/>
          </a:bodyPr>
          <a:lstStyle/>
          <a:p>
            <a:r>
              <a:rPr lang="hu-HU" dirty="0" err="1" smtClean="0"/>
              <a:t>Estimation</a:t>
            </a:r>
            <a:r>
              <a:rPr lang="hu-HU" dirty="0" smtClean="0"/>
              <a:t> </a:t>
            </a:r>
            <a:r>
              <a:rPr lang="hu-HU" dirty="0" err="1" smtClean="0"/>
              <a:t>from</a:t>
            </a:r>
            <a:r>
              <a:rPr lang="hu-HU" dirty="0" smtClean="0"/>
              <a:t> </a:t>
            </a:r>
            <a:r>
              <a:rPr lang="hu-HU" dirty="0" err="1" smtClean="0"/>
              <a:t>the</a:t>
            </a:r>
            <a:r>
              <a:rPr lang="hu-HU" dirty="0" smtClean="0"/>
              <a:t> </a:t>
            </a:r>
            <a:r>
              <a:rPr lang="hu-HU" dirty="0" err="1" smtClean="0"/>
              <a:t>sample</a:t>
            </a:r>
            <a:r>
              <a:rPr lang="hu-HU" dirty="0" smtClean="0"/>
              <a:t> is</a:t>
            </a:r>
            <a:endParaRPr lang="hu-HU" dirty="0"/>
          </a:p>
        </p:txBody>
      </p:sp>
    </p:spTree>
    <p:extLst>
      <p:ext uri="{BB962C8B-B14F-4D97-AF65-F5344CB8AC3E}">
        <p14:creationId xmlns:p14="http://schemas.microsoft.com/office/powerpoint/2010/main" val="82473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595756" y="1387837"/>
            <a:ext cx="10895984" cy="4787719"/>
          </a:xfrm>
          <a:prstGeom prst="rect">
            <a:avLst/>
          </a:prstGeom>
        </p:spPr>
      </p:pic>
      <p:sp>
        <p:nvSpPr>
          <p:cNvPr id="4" name="Téglalap 3"/>
          <p:cNvSpPr/>
          <p:nvPr/>
        </p:nvSpPr>
        <p:spPr>
          <a:xfrm>
            <a:off x="809897" y="953589"/>
            <a:ext cx="9222377" cy="250806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1894627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730136" y="274320"/>
            <a:ext cx="6580712" cy="584775"/>
          </a:xfrm>
          <a:prstGeom prst="rect">
            <a:avLst/>
          </a:prstGeom>
          <a:noFill/>
        </p:spPr>
        <p:txBody>
          <a:bodyPr wrap="none" rtlCol="0">
            <a:spAutoFit/>
          </a:bodyPr>
          <a:lstStyle/>
          <a:p>
            <a:r>
              <a:rPr lang="hu-HU" sz="3200" dirty="0" err="1" smtClean="0"/>
              <a:t>Coefficient</a:t>
            </a:r>
            <a:r>
              <a:rPr lang="hu-HU" sz="3200" dirty="0" smtClean="0"/>
              <a:t> of </a:t>
            </a:r>
            <a:r>
              <a:rPr lang="hu-HU" sz="3200" dirty="0" err="1" smtClean="0"/>
              <a:t>determination</a:t>
            </a:r>
            <a:r>
              <a:rPr lang="hu-HU" sz="3200" dirty="0" smtClean="0"/>
              <a:t>, R-</a:t>
            </a:r>
            <a:r>
              <a:rPr lang="hu-HU" sz="3200" dirty="0" err="1" smtClean="0"/>
              <a:t>square</a:t>
            </a:r>
            <a:endParaRPr lang="hu-HU" sz="3200" dirty="0"/>
          </a:p>
        </p:txBody>
      </p:sp>
      <p:pic>
        <p:nvPicPr>
          <p:cNvPr id="3" name="Kép 2"/>
          <p:cNvPicPr>
            <a:picLocks noChangeAspect="1"/>
          </p:cNvPicPr>
          <p:nvPr/>
        </p:nvPicPr>
        <p:blipFill>
          <a:blip r:embed="rId2"/>
          <a:stretch>
            <a:fillRect/>
          </a:stretch>
        </p:blipFill>
        <p:spPr>
          <a:xfrm>
            <a:off x="663161" y="1073244"/>
            <a:ext cx="11192727" cy="5458184"/>
          </a:xfrm>
          <a:prstGeom prst="rect">
            <a:avLst/>
          </a:prstGeom>
        </p:spPr>
      </p:pic>
      <p:sp>
        <p:nvSpPr>
          <p:cNvPr id="4" name="Téglalap 3"/>
          <p:cNvSpPr/>
          <p:nvPr/>
        </p:nvSpPr>
        <p:spPr>
          <a:xfrm>
            <a:off x="663161" y="1073244"/>
            <a:ext cx="11341605" cy="545818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022853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730136" y="274320"/>
            <a:ext cx="6580712" cy="584775"/>
          </a:xfrm>
          <a:prstGeom prst="rect">
            <a:avLst/>
          </a:prstGeom>
          <a:noFill/>
        </p:spPr>
        <p:txBody>
          <a:bodyPr wrap="none" rtlCol="0">
            <a:spAutoFit/>
          </a:bodyPr>
          <a:lstStyle/>
          <a:p>
            <a:r>
              <a:rPr lang="hu-HU" sz="3200" dirty="0" err="1" smtClean="0"/>
              <a:t>Coefficient</a:t>
            </a:r>
            <a:r>
              <a:rPr lang="hu-HU" sz="3200" dirty="0" smtClean="0"/>
              <a:t> of </a:t>
            </a:r>
            <a:r>
              <a:rPr lang="hu-HU" sz="3200" dirty="0" err="1" smtClean="0"/>
              <a:t>determination</a:t>
            </a:r>
            <a:r>
              <a:rPr lang="hu-HU" sz="3200" dirty="0" smtClean="0"/>
              <a:t>, R-</a:t>
            </a:r>
            <a:r>
              <a:rPr lang="hu-HU" sz="3200" dirty="0" err="1" smtClean="0"/>
              <a:t>square</a:t>
            </a:r>
            <a:endParaRPr lang="hu-HU" sz="3200" dirty="0"/>
          </a:p>
        </p:txBody>
      </p:sp>
      <p:pic>
        <p:nvPicPr>
          <p:cNvPr id="3" name="Kép 2"/>
          <p:cNvPicPr>
            <a:picLocks noChangeAspect="1"/>
          </p:cNvPicPr>
          <p:nvPr/>
        </p:nvPicPr>
        <p:blipFill>
          <a:blip r:embed="rId2"/>
          <a:stretch>
            <a:fillRect/>
          </a:stretch>
        </p:blipFill>
        <p:spPr>
          <a:xfrm>
            <a:off x="396453" y="1650108"/>
            <a:ext cx="11567693" cy="4280429"/>
          </a:xfrm>
          <a:prstGeom prst="rect">
            <a:avLst/>
          </a:prstGeom>
        </p:spPr>
      </p:pic>
    </p:spTree>
    <p:extLst>
      <p:ext uri="{BB962C8B-B14F-4D97-AF65-F5344CB8AC3E}">
        <p14:creationId xmlns:p14="http://schemas.microsoft.com/office/powerpoint/2010/main" val="1770461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730136" y="274320"/>
            <a:ext cx="6580712" cy="584775"/>
          </a:xfrm>
          <a:prstGeom prst="rect">
            <a:avLst/>
          </a:prstGeom>
          <a:noFill/>
        </p:spPr>
        <p:txBody>
          <a:bodyPr wrap="none" rtlCol="0">
            <a:spAutoFit/>
          </a:bodyPr>
          <a:lstStyle/>
          <a:p>
            <a:r>
              <a:rPr lang="hu-HU" sz="3200" dirty="0" err="1" smtClean="0"/>
              <a:t>Coefficient</a:t>
            </a:r>
            <a:r>
              <a:rPr lang="hu-HU" sz="3200" dirty="0" smtClean="0"/>
              <a:t> of </a:t>
            </a:r>
            <a:r>
              <a:rPr lang="hu-HU" sz="3200" dirty="0" err="1" smtClean="0"/>
              <a:t>determination</a:t>
            </a:r>
            <a:r>
              <a:rPr lang="hu-HU" sz="3200" dirty="0" smtClean="0"/>
              <a:t>, R-</a:t>
            </a:r>
            <a:r>
              <a:rPr lang="hu-HU" sz="3200" dirty="0" err="1" smtClean="0"/>
              <a:t>square</a:t>
            </a:r>
            <a:endParaRPr lang="hu-HU" sz="3200" dirty="0"/>
          </a:p>
        </p:txBody>
      </p:sp>
      <p:pic>
        <p:nvPicPr>
          <p:cNvPr id="3" name="Kép 2"/>
          <p:cNvPicPr>
            <a:picLocks noChangeAspect="1"/>
          </p:cNvPicPr>
          <p:nvPr/>
        </p:nvPicPr>
        <p:blipFill>
          <a:blip r:embed="rId2"/>
          <a:stretch>
            <a:fillRect/>
          </a:stretch>
        </p:blipFill>
        <p:spPr>
          <a:xfrm>
            <a:off x="512356" y="1490739"/>
            <a:ext cx="11241961" cy="4361419"/>
          </a:xfrm>
          <a:prstGeom prst="rect">
            <a:avLst/>
          </a:prstGeom>
        </p:spPr>
      </p:pic>
    </p:spTree>
    <p:extLst>
      <p:ext uri="{BB962C8B-B14F-4D97-AF65-F5344CB8AC3E}">
        <p14:creationId xmlns:p14="http://schemas.microsoft.com/office/powerpoint/2010/main" val="34593589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730136" y="274320"/>
            <a:ext cx="6580712" cy="584775"/>
          </a:xfrm>
          <a:prstGeom prst="rect">
            <a:avLst/>
          </a:prstGeom>
          <a:noFill/>
        </p:spPr>
        <p:txBody>
          <a:bodyPr wrap="none" rtlCol="0">
            <a:spAutoFit/>
          </a:bodyPr>
          <a:lstStyle/>
          <a:p>
            <a:r>
              <a:rPr lang="hu-HU" sz="3200" dirty="0" err="1" smtClean="0"/>
              <a:t>Coefficient</a:t>
            </a:r>
            <a:r>
              <a:rPr lang="hu-HU" sz="3200" dirty="0" smtClean="0"/>
              <a:t> of </a:t>
            </a:r>
            <a:r>
              <a:rPr lang="hu-HU" sz="3200" dirty="0" err="1" smtClean="0"/>
              <a:t>determination</a:t>
            </a:r>
            <a:r>
              <a:rPr lang="hu-HU" sz="3200" dirty="0" smtClean="0"/>
              <a:t>, R-</a:t>
            </a:r>
            <a:r>
              <a:rPr lang="hu-HU" sz="3200" dirty="0" err="1" smtClean="0"/>
              <a:t>square</a:t>
            </a:r>
            <a:endParaRPr lang="hu-HU" sz="3200" dirty="0"/>
          </a:p>
        </p:txBody>
      </p:sp>
      <p:sp>
        <p:nvSpPr>
          <p:cNvPr id="3" name="Szövegdoboz 2"/>
          <p:cNvSpPr txBox="1"/>
          <p:nvPr/>
        </p:nvSpPr>
        <p:spPr>
          <a:xfrm>
            <a:off x="574765" y="1016469"/>
            <a:ext cx="1517851" cy="369332"/>
          </a:xfrm>
          <a:prstGeom prst="rect">
            <a:avLst/>
          </a:prstGeom>
          <a:noFill/>
        </p:spPr>
        <p:txBody>
          <a:bodyPr wrap="none" rtlCol="0">
            <a:spAutoFit/>
          </a:bodyPr>
          <a:lstStyle/>
          <a:p>
            <a:r>
              <a:rPr lang="hu-HU" dirty="0" err="1" smtClean="0"/>
              <a:t>Continuing</a:t>
            </a:r>
            <a:r>
              <a:rPr lang="hu-HU" dirty="0" smtClean="0"/>
              <a:t> (5)</a:t>
            </a:r>
            <a:endParaRPr lang="hu-HU" dirty="0"/>
          </a:p>
        </p:txBody>
      </p:sp>
      <p:pic>
        <p:nvPicPr>
          <p:cNvPr id="6" name="Kép 5"/>
          <p:cNvPicPr>
            <a:picLocks noChangeAspect="1"/>
          </p:cNvPicPr>
          <p:nvPr/>
        </p:nvPicPr>
        <p:blipFill>
          <a:blip r:embed="rId2"/>
          <a:stretch>
            <a:fillRect/>
          </a:stretch>
        </p:blipFill>
        <p:spPr>
          <a:xfrm>
            <a:off x="574765" y="2281839"/>
            <a:ext cx="10802268" cy="3609509"/>
          </a:xfrm>
          <a:prstGeom prst="rect">
            <a:avLst/>
          </a:prstGeom>
        </p:spPr>
      </p:pic>
    </p:spTree>
    <p:extLst>
      <p:ext uri="{BB962C8B-B14F-4D97-AF65-F5344CB8AC3E}">
        <p14:creationId xmlns:p14="http://schemas.microsoft.com/office/powerpoint/2010/main" val="4077125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730136" y="274320"/>
            <a:ext cx="6580712" cy="584775"/>
          </a:xfrm>
          <a:prstGeom prst="rect">
            <a:avLst/>
          </a:prstGeom>
          <a:noFill/>
        </p:spPr>
        <p:txBody>
          <a:bodyPr wrap="none" rtlCol="0">
            <a:spAutoFit/>
          </a:bodyPr>
          <a:lstStyle/>
          <a:p>
            <a:r>
              <a:rPr lang="hu-HU" sz="3200" dirty="0" err="1" smtClean="0"/>
              <a:t>Coefficient</a:t>
            </a:r>
            <a:r>
              <a:rPr lang="hu-HU" sz="3200" dirty="0" smtClean="0"/>
              <a:t> of </a:t>
            </a:r>
            <a:r>
              <a:rPr lang="hu-HU" sz="3200" dirty="0" err="1" smtClean="0"/>
              <a:t>determination</a:t>
            </a:r>
            <a:r>
              <a:rPr lang="hu-HU" sz="3200" dirty="0" smtClean="0"/>
              <a:t>, R-</a:t>
            </a:r>
            <a:r>
              <a:rPr lang="hu-HU" sz="3200" dirty="0" err="1" smtClean="0"/>
              <a:t>square</a:t>
            </a:r>
            <a:endParaRPr lang="hu-HU" sz="3200" dirty="0"/>
          </a:p>
        </p:txBody>
      </p:sp>
      <p:pic>
        <p:nvPicPr>
          <p:cNvPr id="4" name="Kép 3"/>
          <p:cNvPicPr>
            <a:picLocks noChangeAspect="1"/>
          </p:cNvPicPr>
          <p:nvPr/>
        </p:nvPicPr>
        <p:blipFill>
          <a:blip r:embed="rId2"/>
          <a:stretch>
            <a:fillRect/>
          </a:stretch>
        </p:blipFill>
        <p:spPr>
          <a:xfrm>
            <a:off x="324024" y="2213974"/>
            <a:ext cx="11681007" cy="3794940"/>
          </a:xfrm>
          <a:prstGeom prst="rect">
            <a:avLst/>
          </a:prstGeom>
        </p:spPr>
      </p:pic>
      <p:sp>
        <p:nvSpPr>
          <p:cNvPr id="5" name="Szövegdoboz 4"/>
          <p:cNvSpPr txBox="1"/>
          <p:nvPr/>
        </p:nvSpPr>
        <p:spPr>
          <a:xfrm>
            <a:off x="653142" y="1167203"/>
            <a:ext cx="1517851" cy="369332"/>
          </a:xfrm>
          <a:prstGeom prst="rect">
            <a:avLst/>
          </a:prstGeom>
          <a:noFill/>
        </p:spPr>
        <p:txBody>
          <a:bodyPr wrap="none" rtlCol="0">
            <a:spAutoFit/>
          </a:bodyPr>
          <a:lstStyle/>
          <a:p>
            <a:r>
              <a:rPr lang="hu-HU" dirty="0" err="1" smtClean="0"/>
              <a:t>Continuing</a:t>
            </a:r>
            <a:r>
              <a:rPr lang="hu-HU" dirty="0" smtClean="0"/>
              <a:t> (5)</a:t>
            </a:r>
            <a:endParaRPr lang="hu-HU" dirty="0"/>
          </a:p>
        </p:txBody>
      </p:sp>
    </p:spTree>
    <p:extLst>
      <p:ext uri="{BB962C8B-B14F-4D97-AF65-F5344CB8AC3E}">
        <p14:creationId xmlns:p14="http://schemas.microsoft.com/office/powerpoint/2010/main" val="21717075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11707" y="435377"/>
            <a:ext cx="5211831" cy="448594"/>
          </a:xfrm>
          <a:prstGeom prst="rect">
            <a:avLst/>
          </a:prstGeom>
        </p:spPr>
      </p:pic>
      <p:pic>
        <p:nvPicPr>
          <p:cNvPr id="3" name="Kép 2"/>
          <p:cNvPicPr>
            <a:picLocks noChangeAspect="1"/>
          </p:cNvPicPr>
          <p:nvPr/>
        </p:nvPicPr>
        <p:blipFill>
          <a:blip r:embed="rId3"/>
          <a:stretch>
            <a:fillRect/>
          </a:stretch>
        </p:blipFill>
        <p:spPr>
          <a:xfrm>
            <a:off x="924377" y="1517109"/>
            <a:ext cx="3550560" cy="375188"/>
          </a:xfrm>
          <a:prstGeom prst="rect">
            <a:avLst/>
          </a:prstGeom>
        </p:spPr>
      </p:pic>
      <p:pic>
        <p:nvPicPr>
          <p:cNvPr id="4" name="Kép 3"/>
          <p:cNvPicPr>
            <a:picLocks noChangeAspect="1"/>
          </p:cNvPicPr>
          <p:nvPr/>
        </p:nvPicPr>
        <p:blipFill>
          <a:blip r:embed="rId4"/>
          <a:stretch>
            <a:fillRect/>
          </a:stretch>
        </p:blipFill>
        <p:spPr>
          <a:xfrm>
            <a:off x="924377" y="2525435"/>
            <a:ext cx="10716951" cy="3157665"/>
          </a:xfrm>
          <a:prstGeom prst="rect">
            <a:avLst/>
          </a:prstGeom>
        </p:spPr>
      </p:pic>
    </p:spTree>
    <p:extLst>
      <p:ext uri="{BB962C8B-B14F-4D97-AF65-F5344CB8AC3E}">
        <p14:creationId xmlns:p14="http://schemas.microsoft.com/office/powerpoint/2010/main" val="4396313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058660" y="839050"/>
            <a:ext cx="5212532" cy="451143"/>
          </a:xfrm>
          <a:prstGeom prst="rect">
            <a:avLst/>
          </a:prstGeom>
        </p:spPr>
      </p:pic>
      <p:pic>
        <p:nvPicPr>
          <p:cNvPr id="3" name="Kép 2"/>
          <p:cNvPicPr>
            <a:picLocks noChangeAspect="1"/>
          </p:cNvPicPr>
          <p:nvPr/>
        </p:nvPicPr>
        <p:blipFill>
          <a:blip r:embed="rId3"/>
          <a:stretch>
            <a:fillRect/>
          </a:stretch>
        </p:blipFill>
        <p:spPr>
          <a:xfrm>
            <a:off x="821974" y="1517822"/>
            <a:ext cx="10724212" cy="4817664"/>
          </a:xfrm>
          <a:prstGeom prst="rect">
            <a:avLst/>
          </a:prstGeom>
        </p:spPr>
      </p:pic>
    </p:spTree>
    <p:extLst>
      <p:ext uri="{BB962C8B-B14F-4D97-AF65-F5344CB8AC3E}">
        <p14:creationId xmlns:p14="http://schemas.microsoft.com/office/powerpoint/2010/main" val="18934315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901905" y="682297"/>
            <a:ext cx="5212532" cy="451143"/>
          </a:xfrm>
          <a:prstGeom prst="rect">
            <a:avLst/>
          </a:prstGeom>
        </p:spPr>
      </p:pic>
      <p:pic>
        <p:nvPicPr>
          <p:cNvPr id="3" name="Kép 2"/>
          <p:cNvPicPr>
            <a:picLocks noChangeAspect="1"/>
          </p:cNvPicPr>
          <p:nvPr/>
        </p:nvPicPr>
        <p:blipFill>
          <a:blip r:embed="rId3"/>
          <a:stretch>
            <a:fillRect/>
          </a:stretch>
        </p:blipFill>
        <p:spPr>
          <a:xfrm>
            <a:off x="1107194" y="1817626"/>
            <a:ext cx="9843674" cy="3538146"/>
          </a:xfrm>
          <a:prstGeom prst="rect">
            <a:avLst/>
          </a:prstGeom>
        </p:spPr>
      </p:pic>
      <p:pic>
        <p:nvPicPr>
          <p:cNvPr id="4" name="Kép 3"/>
          <p:cNvPicPr>
            <a:picLocks noChangeAspect="1"/>
          </p:cNvPicPr>
          <p:nvPr/>
        </p:nvPicPr>
        <p:blipFill>
          <a:blip r:embed="rId4"/>
          <a:stretch>
            <a:fillRect/>
          </a:stretch>
        </p:blipFill>
        <p:spPr>
          <a:xfrm>
            <a:off x="2315654" y="5526600"/>
            <a:ext cx="6188104" cy="544402"/>
          </a:xfrm>
          <a:prstGeom prst="rect">
            <a:avLst/>
          </a:prstGeom>
        </p:spPr>
      </p:pic>
    </p:spTree>
    <p:extLst>
      <p:ext uri="{BB962C8B-B14F-4D97-AF65-F5344CB8AC3E}">
        <p14:creationId xmlns:p14="http://schemas.microsoft.com/office/powerpoint/2010/main" val="24314881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110911" y="603920"/>
            <a:ext cx="5212532" cy="451143"/>
          </a:xfrm>
          <a:prstGeom prst="rect">
            <a:avLst/>
          </a:prstGeom>
        </p:spPr>
      </p:pic>
      <p:pic>
        <p:nvPicPr>
          <p:cNvPr id="3" name="Kép 2"/>
          <p:cNvPicPr>
            <a:picLocks noChangeAspect="1"/>
          </p:cNvPicPr>
          <p:nvPr/>
        </p:nvPicPr>
        <p:blipFill>
          <a:blip r:embed="rId3"/>
          <a:stretch>
            <a:fillRect/>
          </a:stretch>
        </p:blipFill>
        <p:spPr>
          <a:xfrm>
            <a:off x="652449" y="1610970"/>
            <a:ext cx="3846437" cy="426836"/>
          </a:xfrm>
          <a:prstGeom prst="rect">
            <a:avLst/>
          </a:prstGeom>
        </p:spPr>
      </p:pic>
      <p:pic>
        <p:nvPicPr>
          <p:cNvPr id="4" name="Kép 3"/>
          <p:cNvPicPr>
            <a:picLocks noChangeAspect="1"/>
          </p:cNvPicPr>
          <p:nvPr/>
        </p:nvPicPr>
        <p:blipFill>
          <a:blip r:embed="rId4"/>
          <a:stretch>
            <a:fillRect/>
          </a:stretch>
        </p:blipFill>
        <p:spPr>
          <a:xfrm>
            <a:off x="1222201" y="2593713"/>
            <a:ext cx="10260808" cy="2746410"/>
          </a:xfrm>
          <a:prstGeom prst="rect">
            <a:avLst/>
          </a:prstGeom>
        </p:spPr>
      </p:pic>
    </p:spTree>
    <p:extLst>
      <p:ext uri="{BB962C8B-B14F-4D97-AF65-F5344CB8AC3E}">
        <p14:creationId xmlns:p14="http://schemas.microsoft.com/office/powerpoint/2010/main" val="20696402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30422" y="1481177"/>
            <a:ext cx="11584158" cy="3156137"/>
          </a:xfrm>
          <a:prstGeom prst="rect">
            <a:avLst/>
          </a:prstGeom>
        </p:spPr>
      </p:pic>
      <p:pic>
        <p:nvPicPr>
          <p:cNvPr id="3" name="Kép 2"/>
          <p:cNvPicPr>
            <a:picLocks noChangeAspect="1"/>
          </p:cNvPicPr>
          <p:nvPr/>
        </p:nvPicPr>
        <p:blipFill>
          <a:blip r:embed="rId3"/>
          <a:stretch>
            <a:fillRect/>
          </a:stretch>
        </p:blipFill>
        <p:spPr>
          <a:xfrm>
            <a:off x="3339432" y="551668"/>
            <a:ext cx="5212532" cy="451143"/>
          </a:xfrm>
          <a:prstGeom prst="rect">
            <a:avLst/>
          </a:prstGeom>
        </p:spPr>
      </p:pic>
      <p:pic>
        <p:nvPicPr>
          <p:cNvPr id="4" name="Kép 3"/>
          <p:cNvPicPr>
            <a:picLocks noChangeAspect="1"/>
          </p:cNvPicPr>
          <p:nvPr/>
        </p:nvPicPr>
        <p:blipFill>
          <a:blip r:embed="rId4"/>
          <a:stretch>
            <a:fillRect/>
          </a:stretch>
        </p:blipFill>
        <p:spPr>
          <a:xfrm>
            <a:off x="1293757" y="4971990"/>
            <a:ext cx="9300222" cy="871385"/>
          </a:xfrm>
          <a:prstGeom prst="rect">
            <a:avLst/>
          </a:prstGeom>
        </p:spPr>
      </p:pic>
    </p:spTree>
    <p:extLst>
      <p:ext uri="{BB962C8B-B14F-4D97-AF65-F5344CB8AC3E}">
        <p14:creationId xmlns:p14="http://schemas.microsoft.com/office/powerpoint/2010/main" val="980671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99074" y="1931748"/>
            <a:ext cx="11277054" cy="2888446"/>
          </a:xfrm>
          <a:prstGeom prst="rect">
            <a:avLst/>
          </a:prstGeom>
        </p:spPr>
      </p:pic>
      <p:sp>
        <p:nvSpPr>
          <p:cNvPr id="3" name="Téglalap 2"/>
          <p:cNvSpPr/>
          <p:nvPr/>
        </p:nvSpPr>
        <p:spPr>
          <a:xfrm>
            <a:off x="862149" y="1645920"/>
            <a:ext cx="10554788" cy="333102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234033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738780" y="1262930"/>
            <a:ext cx="11167344" cy="1597836"/>
          </a:xfrm>
          <a:prstGeom prst="rect">
            <a:avLst/>
          </a:prstGeom>
        </p:spPr>
      </p:pic>
      <p:pic>
        <p:nvPicPr>
          <p:cNvPr id="4" name="Kép 3"/>
          <p:cNvPicPr>
            <a:picLocks noChangeAspect="1"/>
          </p:cNvPicPr>
          <p:nvPr/>
        </p:nvPicPr>
        <p:blipFill>
          <a:blip r:embed="rId3"/>
          <a:stretch>
            <a:fillRect/>
          </a:stretch>
        </p:blipFill>
        <p:spPr>
          <a:xfrm>
            <a:off x="2947547" y="407977"/>
            <a:ext cx="5212532" cy="451143"/>
          </a:xfrm>
          <a:prstGeom prst="rect">
            <a:avLst/>
          </a:prstGeom>
        </p:spPr>
      </p:pic>
      <p:pic>
        <p:nvPicPr>
          <p:cNvPr id="5" name="Kép 4"/>
          <p:cNvPicPr>
            <a:picLocks noChangeAspect="1"/>
          </p:cNvPicPr>
          <p:nvPr/>
        </p:nvPicPr>
        <p:blipFill>
          <a:blip r:embed="rId4"/>
          <a:stretch>
            <a:fillRect/>
          </a:stretch>
        </p:blipFill>
        <p:spPr>
          <a:xfrm>
            <a:off x="738780" y="2924366"/>
            <a:ext cx="4669243" cy="3741333"/>
          </a:xfrm>
          <a:prstGeom prst="rect">
            <a:avLst/>
          </a:prstGeom>
        </p:spPr>
      </p:pic>
      <p:sp>
        <p:nvSpPr>
          <p:cNvPr id="6" name="Szövegdoboz 5"/>
          <p:cNvSpPr txBox="1"/>
          <p:nvPr/>
        </p:nvSpPr>
        <p:spPr>
          <a:xfrm>
            <a:off x="6200651" y="4598136"/>
            <a:ext cx="2668142" cy="369332"/>
          </a:xfrm>
          <a:prstGeom prst="rect">
            <a:avLst/>
          </a:prstGeom>
          <a:noFill/>
        </p:spPr>
        <p:txBody>
          <a:bodyPr wrap="square" rtlCol="0">
            <a:spAutoFit/>
          </a:bodyPr>
          <a:lstStyle/>
          <a:p>
            <a:r>
              <a:rPr lang="hu-HU" dirty="0" err="1" smtClean="0"/>
              <a:t>Nadaraja</a:t>
            </a:r>
            <a:r>
              <a:rPr lang="hu-HU" dirty="0" smtClean="0"/>
              <a:t> </a:t>
            </a:r>
            <a:r>
              <a:rPr lang="hu-HU" dirty="0" err="1" smtClean="0"/>
              <a:t>regression</a:t>
            </a:r>
            <a:endParaRPr lang="hu-HU" dirty="0"/>
          </a:p>
        </p:txBody>
      </p:sp>
    </p:spTree>
    <p:extLst>
      <p:ext uri="{BB962C8B-B14F-4D97-AF65-F5344CB8AC3E}">
        <p14:creationId xmlns:p14="http://schemas.microsoft.com/office/powerpoint/2010/main" val="1374020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801363" y="1702032"/>
            <a:ext cx="10502704" cy="2883031"/>
          </a:xfrm>
          <a:prstGeom prst="rect">
            <a:avLst/>
          </a:prstGeom>
        </p:spPr>
      </p:pic>
      <p:sp>
        <p:nvSpPr>
          <p:cNvPr id="3" name="Téglalap 2"/>
          <p:cNvSpPr/>
          <p:nvPr/>
        </p:nvSpPr>
        <p:spPr>
          <a:xfrm>
            <a:off x="627017" y="1436914"/>
            <a:ext cx="10946674" cy="347472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518862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81955" y="1285492"/>
            <a:ext cx="11202682" cy="4383788"/>
          </a:xfrm>
          <a:prstGeom prst="rect">
            <a:avLst/>
          </a:prstGeom>
        </p:spPr>
      </p:pic>
    </p:spTree>
    <p:extLst>
      <p:ext uri="{BB962C8B-B14F-4D97-AF65-F5344CB8AC3E}">
        <p14:creationId xmlns:p14="http://schemas.microsoft.com/office/powerpoint/2010/main" val="3179516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335</Words>
  <Application>Microsoft Office PowerPoint</Application>
  <PresentationFormat>Szélesvásznú</PresentationFormat>
  <Paragraphs>21</Paragraphs>
  <Slides>70</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70</vt:i4>
      </vt:variant>
    </vt:vector>
  </HeadingPairs>
  <TitlesOfParts>
    <vt:vector size="74" baseType="lpstr">
      <vt:lpstr>Arial</vt:lpstr>
      <vt:lpstr>Calibri</vt:lpstr>
      <vt:lpstr>Calibri Light</vt:lpstr>
      <vt:lpstr>Office-téma</vt:lpstr>
      <vt:lpstr>Regression Analysis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Regression Analysis</dc:title>
  <dc:creator>Windows-felhasználó</dc:creator>
  <cp:lastModifiedBy>Windows-felhasználó</cp:lastModifiedBy>
  <cp:revision>37</cp:revision>
  <dcterms:created xsi:type="dcterms:W3CDTF">2018-01-29T15:24:49Z</dcterms:created>
  <dcterms:modified xsi:type="dcterms:W3CDTF">2018-03-28T08:18:39Z</dcterms:modified>
</cp:coreProperties>
</file>