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88"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7" r:id="rId24"/>
    <p:sldId id="278" r:id="rId25"/>
    <p:sldId id="276" r:id="rId26"/>
    <p:sldId id="279" r:id="rId27"/>
    <p:sldId id="280" r:id="rId28"/>
    <p:sldId id="281" r:id="rId29"/>
    <p:sldId id="282" r:id="rId30"/>
    <p:sldId id="283" r:id="rId31"/>
    <p:sldId id="284" r:id="rId32"/>
    <p:sldId id="285" r:id="rId33"/>
    <p:sldId id="286" r:id="rId34"/>
    <p:sldId id="291" r:id="rId35"/>
    <p:sldId id="289" r:id="rId36"/>
    <p:sldId id="290" r:id="rId37"/>
    <p:sldId id="292" r:id="rId38"/>
    <p:sldId id="293" r:id="rId39"/>
    <p:sldId id="294" r:id="rId40"/>
    <p:sldId id="295" r:id="rId41"/>
    <p:sldId id="296" r:id="rId42"/>
    <p:sldId id="297" r:id="rId43"/>
    <p:sldId id="298" r:id="rId44"/>
    <p:sldId id="299" r:id="rId45"/>
    <p:sldId id="323" r:id="rId46"/>
    <p:sldId id="325" r:id="rId47"/>
    <p:sldId id="324" r:id="rId48"/>
    <p:sldId id="326"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hu-HU"/>
          </a:p>
        </p:txBody>
      </p:sp>
      <p:sp>
        <p:nvSpPr>
          <p:cNvPr id="4" name="Dátum helye 3"/>
          <p:cNvSpPr>
            <a:spLocks noGrp="1"/>
          </p:cNvSpPr>
          <p:nvPr>
            <p:ph type="dt" sz="half" idx="10"/>
          </p:nvPr>
        </p:nvSpPr>
        <p:spPr/>
        <p:txBody>
          <a:bodyPr/>
          <a:lstStyle/>
          <a:p>
            <a:fld id="{6A68A876-6840-43B3-A97A-2320593D8443}" type="datetimeFigureOut">
              <a:rPr lang="hu-HU" smtClean="0"/>
              <a:t>2018. 02. 25.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DD6AD3-194F-4633-95F8-B30054F67D81}" type="slidenum">
              <a:rPr lang="hu-HU" smtClean="0"/>
              <a:t>‹#›</a:t>
            </a:fld>
            <a:endParaRPr lang="hu-HU"/>
          </a:p>
        </p:txBody>
      </p:sp>
    </p:spTree>
    <p:extLst>
      <p:ext uri="{BB962C8B-B14F-4D97-AF65-F5344CB8AC3E}">
        <p14:creationId xmlns:p14="http://schemas.microsoft.com/office/powerpoint/2010/main" val="226075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A68A876-6840-43B3-A97A-2320593D8443}" type="datetimeFigureOut">
              <a:rPr lang="hu-HU" smtClean="0"/>
              <a:t>2018. 02. 25.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DD6AD3-194F-4633-95F8-B30054F67D81}" type="slidenum">
              <a:rPr lang="hu-HU" smtClean="0"/>
              <a:t>‹#›</a:t>
            </a:fld>
            <a:endParaRPr lang="hu-HU"/>
          </a:p>
        </p:txBody>
      </p:sp>
    </p:spTree>
    <p:extLst>
      <p:ext uri="{BB962C8B-B14F-4D97-AF65-F5344CB8AC3E}">
        <p14:creationId xmlns:p14="http://schemas.microsoft.com/office/powerpoint/2010/main" val="276157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A68A876-6840-43B3-A97A-2320593D8443}" type="datetimeFigureOut">
              <a:rPr lang="hu-HU" smtClean="0"/>
              <a:t>2018. 02. 25.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DD6AD3-194F-4633-95F8-B30054F67D81}" type="slidenum">
              <a:rPr lang="hu-HU" smtClean="0"/>
              <a:t>‹#›</a:t>
            </a:fld>
            <a:endParaRPr lang="hu-HU"/>
          </a:p>
        </p:txBody>
      </p:sp>
    </p:spTree>
    <p:extLst>
      <p:ext uri="{BB962C8B-B14F-4D97-AF65-F5344CB8AC3E}">
        <p14:creationId xmlns:p14="http://schemas.microsoft.com/office/powerpoint/2010/main" val="356412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812800" y="1219200"/>
            <a:ext cx="105664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8575" cap="flat" cmpd="sng">
            <a:solidFill>
              <a:srgbClr val="3333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z="1800"/>
          </a:p>
        </p:txBody>
      </p:sp>
      <p:sp>
        <p:nvSpPr>
          <p:cNvPr id="5" name="Line 8"/>
          <p:cNvSpPr>
            <a:spLocks noChangeShapeType="1"/>
          </p:cNvSpPr>
          <p:nvPr/>
        </p:nvSpPr>
        <p:spPr bwMode="auto">
          <a:xfrm>
            <a:off x="2641601" y="3962400"/>
            <a:ext cx="8682567" cy="0"/>
          </a:xfrm>
          <a:prstGeom prst="line">
            <a:avLst/>
          </a:prstGeom>
          <a:noFill/>
          <a:ln w="28575">
            <a:solidFill>
              <a:srgbClr val="333399"/>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6146" name="Rectangle 2"/>
          <p:cNvSpPr>
            <a:spLocks noGrp="1" noChangeArrowheads="1"/>
          </p:cNvSpPr>
          <p:nvPr>
            <p:ph type="ctrTitle"/>
          </p:nvPr>
        </p:nvSpPr>
        <p:spPr>
          <a:xfrm>
            <a:off x="1219201" y="1524000"/>
            <a:ext cx="10164233" cy="1752600"/>
          </a:xfrm>
        </p:spPr>
        <p:txBody>
          <a:bodyPr/>
          <a:lstStyle>
            <a:lvl1pPr>
              <a:defRPr sz="4800"/>
            </a:lvl1pPr>
          </a:lstStyle>
          <a:p>
            <a:r>
              <a:rPr lang="en-US"/>
              <a:t>Click to edit Master title style</a:t>
            </a:r>
          </a:p>
        </p:txBody>
      </p:sp>
      <p:sp>
        <p:nvSpPr>
          <p:cNvPr id="6147" name="Rectangle 3"/>
          <p:cNvSpPr>
            <a:spLocks noGrp="1" noChangeArrowheads="1"/>
          </p:cNvSpPr>
          <p:nvPr>
            <p:ph type="subTitle" idx="1"/>
          </p:nvPr>
        </p:nvSpPr>
        <p:spPr>
          <a:xfrm>
            <a:off x="2641600" y="3962400"/>
            <a:ext cx="8737600" cy="1752600"/>
          </a:xfrm>
        </p:spPr>
        <p:txBody>
          <a:bodyPr/>
          <a:lstStyle>
            <a:lvl1pPr marL="0" indent="0">
              <a:buFont typeface="Wingdings" pitchFamily="2" charset="2"/>
              <a:buNone/>
              <a:defRPr/>
            </a:lvl1pPr>
          </a:lstStyle>
          <a:p>
            <a:r>
              <a:rPr lang="en-US"/>
              <a:t>Click to edit Master subtitle style</a:t>
            </a:r>
          </a:p>
        </p:txBody>
      </p:sp>
      <p:sp>
        <p:nvSpPr>
          <p:cNvPr id="6" name="Rectangle 4"/>
          <p:cNvSpPr>
            <a:spLocks noGrp="1" noChangeArrowheads="1"/>
          </p:cNvSpPr>
          <p:nvPr>
            <p:ph type="dt" sz="half" idx="10"/>
          </p:nvPr>
        </p:nvSpPr>
        <p:spPr bwMode="auto">
          <a:xfrm>
            <a:off x="609600" y="6243638"/>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mj-lt"/>
              </a:defRPr>
            </a:lvl1pPr>
          </a:lstStyle>
          <a:p>
            <a:pPr>
              <a:defRPr/>
            </a:pPr>
            <a:endParaRPr lang="en-US"/>
          </a:p>
        </p:txBody>
      </p:sp>
      <p:sp>
        <p:nvSpPr>
          <p:cNvPr id="7" name="Rectangle 5"/>
          <p:cNvSpPr>
            <a:spLocks noGrp="1" noChangeArrowheads="1"/>
          </p:cNvSpPr>
          <p:nvPr>
            <p:ph type="ftr" sz="quarter" idx="11"/>
          </p:nvPr>
        </p:nvSpPr>
        <p:spPr bwMode="auto">
          <a:xfrm>
            <a:off x="4165600" y="6243638"/>
            <a:ext cx="3860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defRPr>
            </a:lvl1pPr>
          </a:lstStyle>
          <a:p>
            <a:pPr>
              <a:defRPr/>
            </a:pPr>
            <a:endParaRPr lang="en-US"/>
          </a:p>
        </p:txBody>
      </p:sp>
      <p:sp>
        <p:nvSpPr>
          <p:cNvPr id="8" name="Rectangle 6"/>
          <p:cNvSpPr>
            <a:spLocks noGrp="1" noChangeArrowheads="1"/>
          </p:cNvSpPr>
          <p:nvPr>
            <p:ph type="sldNum" sz="quarter" idx="12"/>
          </p:nvPr>
        </p:nvSpPr>
        <p:spPr bwMode="auto">
          <a:xfrm>
            <a:off x="8737600" y="6243638"/>
            <a:ext cx="28448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mj-lt"/>
              </a:defRPr>
            </a:lvl1pPr>
          </a:lstStyle>
          <a:p>
            <a:pPr>
              <a:defRPr/>
            </a:pPr>
            <a:fld id="{68FA59B8-9D13-4861-ADE1-FFDEB2419F6C}" type="slidenum">
              <a:rPr lang="en-US"/>
              <a:pPr>
                <a:defRPr/>
              </a:pPr>
              <a:t>‹#›</a:t>
            </a:fld>
            <a:endParaRPr lang="en-US"/>
          </a:p>
        </p:txBody>
      </p:sp>
    </p:spTree>
    <p:extLst>
      <p:ext uri="{BB962C8B-B14F-4D97-AF65-F5344CB8AC3E}">
        <p14:creationId xmlns:p14="http://schemas.microsoft.com/office/powerpoint/2010/main" val="243279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2933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41162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43000"/>
            <a:ext cx="5384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43000"/>
            <a:ext cx="53848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491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4546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2742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730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383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A68A876-6840-43B3-A97A-2320593D8443}" type="datetimeFigureOut">
              <a:rPr lang="hu-HU" smtClean="0"/>
              <a:t>2018. 02. 25.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DD6AD3-194F-4633-95F8-B30054F67D81}" type="slidenum">
              <a:rPr lang="hu-HU" smtClean="0"/>
              <a:t>‹#›</a:t>
            </a:fld>
            <a:endParaRPr lang="hu-HU"/>
          </a:p>
        </p:txBody>
      </p:sp>
    </p:spTree>
    <p:extLst>
      <p:ext uri="{BB962C8B-B14F-4D97-AF65-F5344CB8AC3E}">
        <p14:creationId xmlns:p14="http://schemas.microsoft.com/office/powerpoint/2010/main" val="1695668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423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0553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28600"/>
            <a:ext cx="80264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7167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143000"/>
            <a:ext cx="538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43000"/>
            <a:ext cx="5384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4722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A68A876-6840-43B3-A97A-2320593D8443}" type="datetimeFigureOut">
              <a:rPr lang="hu-HU" smtClean="0"/>
              <a:t>2018. 02. 25.</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82DD6AD3-194F-4633-95F8-B30054F67D81}" type="slidenum">
              <a:rPr lang="hu-HU" smtClean="0"/>
              <a:t>‹#›</a:t>
            </a:fld>
            <a:endParaRPr lang="hu-HU"/>
          </a:p>
        </p:txBody>
      </p:sp>
    </p:spTree>
    <p:extLst>
      <p:ext uri="{BB962C8B-B14F-4D97-AF65-F5344CB8AC3E}">
        <p14:creationId xmlns:p14="http://schemas.microsoft.com/office/powerpoint/2010/main" val="286766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A68A876-6840-43B3-A97A-2320593D8443}" type="datetimeFigureOut">
              <a:rPr lang="hu-HU" smtClean="0"/>
              <a:t>2018. 02. 25.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DD6AD3-194F-4633-95F8-B30054F67D81}" type="slidenum">
              <a:rPr lang="hu-HU" smtClean="0"/>
              <a:t>‹#›</a:t>
            </a:fld>
            <a:endParaRPr lang="hu-HU"/>
          </a:p>
        </p:txBody>
      </p:sp>
    </p:spTree>
    <p:extLst>
      <p:ext uri="{BB962C8B-B14F-4D97-AF65-F5344CB8AC3E}">
        <p14:creationId xmlns:p14="http://schemas.microsoft.com/office/powerpoint/2010/main" val="254650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A68A876-6840-43B3-A97A-2320593D8443}" type="datetimeFigureOut">
              <a:rPr lang="hu-HU" smtClean="0"/>
              <a:t>2018. 02. 25.</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82DD6AD3-194F-4633-95F8-B30054F67D81}" type="slidenum">
              <a:rPr lang="hu-HU" smtClean="0"/>
              <a:t>‹#›</a:t>
            </a:fld>
            <a:endParaRPr lang="hu-HU"/>
          </a:p>
        </p:txBody>
      </p:sp>
    </p:spTree>
    <p:extLst>
      <p:ext uri="{BB962C8B-B14F-4D97-AF65-F5344CB8AC3E}">
        <p14:creationId xmlns:p14="http://schemas.microsoft.com/office/powerpoint/2010/main" val="73210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A68A876-6840-43B3-A97A-2320593D8443}" type="datetimeFigureOut">
              <a:rPr lang="hu-HU" smtClean="0"/>
              <a:t>2018. 02. 25.</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82DD6AD3-194F-4633-95F8-B30054F67D81}" type="slidenum">
              <a:rPr lang="hu-HU" smtClean="0"/>
              <a:t>‹#›</a:t>
            </a:fld>
            <a:endParaRPr lang="hu-HU"/>
          </a:p>
        </p:txBody>
      </p:sp>
    </p:spTree>
    <p:extLst>
      <p:ext uri="{BB962C8B-B14F-4D97-AF65-F5344CB8AC3E}">
        <p14:creationId xmlns:p14="http://schemas.microsoft.com/office/powerpoint/2010/main" val="177869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A68A876-6840-43B3-A97A-2320593D8443}" type="datetimeFigureOut">
              <a:rPr lang="hu-HU" smtClean="0"/>
              <a:t>2018. 02. 25.</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82DD6AD3-194F-4633-95F8-B30054F67D81}" type="slidenum">
              <a:rPr lang="hu-HU" smtClean="0"/>
              <a:t>‹#›</a:t>
            </a:fld>
            <a:endParaRPr lang="hu-HU"/>
          </a:p>
        </p:txBody>
      </p:sp>
    </p:spTree>
    <p:extLst>
      <p:ext uri="{BB962C8B-B14F-4D97-AF65-F5344CB8AC3E}">
        <p14:creationId xmlns:p14="http://schemas.microsoft.com/office/powerpoint/2010/main" val="325111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A68A876-6840-43B3-A97A-2320593D8443}" type="datetimeFigureOut">
              <a:rPr lang="hu-HU" smtClean="0"/>
              <a:t>2018. 02. 25.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DD6AD3-194F-4633-95F8-B30054F67D81}" type="slidenum">
              <a:rPr lang="hu-HU" smtClean="0"/>
              <a:t>‹#›</a:t>
            </a:fld>
            <a:endParaRPr lang="hu-HU"/>
          </a:p>
        </p:txBody>
      </p:sp>
    </p:spTree>
    <p:extLst>
      <p:ext uri="{BB962C8B-B14F-4D97-AF65-F5344CB8AC3E}">
        <p14:creationId xmlns:p14="http://schemas.microsoft.com/office/powerpoint/2010/main" val="374172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6A68A876-6840-43B3-A97A-2320593D8443}" type="datetimeFigureOut">
              <a:rPr lang="hu-HU" smtClean="0"/>
              <a:t>2018. 02. 25.</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82DD6AD3-194F-4633-95F8-B30054F67D81}" type="slidenum">
              <a:rPr lang="hu-HU" smtClean="0"/>
              <a:t>‹#›</a:t>
            </a:fld>
            <a:endParaRPr lang="hu-HU"/>
          </a:p>
        </p:txBody>
      </p:sp>
    </p:spTree>
    <p:extLst>
      <p:ext uri="{BB962C8B-B14F-4D97-AF65-F5344CB8AC3E}">
        <p14:creationId xmlns:p14="http://schemas.microsoft.com/office/powerpoint/2010/main" val="250562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8A876-6840-43B3-A97A-2320593D8443}" type="datetimeFigureOut">
              <a:rPr lang="hu-HU" smtClean="0"/>
              <a:t>2018. 02. 25.</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D6AD3-194F-4633-95F8-B30054F67D81}" type="slidenum">
              <a:rPr lang="hu-HU" smtClean="0"/>
              <a:t>‹#›</a:t>
            </a:fld>
            <a:endParaRPr lang="hu-HU"/>
          </a:p>
        </p:txBody>
      </p:sp>
    </p:spTree>
    <p:extLst>
      <p:ext uri="{BB962C8B-B14F-4D97-AF65-F5344CB8AC3E}">
        <p14:creationId xmlns:p14="http://schemas.microsoft.com/office/powerpoint/2010/main" val="68744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28600"/>
            <a:ext cx="1097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143000"/>
            <a:ext cx="10972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10"/>
          <p:cNvSpPr>
            <a:spLocks noChangeArrowheads="1"/>
          </p:cNvSpPr>
          <p:nvPr userDrawn="1"/>
        </p:nvSpPr>
        <p:spPr bwMode="auto">
          <a:xfrm>
            <a:off x="558800" y="76200"/>
            <a:ext cx="11074400" cy="152400"/>
          </a:xfrm>
          <a:prstGeom prst="rect">
            <a:avLst/>
          </a:prstGeom>
          <a:gradFill rotWithShape="1">
            <a:gsLst>
              <a:gs pos="0">
                <a:srgbClr val="CC3300"/>
              </a:gs>
              <a:gs pos="100000">
                <a:srgbClr val="EAAC97"/>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smtClean="0">
              <a:solidFill>
                <a:srgbClr val="000000"/>
              </a:solidFill>
            </a:endParaRPr>
          </a:p>
        </p:txBody>
      </p:sp>
    </p:spTree>
    <p:extLst>
      <p:ext uri="{BB962C8B-B14F-4D97-AF65-F5344CB8AC3E}">
        <p14:creationId xmlns:p14="http://schemas.microsoft.com/office/powerpoint/2010/main" val="778287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0" fontAlgn="base" hangingPunct="0">
        <a:spcBef>
          <a:spcPct val="0"/>
        </a:spcBef>
        <a:spcAft>
          <a:spcPct val="0"/>
        </a:spcAft>
        <a:defRPr sz="4000">
          <a:solidFill>
            <a:srgbClr val="CC0000"/>
          </a:solidFill>
          <a:latin typeface="+mj-lt"/>
          <a:ea typeface="+mj-ea"/>
          <a:cs typeface="+mj-cs"/>
        </a:defRPr>
      </a:lvl1pPr>
      <a:lvl2pPr algn="l" rtl="0" eaLnBrk="0" fontAlgn="base" hangingPunct="0">
        <a:spcBef>
          <a:spcPct val="0"/>
        </a:spcBef>
        <a:spcAft>
          <a:spcPct val="0"/>
        </a:spcAft>
        <a:defRPr sz="4000">
          <a:solidFill>
            <a:srgbClr val="CC0000"/>
          </a:solidFill>
          <a:latin typeface="Garamond" pitchFamily="18" charset="0"/>
        </a:defRPr>
      </a:lvl2pPr>
      <a:lvl3pPr algn="l" rtl="0" eaLnBrk="0" fontAlgn="base" hangingPunct="0">
        <a:spcBef>
          <a:spcPct val="0"/>
        </a:spcBef>
        <a:spcAft>
          <a:spcPct val="0"/>
        </a:spcAft>
        <a:defRPr sz="4000">
          <a:solidFill>
            <a:srgbClr val="CC0000"/>
          </a:solidFill>
          <a:latin typeface="Garamond" pitchFamily="18" charset="0"/>
        </a:defRPr>
      </a:lvl3pPr>
      <a:lvl4pPr algn="l" rtl="0" eaLnBrk="0" fontAlgn="base" hangingPunct="0">
        <a:spcBef>
          <a:spcPct val="0"/>
        </a:spcBef>
        <a:spcAft>
          <a:spcPct val="0"/>
        </a:spcAft>
        <a:defRPr sz="4000">
          <a:solidFill>
            <a:srgbClr val="CC0000"/>
          </a:solidFill>
          <a:latin typeface="Garamond" pitchFamily="18" charset="0"/>
        </a:defRPr>
      </a:lvl4pPr>
      <a:lvl5pPr algn="l" rtl="0" eaLnBrk="0" fontAlgn="base" hangingPunct="0">
        <a:spcBef>
          <a:spcPct val="0"/>
        </a:spcBef>
        <a:spcAft>
          <a:spcPct val="0"/>
        </a:spcAft>
        <a:defRPr sz="4000">
          <a:solidFill>
            <a:srgbClr val="CC0000"/>
          </a:solidFill>
          <a:latin typeface="Garamond" pitchFamily="18" charset="0"/>
        </a:defRPr>
      </a:lvl5pPr>
      <a:lvl6pPr marL="457200" algn="l" rtl="0" fontAlgn="base">
        <a:spcBef>
          <a:spcPct val="0"/>
        </a:spcBef>
        <a:spcAft>
          <a:spcPct val="0"/>
        </a:spcAft>
        <a:defRPr sz="4000">
          <a:solidFill>
            <a:srgbClr val="CC0000"/>
          </a:solidFill>
          <a:latin typeface="Garamond" pitchFamily="18" charset="0"/>
        </a:defRPr>
      </a:lvl6pPr>
      <a:lvl7pPr marL="914400" algn="l" rtl="0" fontAlgn="base">
        <a:spcBef>
          <a:spcPct val="0"/>
        </a:spcBef>
        <a:spcAft>
          <a:spcPct val="0"/>
        </a:spcAft>
        <a:defRPr sz="4000">
          <a:solidFill>
            <a:srgbClr val="CC0000"/>
          </a:solidFill>
          <a:latin typeface="Garamond" pitchFamily="18" charset="0"/>
        </a:defRPr>
      </a:lvl7pPr>
      <a:lvl8pPr marL="1371600" algn="l" rtl="0" fontAlgn="base">
        <a:spcBef>
          <a:spcPct val="0"/>
        </a:spcBef>
        <a:spcAft>
          <a:spcPct val="0"/>
        </a:spcAft>
        <a:defRPr sz="4000">
          <a:solidFill>
            <a:srgbClr val="CC0000"/>
          </a:solidFill>
          <a:latin typeface="Garamond" pitchFamily="18" charset="0"/>
        </a:defRPr>
      </a:lvl8pPr>
      <a:lvl9pPr marL="1828800" algn="l" rtl="0" fontAlgn="base">
        <a:spcBef>
          <a:spcPct val="0"/>
        </a:spcBef>
        <a:spcAft>
          <a:spcPct val="0"/>
        </a:spcAft>
        <a:defRPr sz="4000">
          <a:solidFill>
            <a:srgbClr val="CC0000"/>
          </a:solidFill>
          <a:latin typeface="Garamond" pitchFamily="18" charset="0"/>
        </a:defRPr>
      </a:lvl9pPr>
    </p:titleStyle>
    <p:bodyStyle>
      <a:lvl1pPr marL="342900" indent="-342900" algn="l" rtl="0" eaLnBrk="0" fontAlgn="base" hangingPunct="0">
        <a:spcBef>
          <a:spcPct val="20000"/>
        </a:spcBef>
        <a:spcAft>
          <a:spcPct val="0"/>
        </a:spcAft>
        <a:buClr>
          <a:srgbClr val="00CC99"/>
        </a:buClr>
        <a:buSzPct val="65000"/>
        <a:buFont typeface="Wingdings" pitchFamily="2" charset="2"/>
        <a:buChar char="p"/>
        <a:defRPr sz="2000">
          <a:solidFill>
            <a:schemeClr val="tx1"/>
          </a:solidFill>
          <a:latin typeface="+mn-lt"/>
          <a:ea typeface="+mn-ea"/>
          <a:cs typeface="+mn-cs"/>
        </a:defRPr>
      </a:lvl1pPr>
      <a:lvl2pPr marL="669925" indent="-325438" algn="l" rtl="0" eaLnBrk="0" fontAlgn="base" hangingPunct="0">
        <a:spcBef>
          <a:spcPct val="20000"/>
        </a:spcBef>
        <a:spcAft>
          <a:spcPct val="0"/>
        </a:spcAft>
        <a:buClr>
          <a:srgbClr val="CC0000"/>
        </a:buClr>
        <a:buSzPct val="60000"/>
        <a:buFont typeface="Wingdings" pitchFamily="2" charset="2"/>
        <a:buChar char="p"/>
        <a:defRPr>
          <a:solidFill>
            <a:schemeClr val="tx1"/>
          </a:solidFill>
          <a:latin typeface="+mn-lt"/>
        </a:defRPr>
      </a:lvl2pPr>
      <a:lvl3pPr marL="1022350" indent="-350838" algn="l" rtl="0" eaLnBrk="0" fontAlgn="base" hangingPunct="0">
        <a:spcBef>
          <a:spcPct val="20000"/>
        </a:spcBef>
        <a:spcAft>
          <a:spcPct val="0"/>
        </a:spcAft>
        <a:buClr>
          <a:srgbClr val="00CC99"/>
        </a:buClr>
        <a:buSzPct val="65000"/>
        <a:buFont typeface="Wingdings" pitchFamily="2" charset="2"/>
        <a:buChar char="§"/>
        <a:defRPr>
          <a:solidFill>
            <a:schemeClr val="tx1"/>
          </a:solidFill>
          <a:latin typeface="+mn-lt"/>
        </a:defRPr>
      </a:lvl3pPr>
      <a:lvl4pPr marL="1339850" indent="-315913" algn="l" rtl="0" eaLnBrk="0" fontAlgn="base" hangingPunct="0">
        <a:spcBef>
          <a:spcPct val="20000"/>
        </a:spcBef>
        <a:spcAft>
          <a:spcPct val="0"/>
        </a:spcAft>
        <a:buClr>
          <a:srgbClr val="CC0000"/>
        </a:buClr>
        <a:buSzPct val="70000"/>
        <a:buFont typeface="Wingdings" pitchFamily="2" charset="2"/>
        <a:buChar char="§"/>
        <a:defRPr>
          <a:solidFill>
            <a:schemeClr val="tx1"/>
          </a:solidFill>
          <a:latin typeface="+mn-lt"/>
        </a:defRPr>
      </a:lvl4pPr>
      <a:lvl5pPr marL="1681163" indent="-339725" algn="l" rtl="0" eaLnBrk="0" fontAlgn="base" hangingPunct="0">
        <a:spcBef>
          <a:spcPct val="20000"/>
        </a:spcBef>
        <a:spcAft>
          <a:spcPct val="0"/>
        </a:spcAft>
        <a:buClr>
          <a:schemeClr val="tx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tx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3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7.emf"/></Relationships>
</file>

<file path=ppt/slides/_rels/slide4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0.png"/><Relationship Id="rId5" Type="http://schemas.openxmlformats.org/officeDocument/2006/relationships/image" Target="../media/image58.png"/><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7.xml"/><Relationship Id="rId4" Type="http://schemas.openxmlformats.org/officeDocument/2006/relationships/image" Target="../media/image66.emf"/></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emf"/></Relationships>
</file>

<file path=ppt/slides/_rels/slide4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7.xml"/><Relationship Id="rId5" Type="http://schemas.openxmlformats.org/officeDocument/2006/relationships/image" Target="../media/image78.emf"/><Relationship Id="rId4" Type="http://schemas.openxmlformats.org/officeDocument/2006/relationships/image" Target="../media/image77.emf"/></Relationships>
</file>

<file path=ppt/slides/_rels/slide53.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64.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100.png"/><Relationship Id="rId4" Type="http://schemas.openxmlformats.org/officeDocument/2006/relationships/image" Target="../media/image99.png"/></Relationships>
</file>

<file path=ppt/slides/_rels/slide66.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2.em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emf"/></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err="1" smtClean="0"/>
              <a:t>Nonparametric</a:t>
            </a:r>
            <a:r>
              <a:rPr lang="hu-HU" dirty="0" smtClean="0"/>
              <a:t> </a:t>
            </a:r>
            <a:r>
              <a:rPr lang="hu-HU" dirty="0" err="1" smtClean="0"/>
              <a:t>tests</a:t>
            </a:r>
            <a:endParaRPr lang="hu-HU" dirty="0"/>
          </a:p>
        </p:txBody>
      </p:sp>
      <p:sp>
        <p:nvSpPr>
          <p:cNvPr id="3" name="Alcím 2"/>
          <p:cNvSpPr>
            <a:spLocks noGrp="1"/>
          </p:cNvSpPr>
          <p:nvPr>
            <p:ph type="subTitle" idx="1"/>
          </p:nvPr>
        </p:nvSpPr>
        <p:spPr/>
        <p:txBody>
          <a:bodyPr/>
          <a:lstStyle/>
          <a:p>
            <a:r>
              <a:rPr lang="hu-HU" dirty="0" smtClean="0"/>
              <a:t>PhD </a:t>
            </a:r>
            <a:r>
              <a:rPr lang="hu-HU" dirty="0" err="1" smtClean="0"/>
              <a:t>course</a:t>
            </a:r>
            <a:endParaRPr lang="hu-HU" dirty="0"/>
          </a:p>
        </p:txBody>
      </p:sp>
    </p:spTree>
    <p:extLst>
      <p:ext uri="{BB962C8B-B14F-4D97-AF65-F5344CB8AC3E}">
        <p14:creationId xmlns:p14="http://schemas.microsoft.com/office/powerpoint/2010/main" val="1915390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83409" y="353061"/>
            <a:ext cx="3901778" cy="1658256"/>
          </a:xfrm>
          <a:prstGeom prst="rect">
            <a:avLst/>
          </a:prstGeom>
        </p:spPr>
      </p:pic>
      <p:pic>
        <p:nvPicPr>
          <p:cNvPr id="3" name="Kép 2"/>
          <p:cNvPicPr>
            <a:picLocks noChangeAspect="1"/>
          </p:cNvPicPr>
          <p:nvPr/>
        </p:nvPicPr>
        <p:blipFill>
          <a:blip r:embed="rId3"/>
          <a:stretch>
            <a:fillRect/>
          </a:stretch>
        </p:blipFill>
        <p:spPr>
          <a:xfrm>
            <a:off x="1133268" y="2403992"/>
            <a:ext cx="9546482" cy="3787803"/>
          </a:xfrm>
          <a:prstGeom prst="rect">
            <a:avLst/>
          </a:prstGeom>
        </p:spPr>
      </p:pic>
    </p:spTree>
    <p:extLst>
      <p:ext uri="{BB962C8B-B14F-4D97-AF65-F5344CB8AC3E}">
        <p14:creationId xmlns:p14="http://schemas.microsoft.com/office/powerpoint/2010/main" val="2983465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61785" y="483689"/>
            <a:ext cx="3901778" cy="1658256"/>
          </a:xfrm>
          <a:prstGeom prst="rect">
            <a:avLst/>
          </a:prstGeom>
        </p:spPr>
      </p:pic>
      <p:pic>
        <p:nvPicPr>
          <p:cNvPr id="3" name="Kép 2"/>
          <p:cNvPicPr>
            <a:picLocks noChangeAspect="1"/>
          </p:cNvPicPr>
          <p:nvPr/>
        </p:nvPicPr>
        <p:blipFill>
          <a:blip r:embed="rId3"/>
          <a:stretch>
            <a:fillRect/>
          </a:stretch>
        </p:blipFill>
        <p:spPr>
          <a:xfrm>
            <a:off x="366271" y="3058083"/>
            <a:ext cx="11609880" cy="1474729"/>
          </a:xfrm>
          <a:prstGeom prst="rect">
            <a:avLst/>
          </a:prstGeom>
        </p:spPr>
      </p:pic>
    </p:spTree>
    <p:extLst>
      <p:ext uri="{BB962C8B-B14F-4D97-AF65-F5344CB8AC3E}">
        <p14:creationId xmlns:p14="http://schemas.microsoft.com/office/powerpoint/2010/main" val="4222084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48641" y="1227909"/>
            <a:ext cx="10295452" cy="1200329"/>
          </a:xfrm>
          <a:prstGeom prst="rect">
            <a:avLst/>
          </a:prstGeom>
          <a:noFill/>
        </p:spPr>
        <p:txBody>
          <a:bodyPr wrap="square" rtlCol="0">
            <a:spAutoFit/>
          </a:bodyPr>
          <a:lstStyle/>
          <a:p>
            <a:r>
              <a:rPr lang="en-US" sz="2400" b="1" dirty="0"/>
              <a:t>Example 1</a:t>
            </a:r>
            <a:r>
              <a:rPr lang="en-US" sz="2400" dirty="0"/>
              <a:t>: 90 people were put on a weight gain program. The following frequency table shows the weight gain (in kilograms). Test whether the data is normally distributed with mean 4 kg and standard deviation of 2.5 kg.</a:t>
            </a:r>
            <a:endParaRPr lang="hu-HU" sz="2400" dirty="0"/>
          </a:p>
        </p:txBody>
      </p:sp>
      <p:pic>
        <p:nvPicPr>
          <p:cNvPr id="3" name="Kép 2"/>
          <p:cNvPicPr>
            <a:picLocks noChangeAspect="1"/>
          </p:cNvPicPr>
          <p:nvPr/>
        </p:nvPicPr>
        <p:blipFill>
          <a:blip r:embed="rId2"/>
          <a:stretch>
            <a:fillRect/>
          </a:stretch>
        </p:blipFill>
        <p:spPr>
          <a:xfrm>
            <a:off x="1652368" y="2834641"/>
            <a:ext cx="8087997" cy="3528877"/>
          </a:xfrm>
          <a:prstGeom prst="rect">
            <a:avLst/>
          </a:prstGeom>
        </p:spPr>
      </p:pic>
    </p:spTree>
    <p:extLst>
      <p:ext uri="{BB962C8B-B14F-4D97-AF65-F5344CB8AC3E}">
        <p14:creationId xmlns:p14="http://schemas.microsoft.com/office/powerpoint/2010/main" val="1187961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568347" y="3264081"/>
            <a:ext cx="6409409" cy="3306536"/>
          </a:xfrm>
          <a:prstGeom prst="rect">
            <a:avLst/>
          </a:prstGeom>
        </p:spPr>
      </p:pic>
      <p:pic>
        <p:nvPicPr>
          <p:cNvPr id="3" name="Kép 2"/>
          <p:cNvPicPr>
            <a:picLocks noChangeAspect="1"/>
          </p:cNvPicPr>
          <p:nvPr/>
        </p:nvPicPr>
        <p:blipFill>
          <a:blip r:embed="rId3"/>
          <a:stretch>
            <a:fillRect/>
          </a:stretch>
        </p:blipFill>
        <p:spPr>
          <a:xfrm>
            <a:off x="753269" y="436083"/>
            <a:ext cx="10541178" cy="2594499"/>
          </a:xfrm>
          <a:prstGeom prst="rect">
            <a:avLst/>
          </a:prstGeom>
        </p:spPr>
      </p:pic>
    </p:spTree>
    <p:extLst>
      <p:ext uri="{BB962C8B-B14F-4D97-AF65-F5344CB8AC3E}">
        <p14:creationId xmlns:p14="http://schemas.microsoft.com/office/powerpoint/2010/main" val="1712730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3948709" y="229950"/>
            <a:ext cx="2791725" cy="3070228"/>
          </a:xfrm>
          <a:prstGeom prst="rect">
            <a:avLst/>
          </a:prstGeom>
        </p:spPr>
      </p:pic>
      <p:pic>
        <p:nvPicPr>
          <p:cNvPr id="4" name="Kép 3"/>
          <p:cNvPicPr>
            <a:picLocks noChangeAspect="1"/>
          </p:cNvPicPr>
          <p:nvPr/>
        </p:nvPicPr>
        <p:blipFill>
          <a:blip r:embed="rId3"/>
          <a:stretch>
            <a:fillRect/>
          </a:stretch>
        </p:blipFill>
        <p:spPr>
          <a:xfrm>
            <a:off x="282649" y="3562961"/>
            <a:ext cx="11604551" cy="2945991"/>
          </a:xfrm>
          <a:prstGeom prst="rect">
            <a:avLst/>
          </a:prstGeom>
        </p:spPr>
      </p:pic>
    </p:spTree>
    <p:extLst>
      <p:ext uri="{BB962C8B-B14F-4D97-AF65-F5344CB8AC3E}">
        <p14:creationId xmlns:p14="http://schemas.microsoft.com/office/powerpoint/2010/main" val="28328732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61785" y="384437"/>
            <a:ext cx="3901778" cy="1072989"/>
          </a:xfrm>
          <a:prstGeom prst="rect">
            <a:avLst/>
          </a:prstGeom>
        </p:spPr>
      </p:pic>
      <p:sp>
        <p:nvSpPr>
          <p:cNvPr id="3" name="Szövegdoboz 2"/>
          <p:cNvSpPr txBox="1"/>
          <p:nvPr/>
        </p:nvSpPr>
        <p:spPr>
          <a:xfrm>
            <a:off x="2455817" y="1457426"/>
            <a:ext cx="6611233" cy="461665"/>
          </a:xfrm>
          <a:prstGeom prst="rect">
            <a:avLst/>
          </a:prstGeom>
          <a:noFill/>
        </p:spPr>
        <p:txBody>
          <a:bodyPr wrap="none" rtlCol="0">
            <a:spAutoFit/>
          </a:bodyPr>
          <a:lstStyle/>
          <a:p>
            <a:r>
              <a:rPr lang="hu-HU" sz="2400" dirty="0" err="1" smtClean="0"/>
              <a:t>Goodness</a:t>
            </a:r>
            <a:r>
              <a:rPr lang="hu-HU" sz="2400" dirty="0" smtClean="0"/>
              <a:t> of fit test </a:t>
            </a:r>
            <a:r>
              <a:rPr lang="en-US" sz="2400" dirty="0" smtClean="0"/>
              <a:t>In </a:t>
            </a:r>
            <a:r>
              <a:rPr lang="en-US" sz="2400" dirty="0"/>
              <a:t>case of unknown parameters</a:t>
            </a:r>
            <a:endParaRPr lang="hu-HU" sz="2400" dirty="0"/>
          </a:p>
        </p:txBody>
      </p:sp>
      <p:pic>
        <p:nvPicPr>
          <p:cNvPr id="4" name="Kép 3"/>
          <p:cNvPicPr>
            <a:picLocks noChangeAspect="1"/>
          </p:cNvPicPr>
          <p:nvPr/>
        </p:nvPicPr>
        <p:blipFill>
          <a:blip r:embed="rId3"/>
          <a:stretch>
            <a:fillRect/>
          </a:stretch>
        </p:blipFill>
        <p:spPr>
          <a:xfrm>
            <a:off x="250508" y="2271577"/>
            <a:ext cx="11174503" cy="3593646"/>
          </a:xfrm>
          <a:prstGeom prst="rect">
            <a:avLst/>
          </a:prstGeom>
        </p:spPr>
      </p:pic>
    </p:spTree>
    <p:extLst>
      <p:ext uri="{BB962C8B-B14F-4D97-AF65-F5344CB8AC3E}">
        <p14:creationId xmlns:p14="http://schemas.microsoft.com/office/powerpoint/2010/main" val="1950210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61785" y="384437"/>
            <a:ext cx="3901778" cy="1072989"/>
          </a:xfrm>
          <a:prstGeom prst="rect">
            <a:avLst/>
          </a:prstGeom>
        </p:spPr>
      </p:pic>
      <p:sp>
        <p:nvSpPr>
          <p:cNvPr id="3" name="Szövegdoboz 2"/>
          <p:cNvSpPr txBox="1"/>
          <p:nvPr/>
        </p:nvSpPr>
        <p:spPr>
          <a:xfrm>
            <a:off x="2455817" y="1457426"/>
            <a:ext cx="6611233" cy="461665"/>
          </a:xfrm>
          <a:prstGeom prst="rect">
            <a:avLst/>
          </a:prstGeom>
          <a:noFill/>
        </p:spPr>
        <p:txBody>
          <a:bodyPr wrap="none" rtlCol="0">
            <a:spAutoFit/>
          </a:bodyPr>
          <a:lstStyle/>
          <a:p>
            <a:r>
              <a:rPr lang="hu-HU" sz="2400" dirty="0" err="1" smtClean="0"/>
              <a:t>Goodness</a:t>
            </a:r>
            <a:r>
              <a:rPr lang="hu-HU" sz="2400" dirty="0" smtClean="0"/>
              <a:t> of fit test </a:t>
            </a:r>
            <a:r>
              <a:rPr lang="en-US" sz="2400" dirty="0" smtClean="0"/>
              <a:t>In </a:t>
            </a:r>
            <a:r>
              <a:rPr lang="en-US" sz="2400" dirty="0"/>
              <a:t>case of unknown parameters</a:t>
            </a:r>
            <a:endParaRPr lang="hu-HU" sz="2400" dirty="0"/>
          </a:p>
        </p:txBody>
      </p:sp>
      <p:pic>
        <p:nvPicPr>
          <p:cNvPr id="5" name="Kép 4"/>
          <p:cNvPicPr>
            <a:picLocks noChangeAspect="1"/>
          </p:cNvPicPr>
          <p:nvPr/>
        </p:nvPicPr>
        <p:blipFill>
          <a:blip r:embed="rId3"/>
          <a:stretch>
            <a:fillRect/>
          </a:stretch>
        </p:blipFill>
        <p:spPr>
          <a:xfrm>
            <a:off x="749117" y="2161464"/>
            <a:ext cx="10024631" cy="4526719"/>
          </a:xfrm>
          <a:prstGeom prst="rect">
            <a:avLst/>
          </a:prstGeom>
        </p:spPr>
      </p:pic>
    </p:spTree>
    <p:extLst>
      <p:ext uri="{BB962C8B-B14F-4D97-AF65-F5344CB8AC3E}">
        <p14:creationId xmlns:p14="http://schemas.microsoft.com/office/powerpoint/2010/main" val="4019936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661785" y="384437"/>
            <a:ext cx="3901778" cy="1072989"/>
          </a:xfrm>
          <a:prstGeom prst="rect">
            <a:avLst/>
          </a:prstGeom>
        </p:spPr>
      </p:pic>
      <p:sp>
        <p:nvSpPr>
          <p:cNvPr id="3" name="Szövegdoboz 2"/>
          <p:cNvSpPr txBox="1"/>
          <p:nvPr/>
        </p:nvSpPr>
        <p:spPr>
          <a:xfrm>
            <a:off x="940526" y="2181673"/>
            <a:ext cx="9953897" cy="1569660"/>
          </a:xfrm>
          <a:prstGeom prst="rect">
            <a:avLst/>
          </a:prstGeom>
          <a:noFill/>
        </p:spPr>
        <p:txBody>
          <a:bodyPr wrap="square" rtlCol="0">
            <a:spAutoFit/>
          </a:bodyPr>
          <a:lstStyle/>
          <a:p>
            <a:r>
              <a:rPr lang="en-US" sz="2400" dirty="0"/>
              <a:t>A sample with a sufficiently large size is assumed. If a chi squared test is conducted on a sample with a smaller size, then the chi squared test will yield an inaccurate inference. The researcher, by using chi squared test on small samples, might end up committing a Type II error</a:t>
            </a:r>
            <a:r>
              <a:rPr lang="en-US" sz="2400" dirty="0" smtClean="0"/>
              <a:t>.</a:t>
            </a:r>
            <a:endParaRPr lang="hu-HU" sz="2400" dirty="0" smtClean="0"/>
          </a:p>
        </p:txBody>
      </p:sp>
      <p:sp>
        <p:nvSpPr>
          <p:cNvPr id="4" name="Szövegdoboz 3"/>
          <p:cNvSpPr txBox="1"/>
          <p:nvPr/>
        </p:nvSpPr>
        <p:spPr>
          <a:xfrm>
            <a:off x="940526" y="4297680"/>
            <a:ext cx="10760976" cy="1569660"/>
          </a:xfrm>
          <a:prstGeom prst="rect">
            <a:avLst/>
          </a:prstGeom>
          <a:noFill/>
        </p:spPr>
        <p:txBody>
          <a:bodyPr wrap="square" rtlCol="0">
            <a:spAutoFit/>
          </a:bodyPr>
          <a:lstStyle/>
          <a:p>
            <a:r>
              <a:rPr lang="en-US" sz="2400" dirty="0"/>
              <a:t>Adequate expected cell counts. Some require 5 or more, and others require 10 or more. A common rule is 5 or more in all cells of a 2-by-2 table, and 5 or more in 80% of cells in larger tables, but no cells with zero expected count. When this assumption is not met, Yates's correction is applied.</a:t>
            </a:r>
            <a:endParaRPr lang="hu-HU" sz="2400" dirty="0"/>
          </a:p>
        </p:txBody>
      </p:sp>
      <p:sp>
        <p:nvSpPr>
          <p:cNvPr id="5" name="Szövegdoboz 4"/>
          <p:cNvSpPr txBox="1"/>
          <p:nvPr/>
        </p:nvSpPr>
        <p:spPr>
          <a:xfrm>
            <a:off x="940526" y="1347237"/>
            <a:ext cx="2630848" cy="523220"/>
          </a:xfrm>
          <a:prstGeom prst="rect">
            <a:avLst/>
          </a:prstGeom>
          <a:noFill/>
        </p:spPr>
        <p:txBody>
          <a:bodyPr wrap="none" rtlCol="0">
            <a:spAutoFit/>
          </a:bodyPr>
          <a:lstStyle/>
          <a:p>
            <a:r>
              <a:rPr lang="hu-HU" sz="2800" dirty="0" smtClean="0"/>
              <a:t>„</a:t>
            </a:r>
            <a:r>
              <a:rPr lang="hu-HU" sz="2800" dirty="0" err="1" smtClean="0"/>
              <a:t>rules</a:t>
            </a:r>
            <a:r>
              <a:rPr lang="hu-HU" sz="2800" dirty="0" smtClean="0"/>
              <a:t> </a:t>
            </a:r>
            <a:r>
              <a:rPr lang="hu-HU" sz="2800" dirty="0"/>
              <a:t>of </a:t>
            </a:r>
            <a:r>
              <a:rPr lang="hu-HU" sz="2800" dirty="0" err="1" smtClean="0"/>
              <a:t>thumb</a:t>
            </a:r>
            <a:r>
              <a:rPr lang="hu-HU" sz="2800" dirty="0" smtClean="0"/>
              <a:t>”</a:t>
            </a:r>
            <a:endParaRPr lang="hu-HU" sz="2800" dirty="0"/>
          </a:p>
        </p:txBody>
      </p:sp>
      <p:pic>
        <p:nvPicPr>
          <p:cNvPr id="6" name="Kép 5"/>
          <p:cNvPicPr>
            <a:picLocks noChangeAspect="1"/>
          </p:cNvPicPr>
          <p:nvPr/>
        </p:nvPicPr>
        <p:blipFill>
          <a:blip r:embed="rId3"/>
          <a:stretch>
            <a:fillRect/>
          </a:stretch>
        </p:blipFill>
        <p:spPr>
          <a:xfrm>
            <a:off x="9760130" y="423456"/>
            <a:ext cx="1396093" cy="1396093"/>
          </a:xfrm>
          <a:prstGeom prst="rect">
            <a:avLst/>
          </a:prstGeom>
        </p:spPr>
      </p:pic>
    </p:spTree>
    <p:extLst>
      <p:ext uri="{BB962C8B-B14F-4D97-AF65-F5344CB8AC3E}">
        <p14:creationId xmlns:p14="http://schemas.microsoft.com/office/powerpoint/2010/main" val="667958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34194" y="535577"/>
            <a:ext cx="7071231" cy="707886"/>
          </a:xfrm>
          <a:prstGeom prst="rect">
            <a:avLst/>
          </a:prstGeom>
          <a:noFill/>
        </p:spPr>
        <p:txBody>
          <a:bodyPr wrap="none" rtlCol="0">
            <a:spAutoFit/>
          </a:bodyPr>
          <a:lstStyle/>
          <a:p>
            <a:r>
              <a:rPr lang="en-US" sz="4000" dirty="0"/>
              <a:t>Chi square test for independence</a:t>
            </a:r>
            <a:endParaRPr lang="hu-HU" sz="4000" dirty="0"/>
          </a:p>
        </p:txBody>
      </p:sp>
      <p:pic>
        <p:nvPicPr>
          <p:cNvPr id="3" name="Kép 2"/>
          <p:cNvPicPr>
            <a:picLocks noChangeAspect="1"/>
          </p:cNvPicPr>
          <p:nvPr/>
        </p:nvPicPr>
        <p:blipFill>
          <a:blip r:embed="rId2"/>
          <a:stretch>
            <a:fillRect/>
          </a:stretch>
        </p:blipFill>
        <p:spPr>
          <a:xfrm>
            <a:off x="374947" y="2238758"/>
            <a:ext cx="10856316" cy="2542247"/>
          </a:xfrm>
          <a:prstGeom prst="rect">
            <a:avLst/>
          </a:prstGeom>
        </p:spPr>
      </p:pic>
    </p:spTree>
    <p:extLst>
      <p:ext uri="{BB962C8B-B14F-4D97-AF65-F5344CB8AC3E}">
        <p14:creationId xmlns:p14="http://schemas.microsoft.com/office/powerpoint/2010/main" val="526919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34194" y="535577"/>
            <a:ext cx="7071231" cy="707886"/>
          </a:xfrm>
          <a:prstGeom prst="rect">
            <a:avLst/>
          </a:prstGeom>
          <a:noFill/>
        </p:spPr>
        <p:txBody>
          <a:bodyPr wrap="none" rtlCol="0">
            <a:spAutoFit/>
          </a:bodyPr>
          <a:lstStyle/>
          <a:p>
            <a:r>
              <a:rPr lang="en-US" sz="4000" dirty="0"/>
              <a:t>Chi square test for independence</a:t>
            </a:r>
            <a:endParaRPr lang="hu-HU" sz="4000" dirty="0"/>
          </a:p>
        </p:txBody>
      </p:sp>
      <p:pic>
        <p:nvPicPr>
          <p:cNvPr id="3" name="Kép 2"/>
          <p:cNvPicPr>
            <a:picLocks noChangeAspect="1"/>
          </p:cNvPicPr>
          <p:nvPr/>
        </p:nvPicPr>
        <p:blipFill>
          <a:blip r:embed="rId2"/>
          <a:stretch>
            <a:fillRect/>
          </a:stretch>
        </p:blipFill>
        <p:spPr>
          <a:xfrm>
            <a:off x="394227" y="1885303"/>
            <a:ext cx="11700699" cy="4136674"/>
          </a:xfrm>
          <a:prstGeom prst="rect">
            <a:avLst/>
          </a:prstGeom>
        </p:spPr>
      </p:pic>
    </p:spTree>
    <p:extLst>
      <p:ext uri="{BB962C8B-B14F-4D97-AF65-F5344CB8AC3E}">
        <p14:creationId xmlns:p14="http://schemas.microsoft.com/office/powerpoint/2010/main" val="346489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3317966" y="261257"/>
            <a:ext cx="4435317" cy="707886"/>
          </a:xfrm>
          <a:prstGeom prst="rect">
            <a:avLst/>
          </a:prstGeom>
          <a:noFill/>
        </p:spPr>
        <p:txBody>
          <a:bodyPr wrap="none" rtlCol="0">
            <a:spAutoFit/>
          </a:bodyPr>
          <a:lstStyle/>
          <a:p>
            <a:r>
              <a:rPr lang="hu-HU" sz="4000" dirty="0" err="1" smtClean="0"/>
              <a:t>Nonparametric</a:t>
            </a:r>
            <a:r>
              <a:rPr lang="hu-HU" sz="4000" dirty="0" smtClean="0"/>
              <a:t> </a:t>
            </a:r>
            <a:r>
              <a:rPr lang="hu-HU" sz="4000" dirty="0" err="1" smtClean="0"/>
              <a:t>tests</a:t>
            </a:r>
            <a:endParaRPr lang="hu-HU" sz="4000" dirty="0"/>
          </a:p>
        </p:txBody>
      </p:sp>
      <p:sp>
        <p:nvSpPr>
          <p:cNvPr id="5" name="Szövegdoboz 4"/>
          <p:cNvSpPr txBox="1"/>
          <p:nvPr/>
        </p:nvSpPr>
        <p:spPr>
          <a:xfrm>
            <a:off x="668127" y="1266330"/>
            <a:ext cx="10922086" cy="5262979"/>
          </a:xfrm>
          <a:prstGeom prst="rect">
            <a:avLst/>
          </a:prstGeom>
          <a:noFill/>
        </p:spPr>
        <p:txBody>
          <a:bodyPr wrap="square" rtlCol="0">
            <a:spAutoFit/>
          </a:bodyPr>
          <a:lstStyle/>
          <a:p>
            <a:r>
              <a:rPr lang="en-US" sz="2800" dirty="0" smtClean="0"/>
              <a:t>If the distribution of the population (the statistical sample) is not considered to be known, then we are talking about nonparametric tests.</a:t>
            </a:r>
          </a:p>
          <a:p>
            <a:endParaRPr lang="en-US" sz="2800" dirty="0" smtClean="0"/>
          </a:p>
          <a:p>
            <a:r>
              <a:rPr lang="en-US" sz="2800" dirty="0" smtClean="0"/>
              <a:t>In that case, our preliminary assumptions are very general, but natural; </a:t>
            </a:r>
            <a:r>
              <a:rPr lang="en-US" sz="2800" dirty="0" err="1" smtClean="0"/>
              <a:t>eg</a:t>
            </a:r>
            <a:r>
              <a:rPr lang="en-US" sz="2800" dirty="0" smtClean="0"/>
              <a:t>. assume that the pattern is continuous or we assume that the variance is finite, etc.</a:t>
            </a:r>
          </a:p>
          <a:p>
            <a:endParaRPr lang="en-US" sz="2800" dirty="0" smtClean="0"/>
          </a:p>
          <a:p>
            <a:r>
              <a:rPr lang="en-US" sz="2800" dirty="0" smtClean="0"/>
              <a:t>Since we have less assumptions at start (they are the a priori assumptions), we will need samples of larger numbers than we would for parametric tests to deduct our conclusions.</a:t>
            </a:r>
            <a:endParaRPr lang="hu-HU" sz="2800" dirty="0" smtClean="0"/>
          </a:p>
          <a:p>
            <a:endParaRPr lang="hu-HU" sz="2800" dirty="0"/>
          </a:p>
          <a:p>
            <a:r>
              <a:rPr lang="en-US" sz="2800" dirty="0" smtClean="0"/>
              <a:t>The distribution of the test statistics is only known as asymptotically.</a:t>
            </a:r>
            <a:endParaRPr lang="hu-HU" sz="2800" dirty="0"/>
          </a:p>
        </p:txBody>
      </p:sp>
    </p:spTree>
    <p:extLst>
      <p:ext uri="{BB962C8B-B14F-4D97-AF65-F5344CB8AC3E}">
        <p14:creationId xmlns:p14="http://schemas.microsoft.com/office/powerpoint/2010/main" val="3812049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197286" y="281330"/>
            <a:ext cx="7431668" cy="1072989"/>
          </a:xfrm>
          <a:prstGeom prst="rect">
            <a:avLst/>
          </a:prstGeom>
        </p:spPr>
      </p:pic>
      <p:pic>
        <p:nvPicPr>
          <p:cNvPr id="3" name="Kép 2"/>
          <p:cNvPicPr>
            <a:picLocks noChangeAspect="1"/>
          </p:cNvPicPr>
          <p:nvPr/>
        </p:nvPicPr>
        <p:blipFill>
          <a:blip r:embed="rId3"/>
          <a:stretch>
            <a:fillRect/>
          </a:stretch>
        </p:blipFill>
        <p:spPr>
          <a:xfrm>
            <a:off x="1376730" y="1354319"/>
            <a:ext cx="8511853" cy="5384333"/>
          </a:xfrm>
          <a:prstGeom prst="rect">
            <a:avLst/>
          </a:prstGeom>
        </p:spPr>
      </p:pic>
    </p:spTree>
    <p:extLst>
      <p:ext uri="{BB962C8B-B14F-4D97-AF65-F5344CB8AC3E}">
        <p14:creationId xmlns:p14="http://schemas.microsoft.com/office/powerpoint/2010/main" val="1578121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919917" y="136241"/>
            <a:ext cx="7437765" cy="1072989"/>
          </a:xfrm>
          <a:prstGeom prst="rect">
            <a:avLst/>
          </a:prstGeom>
        </p:spPr>
      </p:pic>
      <p:pic>
        <p:nvPicPr>
          <p:cNvPr id="4" name="Kép 3"/>
          <p:cNvPicPr>
            <a:picLocks noChangeAspect="1"/>
          </p:cNvPicPr>
          <p:nvPr/>
        </p:nvPicPr>
        <p:blipFill>
          <a:blip r:embed="rId3"/>
          <a:stretch>
            <a:fillRect/>
          </a:stretch>
        </p:blipFill>
        <p:spPr>
          <a:xfrm>
            <a:off x="418358" y="4420317"/>
            <a:ext cx="11609878" cy="2005206"/>
          </a:xfrm>
          <a:prstGeom prst="rect">
            <a:avLst/>
          </a:prstGeom>
        </p:spPr>
      </p:pic>
      <p:pic>
        <p:nvPicPr>
          <p:cNvPr id="5" name="Kép 4"/>
          <p:cNvPicPr>
            <a:picLocks noChangeAspect="1"/>
          </p:cNvPicPr>
          <p:nvPr/>
        </p:nvPicPr>
        <p:blipFill>
          <a:blip r:embed="rId4"/>
          <a:stretch>
            <a:fillRect/>
          </a:stretch>
        </p:blipFill>
        <p:spPr>
          <a:xfrm>
            <a:off x="418358" y="1209230"/>
            <a:ext cx="11368307" cy="3148313"/>
          </a:xfrm>
          <a:prstGeom prst="rect">
            <a:avLst/>
          </a:prstGeom>
        </p:spPr>
      </p:pic>
    </p:spTree>
    <p:extLst>
      <p:ext uri="{BB962C8B-B14F-4D97-AF65-F5344CB8AC3E}">
        <p14:creationId xmlns:p14="http://schemas.microsoft.com/office/powerpoint/2010/main" val="535136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181174" y="345248"/>
            <a:ext cx="7437765" cy="1072989"/>
          </a:xfrm>
          <a:prstGeom prst="rect">
            <a:avLst/>
          </a:prstGeom>
        </p:spPr>
      </p:pic>
      <p:pic>
        <p:nvPicPr>
          <p:cNvPr id="3" name="Kép 2"/>
          <p:cNvPicPr>
            <a:picLocks noChangeAspect="1"/>
          </p:cNvPicPr>
          <p:nvPr/>
        </p:nvPicPr>
        <p:blipFill>
          <a:blip r:embed="rId3"/>
          <a:stretch>
            <a:fillRect/>
          </a:stretch>
        </p:blipFill>
        <p:spPr>
          <a:xfrm>
            <a:off x="573448" y="1418237"/>
            <a:ext cx="11063681" cy="4878060"/>
          </a:xfrm>
          <a:prstGeom prst="rect">
            <a:avLst/>
          </a:prstGeom>
        </p:spPr>
      </p:pic>
    </p:spTree>
    <p:extLst>
      <p:ext uri="{BB962C8B-B14F-4D97-AF65-F5344CB8AC3E}">
        <p14:creationId xmlns:p14="http://schemas.microsoft.com/office/powerpoint/2010/main" val="146959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011357" y="371374"/>
            <a:ext cx="7437765" cy="1072989"/>
          </a:xfrm>
          <a:prstGeom prst="rect">
            <a:avLst/>
          </a:prstGeom>
        </p:spPr>
      </p:pic>
      <p:pic>
        <p:nvPicPr>
          <p:cNvPr id="3" name="Kép 2"/>
          <p:cNvPicPr>
            <a:picLocks noChangeAspect="1"/>
          </p:cNvPicPr>
          <p:nvPr/>
        </p:nvPicPr>
        <p:blipFill>
          <a:blip r:embed="rId3"/>
          <a:stretch>
            <a:fillRect/>
          </a:stretch>
        </p:blipFill>
        <p:spPr>
          <a:xfrm>
            <a:off x="766833" y="4129302"/>
            <a:ext cx="10465834" cy="1644481"/>
          </a:xfrm>
          <a:prstGeom prst="rect">
            <a:avLst/>
          </a:prstGeom>
        </p:spPr>
      </p:pic>
      <p:pic>
        <p:nvPicPr>
          <p:cNvPr id="4" name="Kép 3"/>
          <p:cNvPicPr>
            <a:picLocks noChangeAspect="1"/>
          </p:cNvPicPr>
          <p:nvPr/>
        </p:nvPicPr>
        <p:blipFill>
          <a:blip r:embed="rId4"/>
          <a:stretch>
            <a:fillRect/>
          </a:stretch>
        </p:blipFill>
        <p:spPr>
          <a:xfrm>
            <a:off x="3160849" y="2070912"/>
            <a:ext cx="4894959" cy="1429934"/>
          </a:xfrm>
          <a:prstGeom prst="rect">
            <a:avLst/>
          </a:prstGeom>
        </p:spPr>
      </p:pic>
    </p:spTree>
    <p:extLst>
      <p:ext uri="{BB962C8B-B14F-4D97-AF65-F5344CB8AC3E}">
        <p14:creationId xmlns:p14="http://schemas.microsoft.com/office/powerpoint/2010/main" val="2233844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959105" y="449750"/>
            <a:ext cx="7437765" cy="1072989"/>
          </a:xfrm>
          <a:prstGeom prst="rect">
            <a:avLst/>
          </a:prstGeom>
        </p:spPr>
      </p:pic>
      <p:sp>
        <p:nvSpPr>
          <p:cNvPr id="3" name="Szövegdoboz 2"/>
          <p:cNvSpPr txBox="1"/>
          <p:nvPr/>
        </p:nvSpPr>
        <p:spPr>
          <a:xfrm>
            <a:off x="767926" y="1698172"/>
            <a:ext cx="10582161" cy="3970318"/>
          </a:xfrm>
          <a:prstGeom prst="rect">
            <a:avLst/>
          </a:prstGeom>
          <a:noFill/>
        </p:spPr>
        <p:txBody>
          <a:bodyPr wrap="square" rtlCol="0">
            <a:spAutoFit/>
          </a:bodyPr>
          <a:lstStyle/>
          <a:p>
            <a:r>
              <a:rPr lang="en-US" sz="2800" b="1" dirty="0"/>
              <a:t>Example</a:t>
            </a:r>
            <a:r>
              <a:rPr lang="en-US" sz="2800" dirty="0"/>
              <a:t>: Political Affiliation and Opinion and Tax Reform</a:t>
            </a:r>
          </a:p>
          <a:p>
            <a:r>
              <a:rPr lang="en-US" sz="2800" dirty="0"/>
              <a:t>Let's apply the Chi-square Test of Independence to our example where we have as random sample of 500 U.S. adults who are questioned regarding their political affiliation and opinion on a tax reform bill. We will test if the political affiliation and their opinion on a tax reform bill are dependent at a 5% level of significance. The observed contingency </a:t>
            </a:r>
            <a:r>
              <a:rPr lang="en-US" sz="2800" dirty="0" smtClean="0"/>
              <a:t>table </a:t>
            </a:r>
            <a:r>
              <a:rPr lang="en-US" sz="2800" dirty="0"/>
              <a:t>is given </a:t>
            </a:r>
            <a:r>
              <a:rPr lang="hu-HU" sz="2800" dirty="0" smtClean="0"/>
              <a:t>in </a:t>
            </a:r>
            <a:r>
              <a:rPr lang="hu-HU" sz="2800" dirty="0" err="1" smtClean="0"/>
              <a:t>the</a:t>
            </a:r>
            <a:r>
              <a:rPr lang="hu-HU" sz="2800" dirty="0" smtClean="0"/>
              <a:t> </a:t>
            </a:r>
            <a:r>
              <a:rPr lang="hu-HU" sz="2800" dirty="0" err="1" smtClean="0"/>
              <a:t>next</a:t>
            </a:r>
            <a:r>
              <a:rPr lang="hu-HU" sz="2800" dirty="0" smtClean="0"/>
              <a:t> </a:t>
            </a:r>
            <a:r>
              <a:rPr lang="hu-HU" sz="2800" dirty="0" err="1" smtClean="0"/>
              <a:t>slide</a:t>
            </a:r>
            <a:r>
              <a:rPr lang="en-US" sz="2800" dirty="0" smtClean="0"/>
              <a:t>.   </a:t>
            </a:r>
            <a:r>
              <a:rPr lang="en-US" sz="2800" dirty="0"/>
              <a:t>Also we often want to include each cell's expected count and contribution to the Chi-square test statistic which can be done by the software</a:t>
            </a:r>
            <a:endParaRPr lang="hu-HU" sz="2800" dirty="0"/>
          </a:p>
        </p:txBody>
      </p:sp>
    </p:spTree>
    <p:extLst>
      <p:ext uri="{BB962C8B-B14F-4D97-AF65-F5344CB8AC3E}">
        <p14:creationId xmlns:p14="http://schemas.microsoft.com/office/powerpoint/2010/main" val="2300263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59551" y="632630"/>
            <a:ext cx="7437765" cy="1072989"/>
          </a:xfrm>
          <a:prstGeom prst="rect">
            <a:avLst/>
          </a:prstGeom>
        </p:spPr>
      </p:pic>
      <p:sp>
        <p:nvSpPr>
          <p:cNvPr id="3" name="Téglalap 2"/>
          <p:cNvSpPr/>
          <p:nvPr/>
        </p:nvSpPr>
        <p:spPr>
          <a:xfrm>
            <a:off x="3048000" y="3105835"/>
            <a:ext cx="6096000" cy="646331"/>
          </a:xfrm>
          <a:prstGeom prst="rect">
            <a:avLst/>
          </a:prstGeom>
        </p:spPr>
        <p:txBody>
          <a:bodyPr>
            <a:spAutoFit/>
          </a:bodyPr>
          <a:lstStyle/>
          <a:p>
            <a:r>
              <a:rPr lang="hu-HU" dirty="0"/>
              <a:t/>
            </a:r>
            <a:br>
              <a:rPr lang="hu-HU" dirty="0"/>
            </a:br>
            <a:endParaRPr lang="hu-HU" dirty="0"/>
          </a:p>
        </p:txBody>
      </p:sp>
      <p:pic>
        <p:nvPicPr>
          <p:cNvPr id="4" name="Kép 3"/>
          <p:cNvPicPr>
            <a:picLocks noChangeAspect="1"/>
          </p:cNvPicPr>
          <p:nvPr/>
        </p:nvPicPr>
        <p:blipFill>
          <a:blip r:embed="rId3"/>
          <a:stretch>
            <a:fillRect/>
          </a:stretch>
        </p:blipFill>
        <p:spPr>
          <a:xfrm>
            <a:off x="419688" y="2261666"/>
            <a:ext cx="11341997" cy="2981000"/>
          </a:xfrm>
          <a:prstGeom prst="rect">
            <a:avLst/>
          </a:prstGeom>
        </p:spPr>
      </p:pic>
    </p:spTree>
    <p:extLst>
      <p:ext uri="{BB962C8B-B14F-4D97-AF65-F5344CB8AC3E}">
        <p14:creationId xmlns:p14="http://schemas.microsoft.com/office/powerpoint/2010/main" val="3890122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20363" y="462812"/>
            <a:ext cx="7437765" cy="1072989"/>
          </a:xfrm>
          <a:prstGeom prst="rect">
            <a:avLst/>
          </a:prstGeom>
        </p:spPr>
      </p:pic>
      <p:pic>
        <p:nvPicPr>
          <p:cNvPr id="3" name="Kép 2"/>
          <p:cNvPicPr>
            <a:picLocks noChangeAspect="1"/>
          </p:cNvPicPr>
          <p:nvPr/>
        </p:nvPicPr>
        <p:blipFill>
          <a:blip r:embed="rId3"/>
          <a:stretch>
            <a:fillRect/>
          </a:stretch>
        </p:blipFill>
        <p:spPr>
          <a:xfrm>
            <a:off x="573219" y="1705619"/>
            <a:ext cx="11059675" cy="4460050"/>
          </a:xfrm>
          <a:prstGeom prst="rect">
            <a:avLst/>
          </a:prstGeom>
        </p:spPr>
      </p:pic>
    </p:spTree>
    <p:extLst>
      <p:ext uri="{BB962C8B-B14F-4D97-AF65-F5344CB8AC3E}">
        <p14:creationId xmlns:p14="http://schemas.microsoft.com/office/powerpoint/2010/main" val="4281884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207300" y="397499"/>
            <a:ext cx="7437765" cy="1072989"/>
          </a:xfrm>
          <a:prstGeom prst="rect">
            <a:avLst/>
          </a:prstGeom>
        </p:spPr>
      </p:pic>
      <p:pic>
        <p:nvPicPr>
          <p:cNvPr id="3" name="Kép 2"/>
          <p:cNvPicPr>
            <a:picLocks noChangeAspect="1"/>
          </p:cNvPicPr>
          <p:nvPr/>
        </p:nvPicPr>
        <p:blipFill>
          <a:blip r:embed="rId3"/>
          <a:stretch>
            <a:fillRect/>
          </a:stretch>
        </p:blipFill>
        <p:spPr>
          <a:xfrm>
            <a:off x="472740" y="1942299"/>
            <a:ext cx="11575568" cy="1742974"/>
          </a:xfrm>
          <a:prstGeom prst="rect">
            <a:avLst/>
          </a:prstGeom>
        </p:spPr>
      </p:pic>
      <p:pic>
        <p:nvPicPr>
          <p:cNvPr id="5" name="Kép 4"/>
          <p:cNvPicPr>
            <a:picLocks noChangeAspect="1"/>
          </p:cNvPicPr>
          <p:nvPr/>
        </p:nvPicPr>
        <p:blipFill>
          <a:blip r:embed="rId4"/>
          <a:stretch>
            <a:fillRect/>
          </a:stretch>
        </p:blipFill>
        <p:spPr>
          <a:xfrm>
            <a:off x="1582512" y="4157084"/>
            <a:ext cx="9109510" cy="1603635"/>
          </a:xfrm>
          <a:prstGeom prst="rect">
            <a:avLst/>
          </a:prstGeom>
        </p:spPr>
      </p:pic>
    </p:spTree>
    <p:extLst>
      <p:ext uri="{BB962C8B-B14F-4D97-AF65-F5344CB8AC3E}">
        <p14:creationId xmlns:p14="http://schemas.microsoft.com/office/powerpoint/2010/main" val="1980148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2534194" y="496388"/>
            <a:ext cx="6190221" cy="646331"/>
          </a:xfrm>
          <a:prstGeom prst="rect">
            <a:avLst/>
          </a:prstGeom>
          <a:noFill/>
        </p:spPr>
        <p:txBody>
          <a:bodyPr wrap="none" rtlCol="0">
            <a:spAutoFit/>
          </a:bodyPr>
          <a:lstStyle/>
          <a:p>
            <a:r>
              <a:rPr lang="hu-HU" sz="3600" dirty="0" err="1" smtClean="0"/>
              <a:t>Chi</a:t>
            </a:r>
            <a:r>
              <a:rPr lang="hu-HU" sz="3600" dirty="0" smtClean="0"/>
              <a:t> </a:t>
            </a:r>
            <a:r>
              <a:rPr lang="hu-HU" sz="3600" dirty="0" err="1" smtClean="0"/>
              <a:t>square</a:t>
            </a:r>
            <a:r>
              <a:rPr lang="hu-HU" sz="3600" dirty="0" smtClean="0"/>
              <a:t> test </a:t>
            </a:r>
            <a:r>
              <a:rPr lang="hu-HU" sz="3600" dirty="0" err="1" smtClean="0"/>
              <a:t>for</a:t>
            </a:r>
            <a:r>
              <a:rPr lang="hu-HU" sz="3600" dirty="0" smtClean="0"/>
              <a:t> </a:t>
            </a:r>
            <a:r>
              <a:rPr lang="hu-HU" sz="3600" dirty="0" err="1" smtClean="0"/>
              <a:t>homogeneity</a:t>
            </a:r>
            <a:endParaRPr lang="hu-HU" sz="3600" dirty="0"/>
          </a:p>
        </p:txBody>
      </p:sp>
      <p:pic>
        <p:nvPicPr>
          <p:cNvPr id="3" name="Kép 2"/>
          <p:cNvPicPr>
            <a:picLocks noChangeAspect="1"/>
          </p:cNvPicPr>
          <p:nvPr/>
        </p:nvPicPr>
        <p:blipFill>
          <a:blip r:embed="rId2"/>
          <a:stretch>
            <a:fillRect/>
          </a:stretch>
        </p:blipFill>
        <p:spPr>
          <a:xfrm>
            <a:off x="342206" y="1557641"/>
            <a:ext cx="11175425" cy="2021582"/>
          </a:xfrm>
          <a:prstGeom prst="rect">
            <a:avLst/>
          </a:prstGeom>
        </p:spPr>
      </p:pic>
      <p:pic>
        <p:nvPicPr>
          <p:cNvPr id="4" name="Kép 3"/>
          <p:cNvPicPr>
            <a:picLocks noChangeAspect="1"/>
          </p:cNvPicPr>
          <p:nvPr/>
        </p:nvPicPr>
        <p:blipFill>
          <a:blip r:embed="rId3"/>
          <a:stretch>
            <a:fillRect/>
          </a:stretch>
        </p:blipFill>
        <p:spPr>
          <a:xfrm>
            <a:off x="342206" y="3749040"/>
            <a:ext cx="11596059" cy="2586446"/>
          </a:xfrm>
          <a:prstGeom prst="rect">
            <a:avLst/>
          </a:prstGeom>
        </p:spPr>
      </p:pic>
    </p:spTree>
    <p:extLst>
      <p:ext uri="{BB962C8B-B14F-4D97-AF65-F5344CB8AC3E}">
        <p14:creationId xmlns:p14="http://schemas.microsoft.com/office/powerpoint/2010/main" val="170694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310973" y="556871"/>
            <a:ext cx="6498899" cy="963251"/>
          </a:xfrm>
          <a:prstGeom prst="rect">
            <a:avLst/>
          </a:prstGeom>
        </p:spPr>
      </p:pic>
      <p:pic>
        <p:nvPicPr>
          <p:cNvPr id="3" name="Kép 2"/>
          <p:cNvPicPr>
            <a:picLocks noChangeAspect="1"/>
          </p:cNvPicPr>
          <p:nvPr/>
        </p:nvPicPr>
        <p:blipFill>
          <a:blip r:embed="rId3"/>
          <a:stretch>
            <a:fillRect/>
          </a:stretch>
        </p:blipFill>
        <p:spPr>
          <a:xfrm>
            <a:off x="314352" y="2009811"/>
            <a:ext cx="11293581" cy="3489651"/>
          </a:xfrm>
          <a:prstGeom prst="rect">
            <a:avLst/>
          </a:prstGeom>
        </p:spPr>
      </p:pic>
    </p:spTree>
    <p:extLst>
      <p:ext uri="{BB962C8B-B14F-4D97-AF65-F5344CB8AC3E}">
        <p14:creationId xmlns:p14="http://schemas.microsoft.com/office/powerpoint/2010/main" val="18735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635903" y="251016"/>
            <a:ext cx="7182159" cy="707886"/>
          </a:xfrm>
          <a:prstGeom prst="rect">
            <a:avLst/>
          </a:prstGeom>
          <a:noFill/>
        </p:spPr>
        <p:txBody>
          <a:bodyPr wrap="none" rtlCol="0">
            <a:spAutoFit/>
          </a:bodyPr>
          <a:lstStyle/>
          <a:p>
            <a:r>
              <a:rPr lang="en-US" sz="4000" b="1" dirty="0" smtClean="0">
                <a:solidFill>
                  <a:srgbClr val="00B050"/>
                </a:solidFill>
              </a:rPr>
              <a:t>Types of the nonparametric tests</a:t>
            </a:r>
            <a:endParaRPr lang="hu-HU" sz="4000" b="1" dirty="0">
              <a:solidFill>
                <a:srgbClr val="00B050"/>
              </a:solidFill>
            </a:endParaRPr>
          </a:p>
        </p:txBody>
      </p:sp>
      <p:sp>
        <p:nvSpPr>
          <p:cNvPr id="3" name="Szövegdoboz 2"/>
          <p:cNvSpPr txBox="1"/>
          <p:nvPr/>
        </p:nvSpPr>
        <p:spPr>
          <a:xfrm>
            <a:off x="3161225" y="966581"/>
            <a:ext cx="3256917" cy="523220"/>
          </a:xfrm>
          <a:prstGeom prst="rect">
            <a:avLst/>
          </a:prstGeom>
          <a:noFill/>
        </p:spPr>
        <p:txBody>
          <a:bodyPr wrap="none" rtlCol="0">
            <a:spAutoFit/>
          </a:bodyPr>
          <a:lstStyle/>
          <a:p>
            <a:r>
              <a:rPr lang="hu-HU" sz="2800" dirty="0" err="1" smtClean="0"/>
              <a:t>Goodness</a:t>
            </a:r>
            <a:r>
              <a:rPr lang="hu-HU" sz="2800" dirty="0" smtClean="0"/>
              <a:t> of Fit </a:t>
            </a:r>
            <a:r>
              <a:rPr lang="hu-HU" sz="2800" dirty="0" err="1" smtClean="0"/>
              <a:t>Tests</a:t>
            </a:r>
            <a:endParaRPr lang="hu-HU" sz="2800" dirty="0"/>
          </a:p>
        </p:txBody>
      </p:sp>
      <p:sp>
        <p:nvSpPr>
          <p:cNvPr id="4" name="Szövegdoboz 3"/>
          <p:cNvSpPr txBox="1"/>
          <p:nvPr/>
        </p:nvSpPr>
        <p:spPr>
          <a:xfrm>
            <a:off x="849084" y="1529238"/>
            <a:ext cx="10588348" cy="523220"/>
          </a:xfrm>
          <a:prstGeom prst="rect">
            <a:avLst/>
          </a:prstGeom>
          <a:noFill/>
        </p:spPr>
        <p:txBody>
          <a:bodyPr wrap="none" rtlCol="0">
            <a:spAutoFit/>
          </a:bodyPr>
          <a:lstStyle/>
          <a:p>
            <a:r>
              <a:rPr lang="hu-HU" sz="2800" dirty="0" smtClean="0">
                <a:solidFill>
                  <a:srgbClr val="0070C0"/>
                </a:solidFill>
              </a:rPr>
              <a:t>H</a:t>
            </a:r>
            <a:r>
              <a:rPr lang="hu-HU" sz="2800" baseline="-25000" dirty="0" smtClean="0">
                <a:solidFill>
                  <a:srgbClr val="0070C0"/>
                </a:solidFill>
              </a:rPr>
              <a:t>0</a:t>
            </a:r>
            <a:r>
              <a:rPr lang="hu-HU" sz="2800" dirty="0" smtClean="0">
                <a:solidFill>
                  <a:srgbClr val="0070C0"/>
                </a:solidFill>
              </a:rPr>
              <a:t>: </a:t>
            </a:r>
            <a:r>
              <a:rPr lang="en-US" sz="2800" dirty="0" smtClean="0">
                <a:solidFill>
                  <a:srgbClr val="0070C0"/>
                </a:solidFill>
              </a:rPr>
              <a:t>The distribution of the analyzed variable is the same as hypothetical</a:t>
            </a:r>
            <a:endParaRPr lang="hu-HU" sz="2800" dirty="0">
              <a:solidFill>
                <a:srgbClr val="0070C0"/>
              </a:solidFill>
            </a:endParaRPr>
          </a:p>
        </p:txBody>
      </p:sp>
      <p:sp>
        <p:nvSpPr>
          <p:cNvPr id="5" name="Szövegdoboz 4"/>
          <p:cNvSpPr txBox="1"/>
          <p:nvPr/>
        </p:nvSpPr>
        <p:spPr>
          <a:xfrm>
            <a:off x="3326237" y="2062481"/>
            <a:ext cx="3801490" cy="923330"/>
          </a:xfrm>
          <a:prstGeom prst="rect">
            <a:avLst/>
          </a:prstGeom>
          <a:noFill/>
        </p:spPr>
        <p:txBody>
          <a:bodyPr wrap="none" rtlCol="0">
            <a:spAutoFit/>
          </a:bodyPr>
          <a:lstStyle/>
          <a:p>
            <a:r>
              <a:rPr lang="en-US" b="1" dirty="0">
                <a:solidFill>
                  <a:srgbClr val="FF0000"/>
                </a:solidFill>
              </a:rPr>
              <a:t>Chi-Square Goodness of Fit Test</a:t>
            </a:r>
          </a:p>
          <a:p>
            <a:r>
              <a:rPr lang="hu-HU" b="1" dirty="0" err="1" smtClean="0">
                <a:solidFill>
                  <a:srgbClr val="FF0000"/>
                </a:solidFill>
              </a:rPr>
              <a:t>One-sample</a:t>
            </a:r>
            <a:r>
              <a:rPr lang="hu-HU" b="1" dirty="0" smtClean="0">
                <a:solidFill>
                  <a:srgbClr val="FF0000"/>
                </a:solidFill>
              </a:rPr>
              <a:t> </a:t>
            </a:r>
            <a:r>
              <a:rPr lang="hu-HU" b="1" dirty="0" err="1" smtClean="0">
                <a:solidFill>
                  <a:srgbClr val="FF0000"/>
                </a:solidFill>
              </a:rPr>
              <a:t>Kolmogorov</a:t>
            </a:r>
            <a:r>
              <a:rPr lang="hu-HU" b="1" dirty="0" smtClean="0">
                <a:solidFill>
                  <a:srgbClr val="FF0000"/>
                </a:solidFill>
              </a:rPr>
              <a:t> </a:t>
            </a:r>
            <a:r>
              <a:rPr lang="hu-HU" b="1" dirty="0" err="1" smtClean="0">
                <a:solidFill>
                  <a:srgbClr val="FF0000"/>
                </a:solidFill>
              </a:rPr>
              <a:t>Smirnov</a:t>
            </a:r>
            <a:r>
              <a:rPr lang="hu-HU" b="1" dirty="0" smtClean="0">
                <a:solidFill>
                  <a:srgbClr val="FF0000"/>
                </a:solidFill>
              </a:rPr>
              <a:t> test</a:t>
            </a:r>
          </a:p>
          <a:p>
            <a:r>
              <a:rPr lang="hu-HU" b="1" dirty="0" err="1" smtClean="0">
                <a:solidFill>
                  <a:srgbClr val="FF0000"/>
                </a:solidFill>
              </a:rPr>
              <a:t>Graphical</a:t>
            </a:r>
            <a:r>
              <a:rPr lang="hu-HU" b="1" dirty="0" smtClean="0">
                <a:solidFill>
                  <a:srgbClr val="FF0000"/>
                </a:solidFill>
              </a:rPr>
              <a:t> </a:t>
            </a:r>
            <a:r>
              <a:rPr lang="hu-HU" b="1" dirty="0" err="1" smtClean="0">
                <a:solidFill>
                  <a:srgbClr val="FF0000"/>
                </a:solidFill>
              </a:rPr>
              <a:t>Methods</a:t>
            </a:r>
            <a:r>
              <a:rPr lang="hu-HU" b="1" dirty="0" smtClean="0">
                <a:solidFill>
                  <a:srgbClr val="FF0000"/>
                </a:solidFill>
              </a:rPr>
              <a:t>: P-P and Q-Q </a:t>
            </a:r>
            <a:r>
              <a:rPr lang="hu-HU" b="1" dirty="0" err="1" smtClean="0">
                <a:solidFill>
                  <a:srgbClr val="FF0000"/>
                </a:solidFill>
              </a:rPr>
              <a:t>tests</a:t>
            </a:r>
            <a:endParaRPr lang="hu-HU" b="1" dirty="0">
              <a:solidFill>
                <a:srgbClr val="FF0000"/>
              </a:solidFill>
            </a:endParaRPr>
          </a:p>
        </p:txBody>
      </p:sp>
      <p:sp>
        <p:nvSpPr>
          <p:cNvPr id="6" name="Szövegdoboz 5"/>
          <p:cNvSpPr txBox="1"/>
          <p:nvPr/>
        </p:nvSpPr>
        <p:spPr>
          <a:xfrm>
            <a:off x="2632167" y="4343401"/>
            <a:ext cx="45719" cy="369332"/>
          </a:xfrm>
          <a:prstGeom prst="rect">
            <a:avLst/>
          </a:prstGeom>
          <a:noFill/>
        </p:spPr>
        <p:txBody>
          <a:bodyPr wrap="square" rtlCol="0">
            <a:spAutoFit/>
          </a:bodyPr>
          <a:lstStyle/>
          <a:p>
            <a:endParaRPr lang="hu-HU" dirty="0"/>
          </a:p>
        </p:txBody>
      </p:sp>
      <p:sp>
        <p:nvSpPr>
          <p:cNvPr id="7" name="Szövegdoboz 6"/>
          <p:cNvSpPr txBox="1"/>
          <p:nvPr/>
        </p:nvSpPr>
        <p:spPr>
          <a:xfrm>
            <a:off x="3161225" y="3024274"/>
            <a:ext cx="4057521" cy="584775"/>
          </a:xfrm>
          <a:prstGeom prst="rect">
            <a:avLst/>
          </a:prstGeom>
          <a:noFill/>
        </p:spPr>
        <p:txBody>
          <a:bodyPr wrap="none" rtlCol="0">
            <a:spAutoFit/>
          </a:bodyPr>
          <a:lstStyle/>
          <a:p>
            <a:r>
              <a:rPr lang="hu-HU" sz="3200" dirty="0" err="1" smtClean="0"/>
              <a:t>Tests</a:t>
            </a:r>
            <a:r>
              <a:rPr lang="hu-HU" sz="3200" dirty="0" smtClean="0"/>
              <a:t> </a:t>
            </a:r>
            <a:r>
              <a:rPr lang="hu-HU" sz="3200" dirty="0" err="1" smtClean="0"/>
              <a:t>for</a:t>
            </a:r>
            <a:r>
              <a:rPr lang="hu-HU" sz="3200" dirty="0" smtClean="0"/>
              <a:t> </a:t>
            </a:r>
            <a:r>
              <a:rPr lang="hu-HU" sz="3200" dirty="0" err="1" smtClean="0"/>
              <a:t>Independence</a:t>
            </a:r>
            <a:endParaRPr lang="hu-HU" sz="3200" dirty="0"/>
          </a:p>
        </p:txBody>
      </p:sp>
      <p:sp>
        <p:nvSpPr>
          <p:cNvPr id="8" name="Szövegdoboz 7"/>
          <p:cNvSpPr txBox="1"/>
          <p:nvPr/>
        </p:nvSpPr>
        <p:spPr>
          <a:xfrm>
            <a:off x="849084" y="3608843"/>
            <a:ext cx="6484147" cy="523220"/>
          </a:xfrm>
          <a:prstGeom prst="rect">
            <a:avLst/>
          </a:prstGeom>
          <a:noFill/>
        </p:spPr>
        <p:txBody>
          <a:bodyPr wrap="none" rtlCol="0">
            <a:spAutoFit/>
          </a:bodyPr>
          <a:lstStyle/>
          <a:p>
            <a:r>
              <a:rPr lang="hu-HU" sz="2800" dirty="0" smtClean="0">
                <a:solidFill>
                  <a:srgbClr val="0070C0"/>
                </a:solidFill>
              </a:rPr>
              <a:t>H</a:t>
            </a:r>
            <a:r>
              <a:rPr lang="hu-HU" sz="2800" baseline="-25000" dirty="0" smtClean="0">
                <a:solidFill>
                  <a:srgbClr val="0070C0"/>
                </a:solidFill>
              </a:rPr>
              <a:t>0</a:t>
            </a:r>
            <a:r>
              <a:rPr lang="hu-HU" sz="2800" dirty="0" smtClean="0">
                <a:solidFill>
                  <a:srgbClr val="0070C0"/>
                </a:solidFill>
              </a:rPr>
              <a:t>: </a:t>
            </a:r>
            <a:r>
              <a:rPr lang="en-US" sz="2800" dirty="0" smtClean="0">
                <a:solidFill>
                  <a:srgbClr val="0070C0"/>
                </a:solidFill>
              </a:rPr>
              <a:t>The variables analyzed are independent</a:t>
            </a:r>
            <a:endParaRPr lang="hu-HU" sz="2800" dirty="0">
              <a:solidFill>
                <a:srgbClr val="0070C0"/>
              </a:solidFill>
            </a:endParaRPr>
          </a:p>
        </p:txBody>
      </p:sp>
      <p:sp>
        <p:nvSpPr>
          <p:cNvPr id="9" name="Szövegdoboz 8"/>
          <p:cNvSpPr txBox="1"/>
          <p:nvPr/>
        </p:nvSpPr>
        <p:spPr>
          <a:xfrm>
            <a:off x="3326237" y="4172864"/>
            <a:ext cx="3392595" cy="369332"/>
          </a:xfrm>
          <a:prstGeom prst="rect">
            <a:avLst/>
          </a:prstGeom>
          <a:noFill/>
        </p:spPr>
        <p:txBody>
          <a:bodyPr wrap="none" rtlCol="0">
            <a:spAutoFit/>
          </a:bodyPr>
          <a:lstStyle/>
          <a:p>
            <a:r>
              <a:rPr lang="hu-HU" b="1" dirty="0" err="1">
                <a:solidFill>
                  <a:srgbClr val="FF0000"/>
                </a:solidFill>
              </a:rPr>
              <a:t>Chi-Square</a:t>
            </a:r>
            <a:r>
              <a:rPr lang="hu-HU" b="1" dirty="0">
                <a:solidFill>
                  <a:srgbClr val="FF0000"/>
                </a:solidFill>
              </a:rPr>
              <a:t> Test </a:t>
            </a:r>
            <a:r>
              <a:rPr lang="hu-HU" b="1" dirty="0" err="1">
                <a:solidFill>
                  <a:srgbClr val="FF0000"/>
                </a:solidFill>
              </a:rPr>
              <a:t>for</a:t>
            </a:r>
            <a:r>
              <a:rPr lang="hu-HU" b="1" dirty="0">
                <a:solidFill>
                  <a:srgbClr val="FF0000"/>
                </a:solidFill>
              </a:rPr>
              <a:t> </a:t>
            </a:r>
            <a:r>
              <a:rPr lang="hu-HU" b="1" dirty="0" err="1" smtClean="0">
                <a:solidFill>
                  <a:srgbClr val="FF0000"/>
                </a:solidFill>
              </a:rPr>
              <a:t>Independence</a:t>
            </a:r>
            <a:endParaRPr lang="hu-HU" b="1" dirty="0">
              <a:solidFill>
                <a:srgbClr val="FF0000"/>
              </a:solidFill>
            </a:endParaRPr>
          </a:p>
        </p:txBody>
      </p:sp>
      <p:sp>
        <p:nvSpPr>
          <p:cNvPr id="10" name="Szövegdoboz 9"/>
          <p:cNvSpPr txBox="1"/>
          <p:nvPr/>
        </p:nvSpPr>
        <p:spPr>
          <a:xfrm>
            <a:off x="3161225" y="4549045"/>
            <a:ext cx="3857531" cy="584775"/>
          </a:xfrm>
          <a:prstGeom prst="rect">
            <a:avLst/>
          </a:prstGeom>
          <a:noFill/>
        </p:spPr>
        <p:txBody>
          <a:bodyPr wrap="none" rtlCol="0">
            <a:spAutoFit/>
          </a:bodyPr>
          <a:lstStyle/>
          <a:p>
            <a:r>
              <a:rPr lang="hu-HU" sz="3200" dirty="0" err="1" smtClean="0"/>
              <a:t>Tests</a:t>
            </a:r>
            <a:r>
              <a:rPr lang="hu-HU" sz="3200" dirty="0" smtClean="0"/>
              <a:t> </a:t>
            </a:r>
            <a:r>
              <a:rPr lang="hu-HU" sz="3200" dirty="0"/>
              <a:t>of </a:t>
            </a:r>
            <a:r>
              <a:rPr lang="hu-HU" sz="3200" dirty="0" err="1" smtClean="0"/>
              <a:t>Homogeneity</a:t>
            </a:r>
            <a:endParaRPr lang="hu-HU" sz="3200" dirty="0"/>
          </a:p>
        </p:txBody>
      </p:sp>
      <p:sp>
        <p:nvSpPr>
          <p:cNvPr id="11" name="Szövegdoboz 10"/>
          <p:cNvSpPr txBox="1"/>
          <p:nvPr/>
        </p:nvSpPr>
        <p:spPr>
          <a:xfrm>
            <a:off x="1552771" y="5173553"/>
            <a:ext cx="7348422" cy="523220"/>
          </a:xfrm>
          <a:prstGeom prst="rect">
            <a:avLst/>
          </a:prstGeom>
          <a:noFill/>
        </p:spPr>
        <p:txBody>
          <a:bodyPr wrap="none" rtlCol="0">
            <a:spAutoFit/>
          </a:bodyPr>
          <a:lstStyle/>
          <a:p>
            <a:r>
              <a:rPr lang="hu-HU" sz="2800" dirty="0" smtClean="0">
                <a:solidFill>
                  <a:srgbClr val="0070C0"/>
                </a:solidFill>
              </a:rPr>
              <a:t>H</a:t>
            </a:r>
            <a:r>
              <a:rPr lang="hu-HU" sz="2800" baseline="-25000" dirty="0" smtClean="0">
                <a:solidFill>
                  <a:srgbClr val="0070C0"/>
                </a:solidFill>
              </a:rPr>
              <a:t>0</a:t>
            </a:r>
            <a:r>
              <a:rPr lang="hu-HU" sz="2800" dirty="0" smtClean="0">
                <a:solidFill>
                  <a:srgbClr val="0070C0"/>
                </a:solidFill>
              </a:rPr>
              <a:t>: </a:t>
            </a:r>
            <a:r>
              <a:rPr lang="en-US" sz="2800" dirty="0" smtClean="0">
                <a:solidFill>
                  <a:srgbClr val="0070C0"/>
                </a:solidFill>
              </a:rPr>
              <a:t>The variables analyzed are distributed equally</a:t>
            </a:r>
            <a:endParaRPr lang="hu-HU" sz="2800" dirty="0">
              <a:solidFill>
                <a:srgbClr val="0070C0"/>
              </a:solidFill>
            </a:endParaRPr>
          </a:p>
        </p:txBody>
      </p:sp>
      <p:sp>
        <p:nvSpPr>
          <p:cNvPr id="12" name="Szövegdoboz 11"/>
          <p:cNvSpPr txBox="1"/>
          <p:nvPr/>
        </p:nvSpPr>
        <p:spPr>
          <a:xfrm>
            <a:off x="428258" y="5834427"/>
            <a:ext cx="11430000" cy="646331"/>
          </a:xfrm>
          <a:prstGeom prst="rect">
            <a:avLst/>
          </a:prstGeom>
          <a:noFill/>
        </p:spPr>
        <p:txBody>
          <a:bodyPr wrap="square" rtlCol="0">
            <a:spAutoFit/>
          </a:bodyPr>
          <a:lstStyle/>
          <a:p>
            <a:r>
              <a:rPr lang="hu-HU" b="1" dirty="0" err="1" smtClean="0">
                <a:solidFill>
                  <a:srgbClr val="FF0000"/>
                </a:solidFill>
              </a:rPr>
              <a:t>Chi</a:t>
            </a:r>
            <a:r>
              <a:rPr lang="hu-HU" b="1" dirty="0" smtClean="0">
                <a:solidFill>
                  <a:srgbClr val="FF0000"/>
                </a:solidFill>
              </a:rPr>
              <a:t> </a:t>
            </a:r>
            <a:r>
              <a:rPr lang="hu-HU" b="1" dirty="0" err="1" smtClean="0">
                <a:solidFill>
                  <a:srgbClr val="FF0000"/>
                </a:solidFill>
              </a:rPr>
              <a:t>square</a:t>
            </a:r>
            <a:r>
              <a:rPr lang="hu-HU" b="1" dirty="0" smtClean="0">
                <a:solidFill>
                  <a:srgbClr val="FF0000"/>
                </a:solidFill>
              </a:rPr>
              <a:t> test, </a:t>
            </a:r>
            <a:r>
              <a:rPr lang="hu-HU" b="1" dirty="0" err="1" smtClean="0">
                <a:solidFill>
                  <a:srgbClr val="FF0000"/>
                </a:solidFill>
              </a:rPr>
              <a:t>Two-samples</a:t>
            </a:r>
            <a:r>
              <a:rPr lang="hu-HU" b="1" dirty="0" smtClean="0">
                <a:solidFill>
                  <a:srgbClr val="FF0000"/>
                </a:solidFill>
              </a:rPr>
              <a:t>  </a:t>
            </a:r>
            <a:r>
              <a:rPr lang="hu-HU" b="1" dirty="0" err="1" smtClean="0">
                <a:solidFill>
                  <a:srgbClr val="FF0000"/>
                </a:solidFill>
              </a:rPr>
              <a:t>Kolmogorov-Smirnov</a:t>
            </a:r>
            <a:r>
              <a:rPr lang="hu-HU" b="1" dirty="0" smtClean="0">
                <a:solidFill>
                  <a:srgbClr val="FF0000"/>
                </a:solidFill>
              </a:rPr>
              <a:t>, </a:t>
            </a:r>
            <a:r>
              <a:rPr lang="hu-HU" b="1" dirty="0" err="1" smtClean="0">
                <a:solidFill>
                  <a:srgbClr val="FF0000"/>
                </a:solidFill>
              </a:rPr>
              <a:t>Wilcoxon</a:t>
            </a:r>
            <a:r>
              <a:rPr lang="hu-HU" b="1" dirty="0" smtClean="0">
                <a:solidFill>
                  <a:srgbClr val="FF0000"/>
                </a:solidFill>
              </a:rPr>
              <a:t>, Mann-</a:t>
            </a:r>
            <a:r>
              <a:rPr lang="hu-HU" b="1" dirty="0" err="1" smtClean="0">
                <a:solidFill>
                  <a:srgbClr val="FF0000"/>
                </a:solidFill>
              </a:rPr>
              <a:t>Whitney</a:t>
            </a:r>
            <a:r>
              <a:rPr lang="hu-HU" b="1" dirty="0" smtClean="0">
                <a:solidFill>
                  <a:srgbClr val="FF0000"/>
                </a:solidFill>
              </a:rPr>
              <a:t> U, </a:t>
            </a:r>
            <a:r>
              <a:rPr lang="hu-HU" b="1" dirty="0" err="1" smtClean="0">
                <a:solidFill>
                  <a:srgbClr val="FF0000"/>
                </a:solidFill>
              </a:rPr>
              <a:t>Kruskal</a:t>
            </a:r>
            <a:r>
              <a:rPr lang="hu-HU" b="1" dirty="0" smtClean="0">
                <a:solidFill>
                  <a:srgbClr val="FF0000"/>
                </a:solidFill>
              </a:rPr>
              <a:t>-Wallis H, Friedmann, </a:t>
            </a:r>
            <a:r>
              <a:rPr lang="hu-HU" b="1" dirty="0" err="1" smtClean="0">
                <a:solidFill>
                  <a:srgbClr val="FF0000"/>
                </a:solidFill>
              </a:rPr>
              <a:t>Levene</a:t>
            </a:r>
            <a:r>
              <a:rPr lang="hu-HU" b="1" dirty="0" smtClean="0">
                <a:solidFill>
                  <a:srgbClr val="FF0000"/>
                </a:solidFill>
              </a:rPr>
              <a:t> etc.</a:t>
            </a:r>
          </a:p>
        </p:txBody>
      </p:sp>
    </p:spTree>
    <p:extLst>
      <p:ext uri="{BB962C8B-B14F-4D97-AF65-F5344CB8AC3E}">
        <p14:creationId xmlns:p14="http://schemas.microsoft.com/office/powerpoint/2010/main" val="2840316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310973" y="556871"/>
            <a:ext cx="6498899" cy="963251"/>
          </a:xfrm>
          <a:prstGeom prst="rect">
            <a:avLst/>
          </a:prstGeom>
        </p:spPr>
      </p:pic>
      <p:pic>
        <p:nvPicPr>
          <p:cNvPr id="3" name="Kép 2"/>
          <p:cNvPicPr>
            <a:picLocks noChangeAspect="1"/>
          </p:cNvPicPr>
          <p:nvPr/>
        </p:nvPicPr>
        <p:blipFill>
          <a:blip r:embed="rId3"/>
          <a:stretch>
            <a:fillRect/>
          </a:stretch>
        </p:blipFill>
        <p:spPr>
          <a:xfrm>
            <a:off x="373220" y="1694139"/>
            <a:ext cx="11232284" cy="4549907"/>
          </a:xfrm>
          <a:prstGeom prst="rect">
            <a:avLst/>
          </a:prstGeom>
        </p:spPr>
      </p:pic>
    </p:spTree>
    <p:extLst>
      <p:ext uri="{BB962C8B-B14F-4D97-AF65-F5344CB8AC3E}">
        <p14:creationId xmlns:p14="http://schemas.microsoft.com/office/powerpoint/2010/main" val="4277381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585293" y="635249"/>
            <a:ext cx="6498899" cy="963251"/>
          </a:xfrm>
          <a:prstGeom prst="rect">
            <a:avLst/>
          </a:prstGeom>
        </p:spPr>
      </p:pic>
      <p:pic>
        <p:nvPicPr>
          <p:cNvPr id="3" name="Kép 2"/>
          <p:cNvPicPr>
            <a:picLocks noChangeAspect="1"/>
          </p:cNvPicPr>
          <p:nvPr/>
        </p:nvPicPr>
        <p:blipFill>
          <a:blip r:embed="rId3"/>
          <a:stretch>
            <a:fillRect/>
          </a:stretch>
        </p:blipFill>
        <p:spPr>
          <a:xfrm>
            <a:off x="423953" y="2042637"/>
            <a:ext cx="10821578" cy="3966277"/>
          </a:xfrm>
          <a:prstGeom prst="rect">
            <a:avLst/>
          </a:prstGeom>
        </p:spPr>
      </p:pic>
    </p:spTree>
    <p:extLst>
      <p:ext uri="{BB962C8B-B14F-4D97-AF65-F5344CB8AC3E}">
        <p14:creationId xmlns:p14="http://schemas.microsoft.com/office/powerpoint/2010/main" val="1166122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519979" y="413181"/>
            <a:ext cx="6498899" cy="963251"/>
          </a:xfrm>
          <a:prstGeom prst="rect">
            <a:avLst/>
          </a:prstGeom>
        </p:spPr>
      </p:pic>
      <p:sp>
        <p:nvSpPr>
          <p:cNvPr id="3" name="Szövegdoboz 2"/>
          <p:cNvSpPr txBox="1"/>
          <p:nvPr/>
        </p:nvSpPr>
        <p:spPr>
          <a:xfrm>
            <a:off x="1341120" y="2160204"/>
            <a:ext cx="9640388" cy="954107"/>
          </a:xfrm>
          <a:prstGeom prst="rect">
            <a:avLst/>
          </a:prstGeom>
          <a:noFill/>
        </p:spPr>
        <p:txBody>
          <a:bodyPr wrap="square" rtlCol="0">
            <a:spAutoFit/>
          </a:bodyPr>
          <a:lstStyle/>
          <a:p>
            <a:r>
              <a:rPr lang="en-US" sz="2800" dirty="0" smtClean="0"/>
              <a:t>Compare </a:t>
            </a:r>
            <a:r>
              <a:rPr lang="en-US" sz="2800" dirty="0"/>
              <a:t>the distributions of the </a:t>
            </a:r>
            <a:r>
              <a:rPr lang="hu-HU" sz="2800" dirty="0" smtClean="0"/>
              <a:t> j</a:t>
            </a:r>
            <a:r>
              <a:rPr lang="en-US" sz="2800" dirty="0" err="1" smtClean="0"/>
              <a:t>anuary</a:t>
            </a:r>
            <a:r>
              <a:rPr lang="en-US" sz="2800" dirty="0" smtClean="0"/>
              <a:t> </a:t>
            </a:r>
            <a:r>
              <a:rPr lang="en-US" sz="2800" dirty="0"/>
              <a:t>temperatures of Budapest between the periods 1780-1900 and  1901-2015.</a:t>
            </a:r>
            <a:endParaRPr lang="hu-HU" sz="2800" dirty="0"/>
          </a:p>
        </p:txBody>
      </p:sp>
      <p:pic>
        <p:nvPicPr>
          <p:cNvPr id="7" name="Kép 6"/>
          <p:cNvPicPr>
            <a:picLocks noChangeAspect="1"/>
          </p:cNvPicPr>
          <p:nvPr/>
        </p:nvPicPr>
        <p:blipFill>
          <a:blip r:embed="rId3"/>
          <a:stretch>
            <a:fillRect/>
          </a:stretch>
        </p:blipFill>
        <p:spPr>
          <a:xfrm>
            <a:off x="4197122" y="3259612"/>
            <a:ext cx="2660877" cy="3598388"/>
          </a:xfrm>
          <a:prstGeom prst="rect">
            <a:avLst/>
          </a:prstGeom>
        </p:spPr>
      </p:pic>
    </p:spTree>
    <p:extLst>
      <p:ext uri="{BB962C8B-B14F-4D97-AF65-F5344CB8AC3E}">
        <p14:creationId xmlns:p14="http://schemas.microsoft.com/office/powerpoint/2010/main" val="3570100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666206" y="154600"/>
            <a:ext cx="5016137" cy="6538726"/>
          </a:xfrm>
          <a:prstGeom prst="rect">
            <a:avLst/>
          </a:prstGeom>
        </p:spPr>
      </p:pic>
      <p:pic>
        <p:nvPicPr>
          <p:cNvPr id="7" name="Kép 6"/>
          <p:cNvPicPr>
            <a:picLocks noChangeAspect="1"/>
          </p:cNvPicPr>
          <p:nvPr/>
        </p:nvPicPr>
        <p:blipFill>
          <a:blip r:embed="rId3"/>
          <a:stretch>
            <a:fillRect/>
          </a:stretch>
        </p:blipFill>
        <p:spPr>
          <a:xfrm>
            <a:off x="6945758" y="273243"/>
            <a:ext cx="3713533" cy="2979692"/>
          </a:xfrm>
          <a:prstGeom prst="rect">
            <a:avLst/>
          </a:prstGeom>
        </p:spPr>
      </p:pic>
      <p:pic>
        <p:nvPicPr>
          <p:cNvPr id="8" name="Kép 7"/>
          <p:cNvPicPr>
            <a:picLocks noChangeAspect="1"/>
          </p:cNvPicPr>
          <p:nvPr/>
        </p:nvPicPr>
        <p:blipFill>
          <a:blip r:embed="rId4"/>
          <a:stretch>
            <a:fillRect/>
          </a:stretch>
        </p:blipFill>
        <p:spPr>
          <a:xfrm>
            <a:off x="6838661" y="3411471"/>
            <a:ext cx="3820630" cy="3059697"/>
          </a:xfrm>
          <a:prstGeom prst="rect">
            <a:avLst/>
          </a:prstGeom>
        </p:spPr>
      </p:pic>
      <p:cxnSp>
        <p:nvCxnSpPr>
          <p:cNvPr id="12" name="Egyenes összekötő 11"/>
          <p:cNvCxnSpPr/>
          <p:nvPr/>
        </p:nvCxnSpPr>
        <p:spPr>
          <a:xfrm>
            <a:off x="3226526" y="207928"/>
            <a:ext cx="1" cy="64200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564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2363224" y="713625"/>
            <a:ext cx="6498899" cy="963251"/>
          </a:xfrm>
          <a:prstGeom prst="rect">
            <a:avLst/>
          </a:prstGeom>
        </p:spPr>
      </p:pic>
      <p:pic>
        <p:nvPicPr>
          <p:cNvPr id="3" name="Kép 2"/>
          <p:cNvPicPr>
            <a:picLocks noChangeAspect="1"/>
          </p:cNvPicPr>
          <p:nvPr/>
        </p:nvPicPr>
        <p:blipFill>
          <a:blip r:embed="rId3"/>
          <a:stretch>
            <a:fillRect/>
          </a:stretch>
        </p:blipFill>
        <p:spPr>
          <a:xfrm>
            <a:off x="1735046" y="1850298"/>
            <a:ext cx="8015288" cy="1781175"/>
          </a:xfrm>
          <a:prstGeom prst="rect">
            <a:avLst/>
          </a:prstGeom>
        </p:spPr>
      </p:pic>
      <p:pic>
        <p:nvPicPr>
          <p:cNvPr id="4" name="Kép 3"/>
          <p:cNvPicPr>
            <a:picLocks noChangeAspect="1"/>
          </p:cNvPicPr>
          <p:nvPr/>
        </p:nvPicPr>
        <p:blipFill>
          <a:blip r:embed="rId4"/>
          <a:stretch>
            <a:fillRect/>
          </a:stretch>
        </p:blipFill>
        <p:spPr>
          <a:xfrm>
            <a:off x="3295068" y="4939641"/>
            <a:ext cx="5365229" cy="1291341"/>
          </a:xfrm>
          <a:prstGeom prst="rect">
            <a:avLst/>
          </a:prstGeom>
        </p:spPr>
      </p:pic>
      <p:sp>
        <p:nvSpPr>
          <p:cNvPr id="5" name="Szövegdoboz 4"/>
          <p:cNvSpPr txBox="1"/>
          <p:nvPr/>
        </p:nvSpPr>
        <p:spPr>
          <a:xfrm>
            <a:off x="4443288" y="4100891"/>
            <a:ext cx="1534394" cy="369332"/>
          </a:xfrm>
          <a:prstGeom prst="rect">
            <a:avLst/>
          </a:prstGeom>
          <a:noFill/>
        </p:spPr>
        <p:txBody>
          <a:bodyPr wrap="none" rtlCol="0">
            <a:spAutoFit/>
          </a:bodyPr>
          <a:lstStyle/>
          <a:p>
            <a:r>
              <a:rPr lang="hu-HU" dirty="0"/>
              <a:t>n</a:t>
            </a:r>
            <a:r>
              <a:rPr lang="hu-HU" dirty="0" smtClean="0"/>
              <a:t>=210, m=116</a:t>
            </a:r>
            <a:endParaRPr lang="hu-HU" dirty="0"/>
          </a:p>
        </p:txBody>
      </p:sp>
    </p:spTree>
    <p:extLst>
      <p:ext uri="{BB962C8B-B14F-4D97-AF65-F5344CB8AC3E}">
        <p14:creationId xmlns:p14="http://schemas.microsoft.com/office/powerpoint/2010/main" val="2347922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2506916" y="373991"/>
            <a:ext cx="6498899" cy="963251"/>
          </a:xfrm>
          <a:prstGeom prst="rect">
            <a:avLst/>
          </a:prstGeom>
        </p:spPr>
      </p:pic>
      <p:pic>
        <p:nvPicPr>
          <p:cNvPr id="4" name="Kép 3"/>
          <p:cNvPicPr>
            <a:picLocks noChangeAspect="1"/>
          </p:cNvPicPr>
          <p:nvPr/>
        </p:nvPicPr>
        <p:blipFill>
          <a:blip r:embed="rId3"/>
          <a:stretch>
            <a:fillRect/>
          </a:stretch>
        </p:blipFill>
        <p:spPr>
          <a:xfrm>
            <a:off x="634539" y="3315517"/>
            <a:ext cx="11174057" cy="2459984"/>
          </a:xfrm>
          <a:prstGeom prst="rect">
            <a:avLst/>
          </a:prstGeom>
        </p:spPr>
      </p:pic>
      <p:pic>
        <p:nvPicPr>
          <p:cNvPr id="5" name="Kép 4"/>
          <p:cNvPicPr>
            <a:picLocks noChangeAspect="1"/>
          </p:cNvPicPr>
          <p:nvPr/>
        </p:nvPicPr>
        <p:blipFill>
          <a:blip r:embed="rId4"/>
          <a:stretch>
            <a:fillRect/>
          </a:stretch>
        </p:blipFill>
        <p:spPr>
          <a:xfrm>
            <a:off x="3792583" y="1543867"/>
            <a:ext cx="4267200" cy="1314450"/>
          </a:xfrm>
          <a:prstGeom prst="rect">
            <a:avLst/>
          </a:prstGeom>
        </p:spPr>
      </p:pic>
      <p:sp>
        <p:nvSpPr>
          <p:cNvPr id="6" name="Szövegdoboz 5"/>
          <p:cNvSpPr txBox="1"/>
          <p:nvPr/>
        </p:nvSpPr>
        <p:spPr>
          <a:xfrm>
            <a:off x="2202507" y="5878286"/>
            <a:ext cx="7107715" cy="523220"/>
          </a:xfrm>
          <a:prstGeom prst="rect">
            <a:avLst/>
          </a:prstGeom>
          <a:noFill/>
        </p:spPr>
        <p:txBody>
          <a:bodyPr wrap="none" rtlCol="0">
            <a:spAutoFit/>
          </a:bodyPr>
          <a:lstStyle/>
          <a:p>
            <a:r>
              <a:rPr lang="hu-HU" sz="2800" dirty="0" smtClean="0"/>
              <a:t>The </a:t>
            </a:r>
            <a:r>
              <a:rPr lang="hu-HU" sz="2800" dirty="0" err="1" smtClean="0"/>
              <a:t>assumption</a:t>
            </a:r>
            <a:r>
              <a:rPr lang="hu-HU" sz="2800" dirty="0" smtClean="0"/>
              <a:t> of </a:t>
            </a:r>
            <a:r>
              <a:rPr lang="hu-HU" sz="2800" dirty="0" err="1" smtClean="0"/>
              <a:t>the</a:t>
            </a:r>
            <a:r>
              <a:rPr lang="hu-HU" sz="2800" dirty="0" smtClean="0"/>
              <a:t> </a:t>
            </a:r>
            <a:r>
              <a:rPr lang="hu-HU" sz="2800" dirty="0" err="1" smtClean="0"/>
              <a:t>homogeneity</a:t>
            </a:r>
            <a:r>
              <a:rPr lang="hu-HU" sz="2800" dirty="0" smtClean="0"/>
              <a:t> is </a:t>
            </a:r>
            <a:r>
              <a:rPr lang="hu-HU" sz="2800" dirty="0" err="1" smtClean="0"/>
              <a:t>rejected</a:t>
            </a:r>
            <a:r>
              <a:rPr lang="hu-HU" dirty="0" smtClean="0"/>
              <a:t>.</a:t>
            </a:r>
            <a:endParaRPr lang="hu-HU" dirty="0"/>
          </a:p>
        </p:txBody>
      </p:sp>
    </p:spTree>
    <p:extLst>
      <p:ext uri="{BB962C8B-B14F-4D97-AF65-F5344CB8AC3E}">
        <p14:creationId xmlns:p14="http://schemas.microsoft.com/office/powerpoint/2010/main" val="2386190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750423" y="496389"/>
            <a:ext cx="8057014" cy="707886"/>
          </a:xfrm>
          <a:prstGeom prst="rect">
            <a:avLst/>
          </a:prstGeom>
          <a:noFill/>
        </p:spPr>
        <p:txBody>
          <a:bodyPr wrap="none" rtlCol="0">
            <a:spAutoFit/>
          </a:bodyPr>
          <a:lstStyle/>
          <a:p>
            <a:r>
              <a:rPr lang="hu-HU" sz="4000" dirty="0" err="1" smtClean="0"/>
              <a:t>One</a:t>
            </a:r>
            <a:r>
              <a:rPr lang="hu-HU" sz="4000" dirty="0" smtClean="0"/>
              <a:t> </a:t>
            </a:r>
            <a:r>
              <a:rPr lang="hu-HU" sz="4000" dirty="0" err="1" smtClean="0"/>
              <a:t>sample</a:t>
            </a:r>
            <a:r>
              <a:rPr lang="hu-HU" sz="4000" dirty="0" smtClean="0"/>
              <a:t> </a:t>
            </a:r>
            <a:r>
              <a:rPr lang="hu-HU" sz="4000" dirty="0" err="1" smtClean="0"/>
              <a:t>Kolmogorov-Smirnov</a:t>
            </a:r>
            <a:r>
              <a:rPr lang="hu-HU" sz="4000" dirty="0" smtClean="0"/>
              <a:t> test</a:t>
            </a:r>
            <a:endParaRPr lang="hu-HU" sz="4000" dirty="0"/>
          </a:p>
        </p:txBody>
      </p:sp>
      <p:pic>
        <p:nvPicPr>
          <p:cNvPr id="3" name="Kép 2"/>
          <p:cNvPicPr>
            <a:picLocks noChangeAspect="1"/>
          </p:cNvPicPr>
          <p:nvPr/>
        </p:nvPicPr>
        <p:blipFill>
          <a:blip r:embed="rId2"/>
          <a:stretch>
            <a:fillRect/>
          </a:stretch>
        </p:blipFill>
        <p:spPr>
          <a:xfrm>
            <a:off x="766666" y="1762004"/>
            <a:ext cx="10367728" cy="4743299"/>
          </a:xfrm>
          <a:prstGeom prst="rect">
            <a:avLst/>
          </a:prstGeom>
        </p:spPr>
      </p:pic>
    </p:spTree>
    <p:extLst>
      <p:ext uri="{BB962C8B-B14F-4D97-AF65-F5344CB8AC3E}">
        <p14:creationId xmlns:p14="http://schemas.microsoft.com/office/powerpoint/2010/main" val="2157325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44249" y="175431"/>
            <a:ext cx="8407113" cy="1072989"/>
          </a:xfrm>
          <a:prstGeom prst="rect">
            <a:avLst/>
          </a:prstGeom>
        </p:spPr>
      </p:pic>
      <p:pic>
        <p:nvPicPr>
          <p:cNvPr id="3" name="Kép 2"/>
          <p:cNvPicPr>
            <a:picLocks noChangeAspect="1"/>
          </p:cNvPicPr>
          <p:nvPr/>
        </p:nvPicPr>
        <p:blipFill>
          <a:blip r:embed="rId3"/>
          <a:stretch>
            <a:fillRect/>
          </a:stretch>
        </p:blipFill>
        <p:spPr>
          <a:xfrm>
            <a:off x="486063" y="1509677"/>
            <a:ext cx="11408943" cy="4577614"/>
          </a:xfrm>
          <a:prstGeom prst="rect">
            <a:avLst/>
          </a:prstGeom>
        </p:spPr>
      </p:pic>
    </p:spTree>
    <p:extLst>
      <p:ext uri="{BB962C8B-B14F-4D97-AF65-F5344CB8AC3E}">
        <p14:creationId xmlns:p14="http://schemas.microsoft.com/office/powerpoint/2010/main" val="1243437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853254" y="279933"/>
            <a:ext cx="8407113" cy="1072989"/>
          </a:xfrm>
          <a:prstGeom prst="rect">
            <a:avLst/>
          </a:prstGeom>
        </p:spPr>
      </p:pic>
      <p:pic>
        <p:nvPicPr>
          <p:cNvPr id="3" name="Kép 2"/>
          <p:cNvPicPr>
            <a:picLocks noChangeAspect="1"/>
          </p:cNvPicPr>
          <p:nvPr/>
        </p:nvPicPr>
        <p:blipFill>
          <a:blip r:embed="rId3"/>
          <a:stretch>
            <a:fillRect/>
          </a:stretch>
        </p:blipFill>
        <p:spPr>
          <a:xfrm>
            <a:off x="1230552" y="1205086"/>
            <a:ext cx="9652515" cy="5500250"/>
          </a:xfrm>
          <a:prstGeom prst="rect">
            <a:avLst/>
          </a:prstGeom>
        </p:spPr>
      </p:pic>
    </p:spTree>
    <p:extLst>
      <p:ext uri="{BB962C8B-B14F-4D97-AF65-F5344CB8AC3E}">
        <p14:creationId xmlns:p14="http://schemas.microsoft.com/office/powerpoint/2010/main" val="606663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787940" y="384436"/>
            <a:ext cx="8407113" cy="1072989"/>
          </a:xfrm>
          <a:prstGeom prst="rect">
            <a:avLst/>
          </a:prstGeom>
        </p:spPr>
      </p:pic>
      <p:pic>
        <p:nvPicPr>
          <p:cNvPr id="3" name="Kép 2"/>
          <p:cNvPicPr>
            <a:picLocks noChangeAspect="1"/>
          </p:cNvPicPr>
          <p:nvPr/>
        </p:nvPicPr>
        <p:blipFill>
          <a:blip r:embed="rId3"/>
          <a:stretch>
            <a:fillRect/>
          </a:stretch>
        </p:blipFill>
        <p:spPr>
          <a:xfrm>
            <a:off x="356873" y="2319574"/>
            <a:ext cx="11269245" cy="2552872"/>
          </a:xfrm>
          <a:prstGeom prst="rect">
            <a:avLst/>
          </a:prstGeom>
        </p:spPr>
      </p:pic>
    </p:spTree>
    <p:extLst>
      <p:ext uri="{BB962C8B-B14F-4D97-AF65-F5344CB8AC3E}">
        <p14:creationId xmlns:p14="http://schemas.microsoft.com/office/powerpoint/2010/main" val="2822281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866605" y="365760"/>
            <a:ext cx="3510513" cy="707886"/>
          </a:xfrm>
          <a:prstGeom prst="rect">
            <a:avLst/>
          </a:prstGeom>
          <a:noFill/>
        </p:spPr>
        <p:txBody>
          <a:bodyPr wrap="none" rtlCol="0">
            <a:spAutoFit/>
          </a:bodyPr>
          <a:lstStyle/>
          <a:p>
            <a:r>
              <a:rPr lang="hu-HU" sz="4000" dirty="0" err="1" smtClean="0"/>
              <a:t>Chi</a:t>
            </a:r>
            <a:r>
              <a:rPr lang="hu-HU" sz="4000" dirty="0" smtClean="0"/>
              <a:t> </a:t>
            </a:r>
            <a:r>
              <a:rPr lang="hu-HU" sz="4000" dirty="0" err="1" smtClean="0"/>
              <a:t>Square</a:t>
            </a:r>
            <a:r>
              <a:rPr lang="hu-HU" sz="4000" dirty="0" smtClean="0"/>
              <a:t> </a:t>
            </a:r>
            <a:r>
              <a:rPr lang="hu-HU" sz="4000" dirty="0" err="1" smtClean="0"/>
              <a:t>tests</a:t>
            </a:r>
            <a:endParaRPr lang="hu-HU" sz="4000" dirty="0"/>
          </a:p>
        </p:txBody>
      </p:sp>
      <p:sp>
        <p:nvSpPr>
          <p:cNvPr id="3" name="Szövegdoboz 2"/>
          <p:cNvSpPr txBox="1"/>
          <p:nvPr/>
        </p:nvSpPr>
        <p:spPr>
          <a:xfrm>
            <a:off x="548640" y="1332411"/>
            <a:ext cx="1352230" cy="369332"/>
          </a:xfrm>
          <a:prstGeom prst="rect">
            <a:avLst/>
          </a:prstGeom>
          <a:noFill/>
        </p:spPr>
        <p:txBody>
          <a:bodyPr wrap="none" rtlCol="0">
            <a:spAutoFit/>
          </a:bodyPr>
          <a:lstStyle/>
          <a:p>
            <a:r>
              <a:rPr lang="hu-HU" dirty="0" err="1" smtClean="0"/>
              <a:t>Introduction</a:t>
            </a:r>
            <a:endParaRPr lang="hu-HU" dirty="0"/>
          </a:p>
        </p:txBody>
      </p:sp>
      <p:pic>
        <p:nvPicPr>
          <p:cNvPr id="4" name="Kép 3"/>
          <p:cNvPicPr>
            <a:picLocks noChangeAspect="1"/>
          </p:cNvPicPr>
          <p:nvPr/>
        </p:nvPicPr>
        <p:blipFill>
          <a:blip r:embed="rId2"/>
          <a:stretch>
            <a:fillRect/>
          </a:stretch>
        </p:blipFill>
        <p:spPr>
          <a:xfrm>
            <a:off x="2080730" y="2008033"/>
            <a:ext cx="8892687" cy="4200469"/>
          </a:xfrm>
          <a:prstGeom prst="rect">
            <a:avLst/>
          </a:prstGeom>
        </p:spPr>
      </p:pic>
    </p:spTree>
    <p:extLst>
      <p:ext uri="{BB962C8B-B14F-4D97-AF65-F5344CB8AC3E}">
        <p14:creationId xmlns:p14="http://schemas.microsoft.com/office/powerpoint/2010/main" val="16607743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657312" y="110117"/>
            <a:ext cx="8407113" cy="1072989"/>
          </a:xfrm>
          <a:prstGeom prst="rect">
            <a:avLst/>
          </a:prstGeom>
        </p:spPr>
      </p:pic>
      <p:pic>
        <p:nvPicPr>
          <p:cNvPr id="3" name="Kép 2"/>
          <p:cNvPicPr>
            <a:picLocks noChangeAspect="1"/>
          </p:cNvPicPr>
          <p:nvPr/>
        </p:nvPicPr>
        <p:blipFill>
          <a:blip r:embed="rId3"/>
          <a:stretch>
            <a:fillRect/>
          </a:stretch>
        </p:blipFill>
        <p:spPr>
          <a:xfrm>
            <a:off x="1998178" y="947973"/>
            <a:ext cx="7302576" cy="5706649"/>
          </a:xfrm>
          <a:prstGeom prst="rect">
            <a:avLst/>
          </a:prstGeom>
        </p:spPr>
      </p:pic>
      <p:pic>
        <p:nvPicPr>
          <p:cNvPr id="4" name="Kép 3"/>
          <p:cNvPicPr>
            <a:picLocks noChangeAspect="1"/>
          </p:cNvPicPr>
          <p:nvPr/>
        </p:nvPicPr>
        <p:blipFill>
          <a:blip r:embed="rId3"/>
          <a:stretch>
            <a:fillRect/>
          </a:stretch>
        </p:blipFill>
        <p:spPr>
          <a:xfrm>
            <a:off x="2964829" y="982125"/>
            <a:ext cx="6262341" cy="4893750"/>
          </a:xfrm>
          <a:prstGeom prst="rect">
            <a:avLst/>
          </a:prstGeom>
        </p:spPr>
      </p:pic>
    </p:spTree>
    <p:extLst>
      <p:ext uri="{BB962C8B-B14F-4D97-AF65-F5344CB8AC3E}">
        <p14:creationId xmlns:p14="http://schemas.microsoft.com/office/powerpoint/2010/main" val="1430723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1565872" y="358311"/>
            <a:ext cx="8407113" cy="1072989"/>
          </a:xfrm>
          <a:prstGeom prst="rect">
            <a:avLst/>
          </a:prstGeom>
        </p:spPr>
      </p:pic>
      <p:pic>
        <p:nvPicPr>
          <p:cNvPr id="4" name="Kép 3"/>
          <p:cNvPicPr>
            <a:picLocks noChangeAspect="1"/>
          </p:cNvPicPr>
          <p:nvPr/>
        </p:nvPicPr>
        <p:blipFill>
          <a:blip r:embed="rId3"/>
          <a:stretch>
            <a:fillRect/>
          </a:stretch>
        </p:blipFill>
        <p:spPr>
          <a:xfrm>
            <a:off x="365760" y="1431300"/>
            <a:ext cx="11651844" cy="1701891"/>
          </a:xfrm>
          <a:prstGeom prst="rect">
            <a:avLst/>
          </a:prstGeom>
        </p:spPr>
      </p:pic>
      <p:pic>
        <p:nvPicPr>
          <p:cNvPr id="5" name="Kép 4"/>
          <p:cNvPicPr>
            <a:picLocks noChangeAspect="1"/>
          </p:cNvPicPr>
          <p:nvPr/>
        </p:nvPicPr>
        <p:blipFill>
          <a:blip r:embed="rId4"/>
          <a:stretch>
            <a:fillRect/>
          </a:stretch>
        </p:blipFill>
        <p:spPr>
          <a:xfrm>
            <a:off x="3101066" y="3402465"/>
            <a:ext cx="5691755" cy="2567260"/>
          </a:xfrm>
          <a:prstGeom prst="rect">
            <a:avLst/>
          </a:prstGeom>
        </p:spPr>
      </p:pic>
    </p:spTree>
    <p:extLst>
      <p:ext uri="{BB962C8B-B14F-4D97-AF65-F5344CB8AC3E}">
        <p14:creationId xmlns:p14="http://schemas.microsoft.com/office/powerpoint/2010/main" val="3143535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983883" y="515065"/>
            <a:ext cx="8407113" cy="1072989"/>
          </a:xfrm>
          <a:prstGeom prst="rect">
            <a:avLst/>
          </a:prstGeom>
        </p:spPr>
      </p:pic>
      <p:pic>
        <p:nvPicPr>
          <p:cNvPr id="3" name="Kép 2"/>
          <p:cNvPicPr>
            <a:picLocks noChangeAspect="1"/>
          </p:cNvPicPr>
          <p:nvPr/>
        </p:nvPicPr>
        <p:blipFill>
          <a:blip r:embed="rId3"/>
          <a:stretch>
            <a:fillRect/>
          </a:stretch>
        </p:blipFill>
        <p:spPr>
          <a:xfrm>
            <a:off x="1463885" y="1743383"/>
            <a:ext cx="8362720" cy="1143508"/>
          </a:xfrm>
          <a:prstGeom prst="rect">
            <a:avLst/>
          </a:prstGeom>
        </p:spPr>
      </p:pic>
      <p:pic>
        <p:nvPicPr>
          <p:cNvPr id="4" name="Kép 3"/>
          <p:cNvPicPr>
            <a:picLocks noChangeAspect="1"/>
          </p:cNvPicPr>
          <p:nvPr/>
        </p:nvPicPr>
        <p:blipFill>
          <a:blip r:embed="rId4"/>
          <a:stretch>
            <a:fillRect/>
          </a:stretch>
        </p:blipFill>
        <p:spPr>
          <a:xfrm>
            <a:off x="810741" y="3042220"/>
            <a:ext cx="10587895" cy="3280203"/>
          </a:xfrm>
          <a:prstGeom prst="rect">
            <a:avLst/>
          </a:prstGeom>
        </p:spPr>
      </p:pic>
    </p:spTree>
    <p:extLst>
      <p:ext uri="{BB962C8B-B14F-4D97-AF65-F5344CB8AC3E}">
        <p14:creationId xmlns:p14="http://schemas.microsoft.com/office/powerpoint/2010/main" val="4283710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3"/>
          <a:stretch>
            <a:fillRect/>
          </a:stretch>
        </p:blipFill>
        <p:spPr>
          <a:xfrm>
            <a:off x="2665277" y="1614332"/>
            <a:ext cx="6506169" cy="1096099"/>
          </a:xfrm>
          <a:prstGeom prst="rect">
            <a:avLst/>
          </a:prstGeom>
        </p:spPr>
      </p:pic>
      <p:graphicFrame>
        <p:nvGraphicFramePr>
          <p:cNvPr id="3" name="Object 5"/>
          <p:cNvGraphicFramePr>
            <a:graphicFrameLocks noChangeAspect="1"/>
          </p:cNvGraphicFramePr>
          <p:nvPr>
            <p:extLst>
              <p:ext uri="{D42A27DB-BD31-4B8C-83A1-F6EECF244321}">
                <p14:modId xmlns:p14="http://schemas.microsoft.com/office/powerpoint/2010/main" val="3605354618"/>
              </p:ext>
            </p:extLst>
          </p:nvPr>
        </p:nvGraphicFramePr>
        <p:xfrm>
          <a:off x="4302984" y="3694611"/>
          <a:ext cx="2619375" cy="2514600"/>
        </p:xfrm>
        <a:graphic>
          <a:graphicData uri="http://schemas.openxmlformats.org/presentationml/2006/ole">
            <mc:AlternateContent xmlns:mc="http://schemas.openxmlformats.org/markup-compatibility/2006">
              <mc:Choice xmlns:v="urn:schemas-microsoft-com:vml" Requires="v">
                <p:oleObj spid="_x0000_s1070" name="Bitkép" r:id="rId4" imgW="2619048" imgH="2514286" progId="Paint.Picture">
                  <p:embed/>
                </p:oleObj>
              </mc:Choice>
              <mc:Fallback>
                <p:oleObj name="Bitkép" r:id="rId4" imgW="2619048" imgH="2514286" progId="Paint.Picture">
                  <p:embed/>
                  <p:pic>
                    <p:nvPicPr>
                      <p:cNvPr id="6656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984" y="3694611"/>
                        <a:ext cx="26193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Szövegdoboz 5"/>
          <p:cNvSpPr txBox="1"/>
          <p:nvPr/>
        </p:nvSpPr>
        <p:spPr>
          <a:xfrm>
            <a:off x="3965875" y="2884324"/>
            <a:ext cx="3293594" cy="461665"/>
          </a:xfrm>
          <a:prstGeom prst="rect">
            <a:avLst/>
          </a:prstGeom>
          <a:noFill/>
        </p:spPr>
        <p:txBody>
          <a:bodyPr wrap="none" rtlCol="0">
            <a:spAutoFit/>
          </a:bodyPr>
          <a:lstStyle/>
          <a:p>
            <a:r>
              <a:rPr lang="hu-HU" sz="2400" dirty="0" err="1"/>
              <a:t>Kolmogorov-Smirnov</a:t>
            </a:r>
            <a:r>
              <a:rPr lang="hu-HU" sz="2400" dirty="0"/>
              <a:t> </a:t>
            </a:r>
            <a:r>
              <a:rPr lang="hu-HU" sz="2400" dirty="0" err="1"/>
              <a:t>pdf</a:t>
            </a:r>
            <a:endParaRPr lang="hu-HU" sz="2400" dirty="0"/>
          </a:p>
        </p:txBody>
      </p:sp>
      <p:pic>
        <p:nvPicPr>
          <p:cNvPr id="7" name="Kép 6"/>
          <p:cNvPicPr>
            <a:picLocks noChangeAspect="1"/>
          </p:cNvPicPr>
          <p:nvPr/>
        </p:nvPicPr>
        <p:blipFill>
          <a:blip r:embed="rId6"/>
          <a:stretch>
            <a:fillRect/>
          </a:stretch>
        </p:blipFill>
        <p:spPr>
          <a:xfrm>
            <a:off x="1837143" y="130520"/>
            <a:ext cx="8413209" cy="1079086"/>
          </a:xfrm>
          <a:prstGeom prst="rect">
            <a:avLst/>
          </a:prstGeom>
        </p:spPr>
      </p:pic>
    </p:spTree>
    <p:extLst>
      <p:ext uri="{BB962C8B-B14F-4D97-AF65-F5344CB8AC3E}">
        <p14:creationId xmlns:p14="http://schemas.microsoft.com/office/powerpoint/2010/main" val="2765095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741817" y="496389"/>
            <a:ext cx="2215671" cy="707886"/>
          </a:xfrm>
          <a:prstGeom prst="rect">
            <a:avLst/>
          </a:prstGeom>
          <a:noFill/>
        </p:spPr>
        <p:txBody>
          <a:bodyPr wrap="none" rtlCol="0">
            <a:spAutoFit/>
          </a:bodyPr>
          <a:lstStyle/>
          <a:p>
            <a:r>
              <a:rPr lang="hu-HU" sz="4000" b="1" dirty="0" smtClean="0">
                <a:solidFill>
                  <a:srgbClr val="FF0000"/>
                </a:solidFill>
              </a:rPr>
              <a:t>EXAMPLE</a:t>
            </a:r>
            <a:endParaRPr lang="hu-HU" sz="4000" b="1" dirty="0">
              <a:solidFill>
                <a:srgbClr val="FF0000"/>
              </a:solidFill>
            </a:endParaRPr>
          </a:p>
        </p:txBody>
      </p:sp>
      <p:pic>
        <p:nvPicPr>
          <p:cNvPr id="3" name="Kép 2"/>
          <p:cNvPicPr>
            <a:picLocks noChangeAspect="1"/>
          </p:cNvPicPr>
          <p:nvPr/>
        </p:nvPicPr>
        <p:blipFill>
          <a:blip r:embed="rId2"/>
          <a:stretch>
            <a:fillRect/>
          </a:stretch>
        </p:blipFill>
        <p:spPr>
          <a:xfrm>
            <a:off x="516543" y="1532213"/>
            <a:ext cx="10857787" cy="1615935"/>
          </a:xfrm>
          <a:prstGeom prst="rect">
            <a:avLst/>
          </a:prstGeom>
        </p:spPr>
      </p:pic>
      <p:pic>
        <p:nvPicPr>
          <p:cNvPr id="4" name="Kép 3"/>
          <p:cNvPicPr>
            <a:picLocks noChangeAspect="1"/>
          </p:cNvPicPr>
          <p:nvPr/>
        </p:nvPicPr>
        <p:blipFill>
          <a:blip r:embed="rId3"/>
          <a:stretch>
            <a:fillRect/>
          </a:stretch>
        </p:blipFill>
        <p:spPr>
          <a:xfrm>
            <a:off x="516543" y="3596467"/>
            <a:ext cx="11308000" cy="2582265"/>
          </a:xfrm>
          <a:prstGeom prst="rect">
            <a:avLst/>
          </a:prstGeom>
        </p:spPr>
      </p:pic>
    </p:spTree>
    <p:extLst>
      <p:ext uri="{BB962C8B-B14F-4D97-AF65-F5344CB8AC3E}">
        <p14:creationId xmlns:p14="http://schemas.microsoft.com/office/powerpoint/2010/main" val="2190985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898023" y="354594"/>
            <a:ext cx="9722080" cy="6313206"/>
          </a:xfrm>
          <a:prstGeom prst="rect">
            <a:avLst/>
          </a:prstGeom>
        </p:spPr>
      </p:pic>
    </p:spTree>
    <p:extLst>
      <p:ext uri="{BB962C8B-B14F-4D97-AF65-F5344CB8AC3E}">
        <p14:creationId xmlns:p14="http://schemas.microsoft.com/office/powerpoint/2010/main" val="3303059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741817" y="496389"/>
            <a:ext cx="2215671" cy="707886"/>
          </a:xfrm>
          <a:prstGeom prst="rect">
            <a:avLst/>
          </a:prstGeom>
          <a:noFill/>
        </p:spPr>
        <p:txBody>
          <a:bodyPr wrap="none" rtlCol="0">
            <a:spAutoFit/>
          </a:bodyPr>
          <a:lstStyle/>
          <a:p>
            <a:r>
              <a:rPr lang="hu-HU" sz="4000" b="1" dirty="0" smtClean="0">
                <a:solidFill>
                  <a:srgbClr val="FF0000"/>
                </a:solidFill>
              </a:rPr>
              <a:t>EXAMPLE</a:t>
            </a:r>
            <a:endParaRPr lang="hu-HU" sz="4000" b="1" dirty="0">
              <a:solidFill>
                <a:srgbClr val="FF0000"/>
              </a:solidFill>
            </a:endParaRPr>
          </a:p>
        </p:txBody>
      </p:sp>
      <p:pic>
        <p:nvPicPr>
          <p:cNvPr id="3" name="Kép 2"/>
          <p:cNvPicPr>
            <a:picLocks noChangeAspect="1"/>
          </p:cNvPicPr>
          <p:nvPr/>
        </p:nvPicPr>
        <p:blipFill>
          <a:blip r:embed="rId2"/>
          <a:stretch>
            <a:fillRect/>
          </a:stretch>
        </p:blipFill>
        <p:spPr>
          <a:xfrm>
            <a:off x="3005965" y="1401320"/>
            <a:ext cx="5961032" cy="277313"/>
          </a:xfrm>
          <a:prstGeom prst="rect">
            <a:avLst/>
          </a:prstGeom>
        </p:spPr>
      </p:pic>
      <p:sp>
        <p:nvSpPr>
          <p:cNvPr id="4" name="Szövegdoboz 3"/>
          <p:cNvSpPr txBox="1"/>
          <p:nvPr/>
        </p:nvSpPr>
        <p:spPr>
          <a:xfrm>
            <a:off x="561702" y="1917746"/>
            <a:ext cx="2172454" cy="369332"/>
          </a:xfrm>
          <a:prstGeom prst="rect">
            <a:avLst/>
          </a:prstGeom>
          <a:noFill/>
        </p:spPr>
        <p:txBody>
          <a:bodyPr wrap="none" rtlCol="0">
            <a:spAutoFit/>
          </a:bodyPr>
          <a:lstStyle/>
          <a:p>
            <a:r>
              <a:rPr lang="hu-HU" dirty="0" err="1" smtClean="0"/>
              <a:t>Ordering</a:t>
            </a:r>
            <a:r>
              <a:rPr lang="hu-HU" dirty="0" smtClean="0"/>
              <a:t> </a:t>
            </a:r>
            <a:r>
              <a:rPr lang="hu-HU" dirty="0" err="1" smtClean="0"/>
              <a:t>the</a:t>
            </a:r>
            <a:r>
              <a:rPr lang="hu-HU" dirty="0" smtClean="0"/>
              <a:t> </a:t>
            </a:r>
            <a:r>
              <a:rPr lang="hu-HU" dirty="0" err="1" smtClean="0"/>
              <a:t>sample</a:t>
            </a:r>
            <a:r>
              <a:rPr lang="hu-HU" dirty="0" smtClean="0"/>
              <a:t>:</a:t>
            </a:r>
            <a:endParaRPr lang="hu-HU" dirty="0"/>
          </a:p>
        </p:txBody>
      </p:sp>
      <p:sp>
        <p:nvSpPr>
          <p:cNvPr id="5" name="Szövegdoboz 4"/>
          <p:cNvSpPr txBox="1"/>
          <p:nvPr/>
        </p:nvSpPr>
        <p:spPr>
          <a:xfrm>
            <a:off x="3010980" y="1941895"/>
            <a:ext cx="5267789" cy="369332"/>
          </a:xfrm>
          <a:prstGeom prst="rect">
            <a:avLst/>
          </a:prstGeom>
          <a:noFill/>
        </p:spPr>
        <p:txBody>
          <a:bodyPr wrap="none" rtlCol="0">
            <a:spAutoFit/>
          </a:bodyPr>
          <a:lstStyle/>
          <a:p>
            <a:r>
              <a:rPr lang="hu-HU" dirty="0" smtClean="0"/>
              <a:t>0.23, 0.33, 0.42, 0.43, 0.52, 0.53, 0.58, 0.58, 0.64, 0.76</a:t>
            </a:r>
            <a:endParaRPr lang="hu-HU" dirty="0"/>
          </a:p>
        </p:txBody>
      </p:sp>
      <p:pic>
        <p:nvPicPr>
          <p:cNvPr id="6" name="Kép 5"/>
          <p:cNvPicPr>
            <a:picLocks noChangeAspect="1"/>
          </p:cNvPicPr>
          <p:nvPr/>
        </p:nvPicPr>
        <p:blipFill>
          <a:blip r:embed="rId3"/>
          <a:stretch>
            <a:fillRect/>
          </a:stretch>
        </p:blipFill>
        <p:spPr>
          <a:xfrm>
            <a:off x="631545" y="2403764"/>
            <a:ext cx="10436214" cy="1601527"/>
          </a:xfrm>
          <a:prstGeom prst="rect">
            <a:avLst/>
          </a:prstGeom>
        </p:spPr>
      </p:pic>
      <p:pic>
        <p:nvPicPr>
          <p:cNvPr id="7" name="Kép 6"/>
          <p:cNvPicPr>
            <a:picLocks noChangeAspect="1"/>
          </p:cNvPicPr>
          <p:nvPr/>
        </p:nvPicPr>
        <p:blipFill>
          <a:blip r:embed="rId4"/>
          <a:stretch>
            <a:fillRect/>
          </a:stretch>
        </p:blipFill>
        <p:spPr>
          <a:xfrm>
            <a:off x="458176" y="4279610"/>
            <a:ext cx="11294193" cy="2369383"/>
          </a:xfrm>
          <a:prstGeom prst="rect">
            <a:avLst/>
          </a:prstGeom>
        </p:spPr>
      </p:pic>
    </p:spTree>
    <p:extLst>
      <p:ext uri="{BB962C8B-B14F-4D97-AF65-F5344CB8AC3E}">
        <p14:creationId xmlns:p14="http://schemas.microsoft.com/office/powerpoint/2010/main" val="34572837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53589" y="692331"/>
            <a:ext cx="3405869" cy="584775"/>
          </a:xfrm>
          <a:prstGeom prst="rect">
            <a:avLst/>
          </a:prstGeom>
          <a:noFill/>
        </p:spPr>
        <p:txBody>
          <a:bodyPr wrap="none" rtlCol="0">
            <a:spAutoFit/>
          </a:bodyPr>
          <a:lstStyle/>
          <a:p>
            <a:r>
              <a:rPr lang="hu-HU" sz="3200" dirty="0" err="1" smtClean="0"/>
              <a:t>Executed</a:t>
            </a:r>
            <a:r>
              <a:rPr lang="hu-HU" sz="3200" dirty="0" smtClean="0"/>
              <a:t> </a:t>
            </a:r>
            <a:r>
              <a:rPr lang="hu-HU" sz="3200" dirty="0" err="1"/>
              <a:t>with</a:t>
            </a:r>
            <a:r>
              <a:rPr lang="hu-HU" sz="3200" dirty="0"/>
              <a:t> </a:t>
            </a:r>
            <a:r>
              <a:rPr lang="hu-HU" sz="3200" dirty="0" smtClean="0"/>
              <a:t>SPSS</a:t>
            </a:r>
            <a:endParaRPr lang="hu-HU" sz="3200" dirty="0"/>
          </a:p>
        </p:txBody>
      </p:sp>
      <p:pic>
        <p:nvPicPr>
          <p:cNvPr id="3" name="Kép 2"/>
          <p:cNvPicPr>
            <a:picLocks noChangeAspect="1"/>
          </p:cNvPicPr>
          <p:nvPr/>
        </p:nvPicPr>
        <p:blipFill>
          <a:blip r:embed="rId2"/>
          <a:stretch>
            <a:fillRect/>
          </a:stretch>
        </p:blipFill>
        <p:spPr>
          <a:xfrm>
            <a:off x="840921" y="1978206"/>
            <a:ext cx="4423410" cy="3705324"/>
          </a:xfrm>
          <a:prstGeom prst="rect">
            <a:avLst/>
          </a:prstGeom>
        </p:spPr>
      </p:pic>
      <p:pic>
        <p:nvPicPr>
          <p:cNvPr id="4" name="Kép 3"/>
          <p:cNvPicPr>
            <a:picLocks noChangeAspect="1"/>
          </p:cNvPicPr>
          <p:nvPr/>
        </p:nvPicPr>
        <p:blipFill>
          <a:blip r:embed="rId3"/>
          <a:stretch>
            <a:fillRect/>
          </a:stretch>
        </p:blipFill>
        <p:spPr>
          <a:xfrm>
            <a:off x="6259188" y="518961"/>
            <a:ext cx="3642321" cy="2918489"/>
          </a:xfrm>
          <a:prstGeom prst="rect">
            <a:avLst/>
          </a:prstGeom>
        </p:spPr>
      </p:pic>
      <p:pic>
        <p:nvPicPr>
          <p:cNvPr id="5" name="Kép 4"/>
          <p:cNvPicPr>
            <a:picLocks noChangeAspect="1"/>
          </p:cNvPicPr>
          <p:nvPr/>
        </p:nvPicPr>
        <p:blipFill>
          <a:blip r:embed="rId4"/>
          <a:stretch>
            <a:fillRect/>
          </a:stretch>
        </p:blipFill>
        <p:spPr>
          <a:xfrm>
            <a:off x="6608445" y="3778617"/>
            <a:ext cx="3293064" cy="2911086"/>
          </a:xfrm>
          <a:prstGeom prst="rect">
            <a:avLst/>
          </a:prstGeom>
        </p:spPr>
      </p:pic>
      <p:sp>
        <p:nvSpPr>
          <p:cNvPr id="6" name="Ellipszis 5"/>
          <p:cNvSpPr/>
          <p:nvPr/>
        </p:nvSpPr>
        <p:spPr>
          <a:xfrm>
            <a:off x="4585063" y="4715691"/>
            <a:ext cx="548640" cy="2873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3292053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1998617" y="248195"/>
            <a:ext cx="7407092" cy="646331"/>
          </a:xfrm>
          <a:prstGeom prst="rect">
            <a:avLst/>
          </a:prstGeom>
          <a:noFill/>
        </p:spPr>
        <p:txBody>
          <a:bodyPr wrap="none" rtlCol="0">
            <a:spAutoFit/>
          </a:bodyPr>
          <a:lstStyle/>
          <a:p>
            <a:r>
              <a:rPr lang="hu-HU" sz="3600" dirty="0" err="1" smtClean="0"/>
              <a:t>Two</a:t>
            </a:r>
            <a:r>
              <a:rPr lang="hu-HU" sz="3600" dirty="0" smtClean="0"/>
              <a:t> </a:t>
            </a:r>
            <a:r>
              <a:rPr lang="hu-HU" sz="3600" dirty="0" err="1" smtClean="0"/>
              <a:t>samples</a:t>
            </a:r>
            <a:r>
              <a:rPr lang="hu-HU" sz="3600" dirty="0" smtClean="0"/>
              <a:t> </a:t>
            </a:r>
            <a:r>
              <a:rPr lang="hu-HU" sz="3600" dirty="0" err="1" smtClean="0"/>
              <a:t>Kolmogorov</a:t>
            </a:r>
            <a:r>
              <a:rPr lang="hu-HU" sz="3600" dirty="0" smtClean="0"/>
              <a:t> </a:t>
            </a:r>
            <a:r>
              <a:rPr lang="hu-HU" sz="3600" dirty="0" err="1" smtClean="0"/>
              <a:t>Smirnov</a:t>
            </a:r>
            <a:r>
              <a:rPr lang="hu-HU" sz="3600" dirty="0" smtClean="0"/>
              <a:t> test</a:t>
            </a:r>
            <a:endParaRPr lang="hu-HU" sz="3600" dirty="0"/>
          </a:p>
        </p:txBody>
      </p:sp>
      <p:sp>
        <p:nvSpPr>
          <p:cNvPr id="3" name="Szövegdoboz 2"/>
          <p:cNvSpPr txBox="1"/>
          <p:nvPr/>
        </p:nvSpPr>
        <p:spPr>
          <a:xfrm flipH="1">
            <a:off x="3905794" y="894526"/>
            <a:ext cx="5068389" cy="523220"/>
          </a:xfrm>
          <a:prstGeom prst="rect">
            <a:avLst/>
          </a:prstGeom>
          <a:noFill/>
        </p:spPr>
        <p:txBody>
          <a:bodyPr wrap="square" rtlCol="0">
            <a:spAutoFit/>
          </a:bodyPr>
          <a:lstStyle/>
          <a:p>
            <a:r>
              <a:rPr lang="hu-HU" sz="2800" dirty="0" smtClean="0"/>
              <a:t>Testing </a:t>
            </a:r>
            <a:r>
              <a:rPr lang="hu-HU" sz="2800" dirty="0" err="1" smtClean="0"/>
              <a:t>homogeneity</a:t>
            </a:r>
            <a:endParaRPr lang="hu-HU" sz="2800" dirty="0"/>
          </a:p>
        </p:txBody>
      </p:sp>
      <p:pic>
        <p:nvPicPr>
          <p:cNvPr id="4" name="Kép 3"/>
          <p:cNvPicPr>
            <a:picLocks noChangeAspect="1"/>
          </p:cNvPicPr>
          <p:nvPr/>
        </p:nvPicPr>
        <p:blipFill>
          <a:blip r:embed="rId2"/>
          <a:stretch>
            <a:fillRect/>
          </a:stretch>
        </p:blipFill>
        <p:spPr>
          <a:xfrm>
            <a:off x="1789187" y="1417746"/>
            <a:ext cx="8674161" cy="5235254"/>
          </a:xfrm>
          <a:prstGeom prst="rect">
            <a:avLst/>
          </a:prstGeom>
        </p:spPr>
      </p:pic>
    </p:spTree>
    <p:extLst>
      <p:ext uri="{BB962C8B-B14F-4D97-AF65-F5344CB8AC3E}">
        <p14:creationId xmlns:p14="http://schemas.microsoft.com/office/powerpoint/2010/main" val="1429504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575163" y="316502"/>
            <a:ext cx="8444048" cy="6377478"/>
          </a:xfrm>
          <a:prstGeom prst="rect">
            <a:avLst/>
          </a:prstGeom>
        </p:spPr>
      </p:pic>
    </p:spTree>
    <p:extLst>
      <p:ext uri="{BB962C8B-B14F-4D97-AF65-F5344CB8AC3E}">
        <p14:creationId xmlns:p14="http://schemas.microsoft.com/office/powerpoint/2010/main" val="160957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866605" y="365760"/>
            <a:ext cx="3510513" cy="707886"/>
          </a:xfrm>
          <a:prstGeom prst="rect">
            <a:avLst/>
          </a:prstGeom>
          <a:noFill/>
        </p:spPr>
        <p:txBody>
          <a:bodyPr wrap="none" rtlCol="0">
            <a:spAutoFit/>
          </a:bodyPr>
          <a:lstStyle/>
          <a:p>
            <a:r>
              <a:rPr lang="hu-HU" sz="4000" dirty="0" err="1" smtClean="0"/>
              <a:t>Chi</a:t>
            </a:r>
            <a:r>
              <a:rPr lang="hu-HU" sz="4000" dirty="0" smtClean="0"/>
              <a:t> </a:t>
            </a:r>
            <a:r>
              <a:rPr lang="hu-HU" sz="4000" dirty="0" err="1" smtClean="0"/>
              <a:t>Square</a:t>
            </a:r>
            <a:r>
              <a:rPr lang="hu-HU" sz="4000" dirty="0" smtClean="0"/>
              <a:t> </a:t>
            </a:r>
            <a:r>
              <a:rPr lang="hu-HU" sz="4000" dirty="0" err="1" smtClean="0"/>
              <a:t>tests</a:t>
            </a:r>
            <a:endParaRPr lang="hu-HU" sz="4000" dirty="0"/>
          </a:p>
        </p:txBody>
      </p:sp>
      <p:pic>
        <p:nvPicPr>
          <p:cNvPr id="3" name="Kép 2"/>
          <p:cNvPicPr>
            <a:picLocks noChangeAspect="1"/>
          </p:cNvPicPr>
          <p:nvPr/>
        </p:nvPicPr>
        <p:blipFill>
          <a:blip r:embed="rId2"/>
          <a:stretch>
            <a:fillRect/>
          </a:stretch>
        </p:blipFill>
        <p:spPr>
          <a:xfrm>
            <a:off x="347323" y="2026310"/>
            <a:ext cx="11295062" cy="2506502"/>
          </a:xfrm>
          <a:prstGeom prst="rect">
            <a:avLst/>
          </a:prstGeom>
        </p:spPr>
      </p:pic>
    </p:spTree>
    <p:extLst>
      <p:ext uri="{BB962C8B-B14F-4D97-AF65-F5344CB8AC3E}">
        <p14:creationId xmlns:p14="http://schemas.microsoft.com/office/powerpoint/2010/main" val="39469897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1894191" y="502619"/>
            <a:ext cx="8386278" cy="6072555"/>
          </a:xfrm>
          <a:prstGeom prst="rect">
            <a:avLst/>
          </a:prstGeom>
        </p:spPr>
      </p:pic>
    </p:spTree>
    <p:extLst>
      <p:ext uri="{BB962C8B-B14F-4D97-AF65-F5344CB8AC3E}">
        <p14:creationId xmlns:p14="http://schemas.microsoft.com/office/powerpoint/2010/main" val="1073528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996242" y="304956"/>
            <a:ext cx="9192785" cy="6280972"/>
          </a:xfrm>
          <a:prstGeom prst="rect">
            <a:avLst/>
          </a:prstGeom>
        </p:spPr>
      </p:pic>
      <p:pic>
        <p:nvPicPr>
          <p:cNvPr id="3" name="Kép 2"/>
          <p:cNvPicPr>
            <a:picLocks noChangeAspect="1"/>
          </p:cNvPicPr>
          <p:nvPr/>
        </p:nvPicPr>
        <p:blipFill>
          <a:blip r:embed="rId3"/>
          <a:stretch>
            <a:fillRect/>
          </a:stretch>
        </p:blipFill>
        <p:spPr>
          <a:xfrm>
            <a:off x="8764498" y="4207301"/>
            <a:ext cx="2239459" cy="2153250"/>
          </a:xfrm>
          <a:prstGeom prst="rect">
            <a:avLst/>
          </a:prstGeom>
        </p:spPr>
      </p:pic>
    </p:spTree>
    <p:extLst>
      <p:ext uri="{BB962C8B-B14F-4D97-AF65-F5344CB8AC3E}">
        <p14:creationId xmlns:p14="http://schemas.microsoft.com/office/powerpoint/2010/main" val="2242315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756853" y="453283"/>
            <a:ext cx="3938297" cy="709312"/>
          </a:xfrm>
          <a:prstGeom prst="rect">
            <a:avLst/>
          </a:prstGeom>
        </p:spPr>
      </p:pic>
      <p:pic>
        <p:nvPicPr>
          <p:cNvPr id="3" name="Kép 2"/>
          <p:cNvPicPr>
            <a:picLocks noChangeAspect="1"/>
          </p:cNvPicPr>
          <p:nvPr/>
        </p:nvPicPr>
        <p:blipFill>
          <a:blip r:embed="rId3"/>
          <a:stretch>
            <a:fillRect/>
          </a:stretch>
        </p:blipFill>
        <p:spPr>
          <a:xfrm>
            <a:off x="473606" y="1162595"/>
            <a:ext cx="9467229" cy="5388651"/>
          </a:xfrm>
          <a:prstGeom prst="rect">
            <a:avLst/>
          </a:prstGeom>
        </p:spPr>
      </p:pic>
      <p:pic>
        <p:nvPicPr>
          <p:cNvPr id="4" name="Kép 3"/>
          <p:cNvPicPr>
            <a:picLocks noChangeAspect="1"/>
          </p:cNvPicPr>
          <p:nvPr/>
        </p:nvPicPr>
        <p:blipFill>
          <a:blip r:embed="rId4"/>
          <a:stretch>
            <a:fillRect/>
          </a:stretch>
        </p:blipFill>
        <p:spPr>
          <a:xfrm>
            <a:off x="9763322" y="4315094"/>
            <a:ext cx="1237810" cy="530156"/>
          </a:xfrm>
          <a:prstGeom prst="rect">
            <a:avLst/>
          </a:prstGeom>
        </p:spPr>
      </p:pic>
      <p:pic>
        <p:nvPicPr>
          <p:cNvPr id="5" name="Kép 4"/>
          <p:cNvPicPr>
            <a:picLocks noChangeAspect="1"/>
          </p:cNvPicPr>
          <p:nvPr/>
        </p:nvPicPr>
        <p:blipFill>
          <a:blip r:embed="rId5"/>
          <a:stretch>
            <a:fillRect/>
          </a:stretch>
        </p:blipFill>
        <p:spPr>
          <a:xfrm>
            <a:off x="9716309" y="5199906"/>
            <a:ext cx="1530975" cy="595406"/>
          </a:xfrm>
          <a:prstGeom prst="rect">
            <a:avLst/>
          </a:prstGeom>
        </p:spPr>
      </p:pic>
      <p:sp>
        <p:nvSpPr>
          <p:cNvPr id="6" name="Szövegdoboz 5"/>
          <p:cNvSpPr txBox="1"/>
          <p:nvPr/>
        </p:nvSpPr>
        <p:spPr>
          <a:xfrm>
            <a:off x="10130381" y="6149968"/>
            <a:ext cx="870751" cy="369332"/>
          </a:xfrm>
          <a:prstGeom prst="rect">
            <a:avLst/>
          </a:prstGeom>
          <a:noFill/>
        </p:spPr>
        <p:txBody>
          <a:bodyPr wrap="none" rtlCol="0">
            <a:spAutoFit/>
          </a:bodyPr>
          <a:lstStyle/>
          <a:p>
            <a:r>
              <a:rPr lang="hu-HU" i="1" dirty="0" smtClean="0"/>
              <a:t>N</a:t>
            </a:r>
            <a:r>
              <a:rPr lang="hu-HU" dirty="0" smtClean="0"/>
              <a:t>=</a:t>
            </a:r>
            <a:r>
              <a:rPr lang="hu-HU" i="1" dirty="0" err="1" smtClean="0"/>
              <a:t>n</a:t>
            </a:r>
            <a:r>
              <a:rPr lang="hu-HU" dirty="0" err="1" smtClean="0"/>
              <a:t>+</a:t>
            </a:r>
            <a:r>
              <a:rPr lang="hu-HU" i="1" dirty="0" err="1" smtClean="0"/>
              <a:t>m</a:t>
            </a:r>
            <a:endParaRPr lang="hu-HU" i="1" dirty="0"/>
          </a:p>
        </p:txBody>
      </p:sp>
    </p:spTree>
    <p:extLst>
      <p:ext uri="{BB962C8B-B14F-4D97-AF65-F5344CB8AC3E}">
        <p14:creationId xmlns:p14="http://schemas.microsoft.com/office/powerpoint/2010/main" val="3180408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487784" y="444137"/>
            <a:ext cx="4140925" cy="707886"/>
          </a:xfrm>
          <a:prstGeom prst="rect">
            <a:avLst/>
          </a:prstGeom>
          <a:noFill/>
        </p:spPr>
        <p:txBody>
          <a:bodyPr wrap="square" rtlCol="0">
            <a:spAutoFit/>
          </a:bodyPr>
          <a:lstStyle/>
          <a:p>
            <a:r>
              <a:rPr lang="hu-HU" sz="4000" dirty="0" smtClean="0"/>
              <a:t> </a:t>
            </a:r>
            <a:r>
              <a:rPr lang="hu-HU" sz="4000" dirty="0" err="1" smtClean="0"/>
              <a:t>Kruskal</a:t>
            </a:r>
            <a:r>
              <a:rPr lang="hu-HU" sz="4000" dirty="0"/>
              <a:t>-</a:t>
            </a:r>
            <a:r>
              <a:rPr lang="hu-HU" sz="4000" dirty="0" smtClean="0"/>
              <a:t>Wallis test</a:t>
            </a:r>
            <a:endParaRPr lang="hu-HU" sz="4000" dirty="0"/>
          </a:p>
        </p:txBody>
      </p:sp>
      <p:sp>
        <p:nvSpPr>
          <p:cNvPr id="3" name="Szövegdoboz 2"/>
          <p:cNvSpPr txBox="1"/>
          <p:nvPr/>
        </p:nvSpPr>
        <p:spPr>
          <a:xfrm>
            <a:off x="953589" y="1632857"/>
            <a:ext cx="7083414" cy="523220"/>
          </a:xfrm>
          <a:prstGeom prst="rect">
            <a:avLst/>
          </a:prstGeom>
          <a:noFill/>
        </p:spPr>
        <p:txBody>
          <a:bodyPr wrap="none" rtlCol="0">
            <a:spAutoFit/>
          </a:bodyPr>
          <a:lstStyle/>
          <a:p>
            <a:r>
              <a:rPr lang="hu-HU" sz="2800" dirty="0" smtClean="0"/>
              <a:t>Testing </a:t>
            </a:r>
            <a:r>
              <a:rPr lang="hu-HU" sz="2800" dirty="0" err="1" smtClean="0"/>
              <a:t>homogeneity</a:t>
            </a:r>
            <a:r>
              <a:rPr lang="hu-HU" sz="2800" dirty="0" smtClean="0"/>
              <a:t> of </a:t>
            </a:r>
            <a:r>
              <a:rPr lang="hu-HU" sz="2800" i="1" dirty="0" smtClean="0"/>
              <a:t>p</a:t>
            </a:r>
            <a:r>
              <a:rPr lang="hu-HU" sz="2800" dirty="0" smtClean="0"/>
              <a:t> </a:t>
            </a:r>
            <a:r>
              <a:rPr lang="hu-HU" sz="2800" dirty="0" err="1" smtClean="0"/>
              <a:t>independent</a:t>
            </a:r>
            <a:r>
              <a:rPr lang="hu-HU" sz="2800" dirty="0" smtClean="0"/>
              <a:t> </a:t>
            </a:r>
            <a:r>
              <a:rPr lang="hu-HU" sz="2800" dirty="0" err="1" smtClean="0"/>
              <a:t>samples</a:t>
            </a:r>
            <a:endParaRPr lang="hu-HU" sz="2800" dirty="0"/>
          </a:p>
        </p:txBody>
      </p:sp>
      <p:pic>
        <p:nvPicPr>
          <p:cNvPr id="4" name="Kép 3"/>
          <p:cNvPicPr>
            <a:picLocks noChangeAspect="1"/>
          </p:cNvPicPr>
          <p:nvPr/>
        </p:nvPicPr>
        <p:blipFill>
          <a:blip r:embed="rId2"/>
          <a:stretch>
            <a:fillRect/>
          </a:stretch>
        </p:blipFill>
        <p:spPr>
          <a:xfrm>
            <a:off x="604191" y="2636911"/>
            <a:ext cx="11251306" cy="3552166"/>
          </a:xfrm>
          <a:prstGeom prst="rect">
            <a:avLst/>
          </a:prstGeom>
        </p:spPr>
      </p:pic>
    </p:spTree>
    <p:extLst>
      <p:ext uri="{BB962C8B-B14F-4D97-AF65-F5344CB8AC3E}">
        <p14:creationId xmlns:p14="http://schemas.microsoft.com/office/powerpoint/2010/main" val="577745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487784" y="444137"/>
            <a:ext cx="4140925" cy="707886"/>
          </a:xfrm>
          <a:prstGeom prst="rect">
            <a:avLst/>
          </a:prstGeom>
          <a:noFill/>
        </p:spPr>
        <p:txBody>
          <a:bodyPr wrap="square" rtlCol="0">
            <a:spAutoFit/>
          </a:bodyPr>
          <a:lstStyle/>
          <a:p>
            <a:r>
              <a:rPr lang="hu-HU" sz="4000" dirty="0" smtClean="0"/>
              <a:t> </a:t>
            </a:r>
            <a:r>
              <a:rPr lang="hu-HU" sz="4000" dirty="0" err="1" smtClean="0"/>
              <a:t>Kruskal</a:t>
            </a:r>
            <a:r>
              <a:rPr lang="hu-HU" sz="4000" dirty="0"/>
              <a:t>-</a:t>
            </a:r>
            <a:r>
              <a:rPr lang="hu-HU" sz="4000" dirty="0" smtClean="0"/>
              <a:t>Wallis test</a:t>
            </a:r>
            <a:endParaRPr lang="hu-HU" sz="4000" dirty="0"/>
          </a:p>
        </p:txBody>
      </p:sp>
      <p:pic>
        <p:nvPicPr>
          <p:cNvPr id="3" name="Kép 2"/>
          <p:cNvPicPr>
            <a:picLocks noChangeAspect="1"/>
          </p:cNvPicPr>
          <p:nvPr/>
        </p:nvPicPr>
        <p:blipFill>
          <a:blip r:embed="rId2"/>
          <a:stretch>
            <a:fillRect/>
          </a:stretch>
        </p:blipFill>
        <p:spPr>
          <a:xfrm>
            <a:off x="2056727" y="1293333"/>
            <a:ext cx="8014736" cy="5215341"/>
          </a:xfrm>
          <a:prstGeom prst="rect">
            <a:avLst/>
          </a:prstGeom>
        </p:spPr>
      </p:pic>
    </p:spTree>
    <p:extLst>
      <p:ext uri="{BB962C8B-B14F-4D97-AF65-F5344CB8AC3E}">
        <p14:creationId xmlns:p14="http://schemas.microsoft.com/office/powerpoint/2010/main" val="30556143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85415" y="110116"/>
            <a:ext cx="4359018" cy="1072989"/>
          </a:xfrm>
          <a:prstGeom prst="rect">
            <a:avLst/>
          </a:prstGeom>
        </p:spPr>
      </p:pic>
      <p:pic>
        <p:nvPicPr>
          <p:cNvPr id="3" name="Kép 2"/>
          <p:cNvPicPr>
            <a:picLocks noChangeAspect="1"/>
          </p:cNvPicPr>
          <p:nvPr/>
        </p:nvPicPr>
        <p:blipFill>
          <a:blip r:embed="rId3"/>
          <a:stretch>
            <a:fillRect/>
          </a:stretch>
        </p:blipFill>
        <p:spPr>
          <a:xfrm>
            <a:off x="2735764" y="971031"/>
            <a:ext cx="5858319" cy="5295063"/>
          </a:xfrm>
          <a:prstGeom prst="rect">
            <a:avLst/>
          </a:prstGeom>
        </p:spPr>
      </p:pic>
      <p:sp>
        <p:nvSpPr>
          <p:cNvPr id="4" name="Szövegdoboz 3"/>
          <p:cNvSpPr txBox="1"/>
          <p:nvPr/>
        </p:nvSpPr>
        <p:spPr>
          <a:xfrm>
            <a:off x="366499" y="6066039"/>
            <a:ext cx="11740202" cy="400110"/>
          </a:xfrm>
          <a:prstGeom prst="rect">
            <a:avLst/>
          </a:prstGeom>
          <a:noFill/>
        </p:spPr>
        <p:txBody>
          <a:bodyPr wrap="none" rtlCol="0">
            <a:spAutoFit/>
          </a:bodyPr>
          <a:lstStyle/>
          <a:p>
            <a:r>
              <a:rPr lang="en-US" sz="2000" dirty="0"/>
              <a:t>If the null </a:t>
            </a:r>
            <a:r>
              <a:rPr lang="en-US" sz="2000" dirty="0" smtClean="0"/>
              <a:t>h</a:t>
            </a:r>
            <a:r>
              <a:rPr lang="hu-HU" sz="2000" dirty="0" smtClean="0"/>
              <a:t>y</a:t>
            </a:r>
            <a:r>
              <a:rPr lang="en-US" sz="2000" dirty="0" err="1" smtClean="0"/>
              <a:t>pothesis</a:t>
            </a:r>
            <a:r>
              <a:rPr lang="en-US" sz="2000" dirty="0" smtClean="0"/>
              <a:t> </a:t>
            </a:r>
            <a:r>
              <a:rPr lang="en-US" sz="2000" dirty="0"/>
              <a:t>is rejected for we execute Mann-Whitney test for each sample </a:t>
            </a:r>
            <a:r>
              <a:rPr lang="en-US" sz="2000" dirty="0" err="1" smtClean="0"/>
              <a:t>pai</a:t>
            </a:r>
            <a:r>
              <a:rPr lang="hu-HU" sz="2000" dirty="0" smtClean="0"/>
              <a:t>r</a:t>
            </a:r>
            <a:r>
              <a:rPr lang="en-US" sz="2000" dirty="0" smtClean="0"/>
              <a:t>s </a:t>
            </a:r>
            <a:r>
              <a:rPr lang="en-US" sz="2000" dirty="0"/>
              <a:t>to detect differences.</a:t>
            </a:r>
            <a:endParaRPr lang="hu-HU" sz="2000" dirty="0"/>
          </a:p>
        </p:txBody>
      </p:sp>
      <p:sp>
        <p:nvSpPr>
          <p:cNvPr id="5" name="Szövegdoboz 4"/>
          <p:cNvSpPr txBox="1"/>
          <p:nvPr/>
        </p:nvSpPr>
        <p:spPr>
          <a:xfrm>
            <a:off x="366499" y="5551714"/>
            <a:ext cx="1635384" cy="400110"/>
          </a:xfrm>
          <a:prstGeom prst="rect">
            <a:avLst/>
          </a:prstGeom>
          <a:noFill/>
        </p:spPr>
        <p:txBody>
          <a:bodyPr wrap="none" rtlCol="0">
            <a:spAutoFit/>
          </a:bodyPr>
          <a:lstStyle/>
          <a:p>
            <a:r>
              <a:rPr lang="hu-HU" sz="2000" dirty="0" smtClean="0"/>
              <a:t>Post Hoc Test:</a:t>
            </a:r>
            <a:endParaRPr lang="hu-HU" sz="2000" dirty="0"/>
          </a:p>
        </p:txBody>
      </p:sp>
    </p:spTree>
    <p:extLst>
      <p:ext uri="{BB962C8B-B14F-4D97-AF65-F5344CB8AC3E}">
        <p14:creationId xmlns:p14="http://schemas.microsoft.com/office/powerpoint/2010/main" val="12400005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10297" y="352696"/>
            <a:ext cx="3000309" cy="707886"/>
          </a:xfrm>
          <a:prstGeom prst="rect">
            <a:avLst/>
          </a:prstGeom>
          <a:noFill/>
        </p:spPr>
        <p:txBody>
          <a:bodyPr wrap="none" rtlCol="0">
            <a:spAutoFit/>
          </a:bodyPr>
          <a:lstStyle/>
          <a:p>
            <a:r>
              <a:rPr lang="hu-HU" sz="4000" dirty="0" err="1" smtClean="0"/>
              <a:t>Wilcoxon</a:t>
            </a:r>
            <a:r>
              <a:rPr lang="hu-HU" sz="4000" dirty="0" smtClean="0"/>
              <a:t> test</a:t>
            </a:r>
            <a:endParaRPr lang="hu-HU" sz="4000" dirty="0"/>
          </a:p>
        </p:txBody>
      </p:sp>
      <p:pic>
        <p:nvPicPr>
          <p:cNvPr id="3" name="Kép 2"/>
          <p:cNvPicPr>
            <a:picLocks noChangeAspect="1"/>
          </p:cNvPicPr>
          <p:nvPr/>
        </p:nvPicPr>
        <p:blipFill>
          <a:blip r:embed="rId2"/>
          <a:stretch>
            <a:fillRect/>
          </a:stretch>
        </p:blipFill>
        <p:spPr>
          <a:xfrm>
            <a:off x="453152" y="2115901"/>
            <a:ext cx="11180487" cy="2482225"/>
          </a:xfrm>
          <a:prstGeom prst="rect">
            <a:avLst/>
          </a:prstGeom>
        </p:spPr>
      </p:pic>
    </p:spTree>
    <p:extLst>
      <p:ext uri="{BB962C8B-B14F-4D97-AF65-F5344CB8AC3E}">
        <p14:creationId xmlns:p14="http://schemas.microsoft.com/office/powerpoint/2010/main" val="1539901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010297" y="352696"/>
            <a:ext cx="3000309" cy="707886"/>
          </a:xfrm>
          <a:prstGeom prst="rect">
            <a:avLst/>
          </a:prstGeom>
          <a:noFill/>
        </p:spPr>
        <p:txBody>
          <a:bodyPr wrap="none" rtlCol="0">
            <a:spAutoFit/>
          </a:bodyPr>
          <a:lstStyle/>
          <a:p>
            <a:r>
              <a:rPr lang="hu-HU" sz="4000" dirty="0" err="1" smtClean="0"/>
              <a:t>Wilcoxon</a:t>
            </a:r>
            <a:r>
              <a:rPr lang="hu-HU" sz="4000" dirty="0" smtClean="0"/>
              <a:t> test</a:t>
            </a:r>
            <a:endParaRPr lang="hu-HU" sz="4000" dirty="0"/>
          </a:p>
        </p:txBody>
      </p:sp>
      <p:pic>
        <p:nvPicPr>
          <p:cNvPr id="3" name="Kép 2"/>
          <p:cNvPicPr>
            <a:picLocks noChangeAspect="1"/>
          </p:cNvPicPr>
          <p:nvPr/>
        </p:nvPicPr>
        <p:blipFill>
          <a:blip r:embed="rId2"/>
          <a:stretch>
            <a:fillRect/>
          </a:stretch>
        </p:blipFill>
        <p:spPr>
          <a:xfrm>
            <a:off x="1425819" y="1203800"/>
            <a:ext cx="9194283" cy="4528618"/>
          </a:xfrm>
          <a:prstGeom prst="rect">
            <a:avLst/>
          </a:prstGeom>
        </p:spPr>
      </p:pic>
      <p:pic>
        <p:nvPicPr>
          <p:cNvPr id="4" name="Kép 3"/>
          <p:cNvPicPr>
            <a:picLocks noChangeAspect="1"/>
          </p:cNvPicPr>
          <p:nvPr/>
        </p:nvPicPr>
        <p:blipFill>
          <a:blip r:embed="rId3"/>
          <a:stretch>
            <a:fillRect/>
          </a:stretch>
        </p:blipFill>
        <p:spPr>
          <a:xfrm>
            <a:off x="3536735" y="5732418"/>
            <a:ext cx="5301409" cy="856406"/>
          </a:xfrm>
          <a:prstGeom prst="rect">
            <a:avLst/>
          </a:prstGeom>
        </p:spPr>
      </p:pic>
    </p:spTree>
    <p:extLst>
      <p:ext uri="{BB962C8B-B14F-4D97-AF65-F5344CB8AC3E}">
        <p14:creationId xmlns:p14="http://schemas.microsoft.com/office/powerpoint/2010/main" val="2663193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540267" y="1018903"/>
            <a:ext cx="8917241" cy="3970318"/>
          </a:xfrm>
          <a:prstGeom prst="rect">
            <a:avLst/>
          </a:prstGeom>
          <a:noFill/>
        </p:spPr>
        <p:txBody>
          <a:bodyPr wrap="square" rtlCol="0">
            <a:spAutoFit/>
          </a:bodyPr>
          <a:lstStyle/>
          <a:p>
            <a:r>
              <a:rPr lang="en-US" dirty="0"/>
              <a:t>Suppose we wanted to know if people's ability to report words accurately was</a:t>
            </a:r>
          </a:p>
          <a:p>
            <a:r>
              <a:rPr lang="en-US" dirty="0"/>
              <a:t>affected by which ear they heard them in. To investigate this, we performed a</a:t>
            </a:r>
          </a:p>
          <a:p>
            <a:r>
              <a:rPr lang="en-US" dirty="0"/>
              <a:t>dichotic listening task. Each participant heard a series of words, presented randomly</a:t>
            </a:r>
          </a:p>
          <a:p>
            <a:r>
              <a:rPr lang="en-US" dirty="0"/>
              <a:t>to either their left or right ear, and reported the words if they could. Each participant </a:t>
            </a:r>
            <a:endParaRPr lang="hu-HU" dirty="0" smtClean="0"/>
          </a:p>
          <a:p>
            <a:r>
              <a:rPr lang="en-US" dirty="0" smtClean="0"/>
              <a:t>thus </a:t>
            </a:r>
            <a:r>
              <a:rPr lang="en-US" dirty="0"/>
              <a:t>provided two scores: the number of words that they reported correctly from their</a:t>
            </a:r>
          </a:p>
          <a:p>
            <a:r>
              <a:rPr lang="en-US" dirty="0"/>
              <a:t>left ear, and the number reported correctly from their right ear. Do participants report</a:t>
            </a:r>
          </a:p>
          <a:p>
            <a:r>
              <a:rPr lang="en-US" dirty="0"/>
              <a:t>more words from one ear than the other? Although the data are measurements on a</a:t>
            </a:r>
          </a:p>
          <a:p>
            <a:r>
              <a:rPr lang="en-US" dirty="0"/>
              <a:t>ratio scale ("number correct" is a measurement on a ratio scale), the data were found</a:t>
            </a:r>
          </a:p>
          <a:p>
            <a:r>
              <a:rPr lang="en-US" dirty="0"/>
              <a:t>to be positively skewed (i.e. not normally distributed) and so we use the Wilcoxon</a:t>
            </a:r>
          </a:p>
          <a:p>
            <a:r>
              <a:rPr lang="en-US" dirty="0"/>
              <a:t>test.</a:t>
            </a:r>
          </a:p>
          <a:p>
            <a:r>
              <a:rPr lang="en-US" dirty="0"/>
              <a:t> </a:t>
            </a:r>
            <a:r>
              <a:rPr lang="hu-HU" dirty="0" smtClean="0"/>
              <a:t>In </a:t>
            </a:r>
            <a:r>
              <a:rPr lang="hu-HU" dirty="0" err="1" smtClean="0"/>
              <a:t>the</a:t>
            </a:r>
            <a:r>
              <a:rPr lang="hu-HU" dirty="0" smtClean="0"/>
              <a:t> </a:t>
            </a:r>
            <a:r>
              <a:rPr lang="hu-HU" dirty="0" err="1" smtClean="0"/>
              <a:t>next</a:t>
            </a:r>
            <a:r>
              <a:rPr lang="hu-HU" dirty="0" smtClean="0"/>
              <a:t> </a:t>
            </a:r>
            <a:r>
              <a:rPr lang="hu-HU" dirty="0" err="1" smtClean="0"/>
              <a:t>slide</a:t>
            </a:r>
            <a:r>
              <a:rPr lang="en-US" dirty="0" smtClean="0"/>
              <a:t> </a:t>
            </a:r>
            <a:r>
              <a:rPr lang="en-US" dirty="0"/>
              <a:t>are the data. It looks like, on average, more words are reported if they are</a:t>
            </a:r>
          </a:p>
          <a:p>
            <a:r>
              <a:rPr lang="en-US" dirty="0"/>
              <a:t>presented to the right ear. However it's not a big difference, and not all participants</a:t>
            </a:r>
          </a:p>
          <a:p>
            <a:r>
              <a:rPr lang="en-US" dirty="0"/>
              <a:t>show it. Therefore we'll use a Wilcoxon test to assess whether the difference between</a:t>
            </a:r>
          </a:p>
          <a:p>
            <a:r>
              <a:rPr lang="en-US" dirty="0"/>
              <a:t>the ears could have occurred merely by chance. </a:t>
            </a:r>
            <a:endParaRPr lang="hu-HU" dirty="0"/>
          </a:p>
        </p:txBody>
      </p:sp>
      <p:sp>
        <p:nvSpPr>
          <p:cNvPr id="3" name="Szövegdoboz 2"/>
          <p:cNvSpPr txBox="1"/>
          <p:nvPr/>
        </p:nvSpPr>
        <p:spPr>
          <a:xfrm>
            <a:off x="4232365" y="313509"/>
            <a:ext cx="1415709" cy="523220"/>
          </a:xfrm>
          <a:prstGeom prst="rect">
            <a:avLst/>
          </a:prstGeom>
          <a:noFill/>
        </p:spPr>
        <p:txBody>
          <a:bodyPr wrap="none" rtlCol="0">
            <a:spAutoFit/>
          </a:bodyPr>
          <a:lstStyle/>
          <a:p>
            <a:r>
              <a:rPr lang="hu-HU" sz="2800" dirty="0" err="1" smtClean="0"/>
              <a:t>Example</a:t>
            </a:r>
            <a:endParaRPr lang="hu-HU" sz="2800" dirty="0"/>
          </a:p>
        </p:txBody>
      </p:sp>
      <p:pic>
        <p:nvPicPr>
          <p:cNvPr id="2050" name="Picture 2" descr="Image result for hearing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9402" y="4989221"/>
            <a:ext cx="2800350" cy="162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721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378822" y="255030"/>
            <a:ext cx="7458892" cy="3893981"/>
          </a:xfrm>
          <a:prstGeom prst="rect">
            <a:avLst/>
          </a:prstGeom>
        </p:spPr>
      </p:pic>
      <p:sp>
        <p:nvSpPr>
          <p:cNvPr id="5" name="Szövegdoboz 4"/>
          <p:cNvSpPr txBox="1"/>
          <p:nvPr/>
        </p:nvSpPr>
        <p:spPr>
          <a:xfrm>
            <a:off x="8397276" y="2202020"/>
            <a:ext cx="3148619" cy="646331"/>
          </a:xfrm>
          <a:prstGeom prst="rect">
            <a:avLst/>
          </a:prstGeom>
          <a:noFill/>
        </p:spPr>
        <p:txBody>
          <a:bodyPr wrap="none" rtlCol="0">
            <a:spAutoFit/>
          </a:bodyPr>
          <a:lstStyle/>
          <a:p>
            <a:r>
              <a:rPr lang="hu-HU" dirty="0" smtClean="0"/>
              <a:t>R</a:t>
            </a:r>
            <a:r>
              <a:rPr lang="hu-HU" baseline="-25000" dirty="0" smtClean="0"/>
              <a:t>+</a:t>
            </a:r>
            <a:r>
              <a:rPr lang="hu-HU" dirty="0" smtClean="0"/>
              <a:t>=4+7.5+1.5=13, </a:t>
            </a:r>
          </a:p>
          <a:p>
            <a:r>
              <a:rPr lang="hu-HU" dirty="0" smtClean="0"/>
              <a:t>R</a:t>
            </a:r>
            <a:r>
              <a:rPr lang="hu-HU" baseline="-25000" dirty="0" smtClean="0"/>
              <a:t>-</a:t>
            </a:r>
            <a:r>
              <a:rPr lang="hu-HU" dirty="0" smtClean="0"/>
              <a:t>=7.5+1.5+6+9+5+3+10+11=53</a:t>
            </a:r>
            <a:endParaRPr lang="hu-HU" dirty="0"/>
          </a:p>
        </p:txBody>
      </p:sp>
      <p:pic>
        <p:nvPicPr>
          <p:cNvPr id="2" name="Kép 1"/>
          <p:cNvPicPr>
            <a:picLocks noChangeAspect="1"/>
          </p:cNvPicPr>
          <p:nvPr/>
        </p:nvPicPr>
        <p:blipFill>
          <a:blip r:embed="rId3"/>
          <a:stretch>
            <a:fillRect/>
          </a:stretch>
        </p:blipFill>
        <p:spPr>
          <a:xfrm>
            <a:off x="871731" y="4149011"/>
            <a:ext cx="5798162" cy="2658938"/>
          </a:xfrm>
          <a:prstGeom prst="rect">
            <a:avLst/>
          </a:prstGeom>
        </p:spPr>
      </p:pic>
      <p:sp>
        <p:nvSpPr>
          <p:cNvPr id="7" name="Szövegdoboz 6"/>
          <p:cNvSpPr txBox="1"/>
          <p:nvPr/>
        </p:nvSpPr>
        <p:spPr>
          <a:xfrm>
            <a:off x="7649607" y="6307989"/>
            <a:ext cx="3079497" cy="369332"/>
          </a:xfrm>
          <a:prstGeom prst="rect">
            <a:avLst/>
          </a:prstGeom>
          <a:noFill/>
        </p:spPr>
        <p:txBody>
          <a:bodyPr wrap="none" rtlCol="0">
            <a:spAutoFit/>
          </a:bodyPr>
          <a:lstStyle/>
          <a:p>
            <a:r>
              <a:rPr lang="hu-HU" dirty="0" smtClean="0"/>
              <a:t>The null </a:t>
            </a:r>
            <a:r>
              <a:rPr lang="hu-HU" dirty="0" err="1" smtClean="0"/>
              <a:t>hypothesis</a:t>
            </a:r>
            <a:r>
              <a:rPr lang="hu-HU" dirty="0" smtClean="0"/>
              <a:t> is </a:t>
            </a:r>
            <a:r>
              <a:rPr lang="hu-HU" dirty="0" err="1" smtClean="0"/>
              <a:t>rejected</a:t>
            </a:r>
            <a:r>
              <a:rPr lang="hu-HU" dirty="0" smtClean="0"/>
              <a:t>.</a:t>
            </a:r>
            <a:endParaRPr lang="hu-HU" dirty="0"/>
          </a:p>
        </p:txBody>
      </p:sp>
    </p:spTree>
    <p:extLst>
      <p:ext uri="{BB962C8B-B14F-4D97-AF65-F5344CB8AC3E}">
        <p14:creationId xmlns:p14="http://schemas.microsoft.com/office/powerpoint/2010/main" val="1181695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Chi-Square Distributions</a:t>
            </a:r>
          </a:p>
        </p:txBody>
      </p:sp>
      <p:pic>
        <p:nvPicPr>
          <p:cNvPr id="37890" name="Picture 2"/>
          <p:cNvPicPr>
            <a:picLocks noChangeAspect="1" noChangeArrowheads="1"/>
          </p:cNvPicPr>
          <p:nvPr/>
        </p:nvPicPr>
        <p:blipFill>
          <a:blip r:embed="rId2"/>
          <a:srcRect/>
          <a:stretch>
            <a:fillRect/>
          </a:stretch>
        </p:blipFill>
        <p:spPr bwMode="auto">
          <a:xfrm>
            <a:off x="3429000" y="1371600"/>
            <a:ext cx="5029200" cy="4846638"/>
          </a:xfrm>
          <a:prstGeom prst="rect">
            <a:avLst/>
          </a:prstGeom>
          <a:gradFill>
            <a:gsLst>
              <a:gs pos="50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a:solidFill>
              <a:srgbClr val="FF0000"/>
            </a:solidFill>
          </a:ln>
          <a:effectLst/>
        </p:spPr>
      </p:pic>
    </p:spTree>
    <p:extLst>
      <p:ext uri="{BB962C8B-B14F-4D97-AF65-F5344CB8AC3E}">
        <p14:creationId xmlns:p14="http://schemas.microsoft.com/office/powerpoint/2010/main" val="42887570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709851" y="391885"/>
            <a:ext cx="3068404" cy="707886"/>
          </a:xfrm>
          <a:prstGeom prst="rect">
            <a:avLst/>
          </a:prstGeom>
          <a:noFill/>
        </p:spPr>
        <p:txBody>
          <a:bodyPr wrap="none" rtlCol="0">
            <a:spAutoFit/>
          </a:bodyPr>
          <a:lstStyle/>
          <a:p>
            <a:r>
              <a:rPr lang="hu-HU" sz="4000" dirty="0" smtClean="0"/>
              <a:t>Friedman test</a:t>
            </a:r>
            <a:endParaRPr lang="hu-HU" sz="4000" dirty="0"/>
          </a:p>
        </p:txBody>
      </p:sp>
      <p:pic>
        <p:nvPicPr>
          <p:cNvPr id="4" name="Kép 3"/>
          <p:cNvPicPr>
            <a:picLocks noChangeAspect="1"/>
          </p:cNvPicPr>
          <p:nvPr/>
        </p:nvPicPr>
        <p:blipFill>
          <a:blip r:embed="rId2"/>
          <a:stretch>
            <a:fillRect/>
          </a:stretch>
        </p:blipFill>
        <p:spPr>
          <a:xfrm>
            <a:off x="854548" y="2125399"/>
            <a:ext cx="9976248" cy="2773172"/>
          </a:xfrm>
          <a:prstGeom prst="rect">
            <a:avLst/>
          </a:prstGeom>
        </p:spPr>
      </p:pic>
    </p:spTree>
    <p:extLst>
      <p:ext uri="{BB962C8B-B14F-4D97-AF65-F5344CB8AC3E}">
        <p14:creationId xmlns:p14="http://schemas.microsoft.com/office/powerpoint/2010/main" val="2926874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708394" y="208181"/>
            <a:ext cx="3468925" cy="1072989"/>
          </a:xfrm>
          <a:prstGeom prst="rect">
            <a:avLst/>
          </a:prstGeom>
        </p:spPr>
      </p:pic>
      <p:pic>
        <p:nvPicPr>
          <p:cNvPr id="3" name="Kép 2"/>
          <p:cNvPicPr>
            <a:picLocks noChangeAspect="1"/>
          </p:cNvPicPr>
          <p:nvPr/>
        </p:nvPicPr>
        <p:blipFill>
          <a:blip r:embed="rId3"/>
          <a:stretch>
            <a:fillRect/>
          </a:stretch>
        </p:blipFill>
        <p:spPr>
          <a:xfrm>
            <a:off x="677872" y="1281170"/>
            <a:ext cx="10627249" cy="5366813"/>
          </a:xfrm>
          <a:prstGeom prst="rect">
            <a:avLst/>
          </a:prstGeom>
        </p:spPr>
      </p:pic>
    </p:spTree>
    <p:extLst>
      <p:ext uri="{BB962C8B-B14F-4D97-AF65-F5344CB8AC3E}">
        <p14:creationId xmlns:p14="http://schemas.microsoft.com/office/powerpoint/2010/main" val="498675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708394" y="266871"/>
            <a:ext cx="3468925" cy="1072989"/>
          </a:xfrm>
          <a:prstGeom prst="rect">
            <a:avLst/>
          </a:prstGeom>
        </p:spPr>
      </p:pic>
      <p:pic>
        <p:nvPicPr>
          <p:cNvPr id="4" name="Kép 3"/>
          <p:cNvPicPr>
            <a:picLocks noChangeAspect="1"/>
          </p:cNvPicPr>
          <p:nvPr/>
        </p:nvPicPr>
        <p:blipFill>
          <a:blip r:embed="rId3"/>
          <a:stretch>
            <a:fillRect/>
          </a:stretch>
        </p:blipFill>
        <p:spPr>
          <a:xfrm>
            <a:off x="557528" y="2033830"/>
            <a:ext cx="11058380" cy="3282751"/>
          </a:xfrm>
          <a:prstGeom prst="rect">
            <a:avLst/>
          </a:prstGeom>
        </p:spPr>
      </p:pic>
    </p:spTree>
    <p:extLst>
      <p:ext uri="{BB962C8B-B14F-4D97-AF65-F5344CB8AC3E}">
        <p14:creationId xmlns:p14="http://schemas.microsoft.com/office/powerpoint/2010/main" val="11685835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513908" y="287384"/>
            <a:ext cx="3997954" cy="584775"/>
          </a:xfrm>
          <a:prstGeom prst="rect">
            <a:avLst/>
          </a:prstGeom>
          <a:noFill/>
        </p:spPr>
        <p:txBody>
          <a:bodyPr wrap="none" rtlCol="0">
            <a:spAutoFit/>
          </a:bodyPr>
          <a:lstStyle/>
          <a:p>
            <a:r>
              <a:rPr lang="hu-HU" sz="3200" dirty="0" smtClean="0"/>
              <a:t>Friedman test </a:t>
            </a:r>
            <a:r>
              <a:rPr lang="hu-HU" sz="3200" dirty="0" err="1" smtClean="0"/>
              <a:t>example</a:t>
            </a:r>
            <a:endParaRPr lang="hu-HU" sz="3200" dirty="0"/>
          </a:p>
        </p:txBody>
      </p:sp>
      <p:sp>
        <p:nvSpPr>
          <p:cNvPr id="3" name="Szövegdoboz 2"/>
          <p:cNvSpPr txBox="1"/>
          <p:nvPr/>
        </p:nvSpPr>
        <p:spPr>
          <a:xfrm>
            <a:off x="574766" y="1136468"/>
            <a:ext cx="11299371" cy="4893647"/>
          </a:xfrm>
          <a:prstGeom prst="rect">
            <a:avLst/>
          </a:prstGeom>
          <a:noFill/>
        </p:spPr>
        <p:txBody>
          <a:bodyPr wrap="square" rtlCol="0">
            <a:spAutoFit/>
          </a:bodyPr>
          <a:lstStyle/>
          <a:p>
            <a:r>
              <a:rPr lang="en-US" sz="2400" dirty="0"/>
              <a:t>The venerable auction house of </a:t>
            </a:r>
            <a:r>
              <a:rPr lang="en-US" sz="2400" dirty="0" err="1"/>
              <a:t>Snootly</a:t>
            </a:r>
            <a:r>
              <a:rPr lang="en-US" sz="2400" dirty="0"/>
              <a:t> &amp; Snobs will soon be putting three fine 17th-and 18th-century violins, A, B, and C, up for bidding. A certain musical arts foundation, wishing to determine which of these instruments to add to its collection, arranges to have them played by each of 10 concert violinists. The players are blindfolded, so that they cannot tell which violin is which; and each plays the violins in a randomly determined sequence (BCA, ACB, etc.). </a:t>
            </a:r>
          </a:p>
          <a:p>
            <a:endParaRPr lang="en-US" sz="2400" dirty="0"/>
          </a:p>
          <a:p>
            <a:r>
              <a:rPr lang="en-US" sz="2400" dirty="0"/>
              <a:t>They are not informed that the instruments are classic masterworks; all they know is that they are playing three different violins. After each violin is played, the player rates the instrument on a 10-point scale of overall excellence (1=lowest, 10=highest). The players are told that they can also give fractional ratings, such as 6.2 or 4.5, if they wish. The results are shown in the adjacent table. For the sake of consistency, the n=10 players are listed as "subjects." </a:t>
            </a:r>
            <a:endParaRPr lang="hu-HU" sz="2400" dirty="0"/>
          </a:p>
        </p:txBody>
      </p:sp>
      <p:pic>
        <p:nvPicPr>
          <p:cNvPr id="4" name="Kép 3"/>
          <p:cNvPicPr>
            <a:picLocks noChangeAspect="1"/>
          </p:cNvPicPr>
          <p:nvPr/>
        </p:nvPicPr>
        <p:blipFill>
          <a:blip r:embed="rId2"/>
          <a:stretch>
            <a:fillRect/>
          </a:stretch>
        </p:blipFill>
        <p:spPr>
          <a:xfrm>
            <a:off x="5171939" y="5693758"/>
            <a:ext cx="1052512" cy="1085849"/>
          </a:xfrm>
          <a:prstGeom prst="rect">
            <a:avLst/>
          </a:prstGeom>
        </p:spPr>
      </p:pic>
      <p:pic>
        <p:nvPicPr>
          <p:cNvPr id="5" name="Kép 4"/>
          <p:cNvPicPr>
            <a:picLocks noChangeAspect="1"/>
          </p:cNvPicPr>
          <p:nvPr/>
        </p:nvPicPr>
        <p:blipFill>
          <a:blip r:embed="rId3"/>
          <a:stretch>
            <a:fillRect/>
          </a:stretch>
        </p:blipFill>
        <p:spPr>
          <a:xfrm>
            <a:off x="6792686" y="5693758"/>
            <a:ext cx="1079046" cy="1103349"/>
          </a:xfrm>
          <a:prstGeom prst="rect">
            <a:avLst/>
          </a:prstGeom>
        </p:spPr>
      </p:pic>
      <p:pic>
        <p:nvPicPr>
          <p:cNvPr id="6" name="Kép 5"/>
          <p:cNvPicPr>
            <a:picLocks noChangeAspect="1"/>
          </p:cNvPicPr>
          <p:nvPr/>
        </p:nvPicPr>
        <p:blipFill>
          <a:blip r:embed="rId4"/>
          <a:stretch>
            <a:fillRect/>
          </a:stretch>
        </p:blipFill>
        <p:spPr>
          <a:xfrm>
            <a:off x="8439967" y="5656849"/>
            <a:ext cx="1306286" cy="1122758"/>
          </a:xfrm>
          <a:prstGeom prst="rect">
            <a:avLst/>
          </a:prstGeom>
        </p:spPr>
      </p:pic>
    </p:spTree>
    <p:extLst>
      <p:ext uri="{BB962C8B-B14F-4D97-AF65-F5344CB8AC3E}">
        <p14:creationId xmlns:p14="http://schemas.microsoft.com/office/powerpoint/2010/main" val="4222029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436652" y="321308"/>
            <a:ext cx="4273666" cy="859611"/>
          </a:xfrm>
          <a:prstGeom prst="rect">
            <a:avLst/>
          </a:prstGeom>
        </p:spPr>
      </p:pic>
      <p:pic>
        <p:nvPicPr>
          <p:cNvPr id="3" name="Kép 2"/>
          <p:cNvPicPr>
            <a:picLocks noChangeAspect="1"/>
          </p:cNvPicPr>
          <p:nvPr/>
        </p:nvPicPr>
        <p:blipFill>
          <a:blip r:embed="rId3"/>
          <a:stretch>
            <a:fillRect/>
          </a:stretch>
        </p:blipFill>
        <p:spPr>
          <a:xfrm>
            <a:off x="2773670" y="1625055"/>
            <a:ext cx="6093266" cy="4305481"/>
          </a:xfrm>
          <a:prstGeom prst="rect">
            <a:avLst/>
          </a:prstGeom>
        </p:spPr>
      </p:pic>
    </p:spTree>
    <p:extLst>
      <p:ext uri="{BB962C8B-B14F-4D97-AF65-F5344CB8AC3E}">
        <p14:creationId xmlns:p14="http://schemas.microsoft.com/office/powerpoint/2010/main" val="1444295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319088" y="27360"/>
            <a:ext cx="4273666" cy="859611"/>
          </a:xfrm>
          <a:prstGeom prst="rect">
            <a:avLst/>
          </a:prstGeom>
        </p:spPr>
      </p:pic>
      <p:pic>
        <p:nvPicPr>
          <p:cNvPr id="3" name="Kép 2"/>
          <p:cNvPicPr>
            <a:picLocks noChangeAspect="1"/>
          </p:cNvPicPr>
          <p:nvPr/>
        </p:nvPicPr>
        <p:blipFill>
          <a:blip r:embed="rId3"/>
          <a:stretch>
            <a:fillRect/>
          </a:stretch>
        </p:blipFill>
        <p:spPr>
          <a:xfrm>
            <a:off x="209781" y="823252"/>
            <a:ext cx="3368186" cy="4880280"/>
          </a:xfrm>
          <a:prstGeom prst="rect">
            <a:avLst/>
          </a:prstGeom>
        </p:spPr>
      </p:pic>
      <p:pic>
        <p:nvPicPr>
          <p:cNvPr id="4" name="Kép 3"/>
          <p:cNvPicPr>
            <a:picLocks noChangeAspect="1"/>
          </p:cNvPicPr>
          <p:nvPr/>
        </p:nvPicPr>
        <p:blipFill>
          <a:blip r:embed="rId4"/>
          <a:stretch>
            <a:fillRect/>
          </a:stretch>
        </p:blipFill>
        <p:spPr>
          <a:xfrm>
            <a:off x="5455921" y="1097390"/>
            <a:ext cx="3358787" cy="1975757"/>
          </a:xfrm>
          <a:prstGeom prst="rect">
            <a:avLst/>
          </a:prstGeom>
        </p:spPr>
      </p:pic>
      <p:pic>
        <p:nvPicPr>
          <p:cNvPr id="5" name="Kép 4"/>
          <p:cNvPicPr>
            <a:picLocks noChangeAspect="1"/>
          </p:cNvPicPr>
          <p:nvPr/>
        </p:nvPicPr>
        <p:blipFill>
          <a:blip r:embed="rId5"/>
          <a:stretch>
            <a:fillRect/>
          </a:stretch>
        </p:blipFill>
        <p:spPr>
          <a:xfrm>
            <a:off x="3577967" y="3263392"/>
            <a:ext cx="8391965" cy="1908955"/>
          </a:xfrm>
          <a:prstGeom prst="rect">
            <a:avLst/>
          </a:prstGeom>
        </p:spPr>
      </p:pic>
      <p:sp>
        <p:nvSpPr>
          <p:cNvPr id="6" name="Szövegdoboz 5"/>
          <p:cNvSpPr txBox="1"/>
          <p:nvPr/>
        </p:nvSpPr>
        <p:spPr>
          <a:xfrm>
            <a:off x="431849" y="5703532"/>
            <a:ext cx="11181806" cy="923330"/>
          </a:xfrm>
          <a:prstGeom prst="rect">
            <a:avLst/>
          </a:prstGeom>
          <a:noFill/>
        </p:spPr>
        <p:txBody>
          <a:bodyPr wrap="square" rtlCol="0">
            <a:spAutoFit/>
          </a:bodyPr>
          <a:lstStyle/>
          <a:p>
            <a:r>
              <a:rPr lang="hu-HU" dirty="0" smtClean="0"/>
              <a:t>The</a:t>
            </a:r>
            <a:r>
              <a:rPr lang="en-US" dirty="0" smtClean="0"/>
              <a:t> </a:t>
            </a:r>
            <a:r>
              <a:rPr lang="en-US" dirty="0"/>
              <a:t>musical arts foundation can therefore conclude with considerable confidence that the observed differences among the mean rankings for the three violins reflect something more than mere random variability, something more than mere chance coincidence among the judgments of the expert players. </a:t>
            </a:r>
            <a:endParaRPr lang="hu-HU" dirty="0"/>
          </a:p>
        </p:txBody>
      </p:sp>
    </p:spTree>
    <p:extLst>
      <p:ext uri="{BB962C8B-B14F-4D97-AF65-F5344CB8AC3E}">
        <p14:creationId xmlns:p14="http://schemas.microsoft.com/office/powerpoint/2010/main" val="9344541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193178" y="339634"/>
            <a:ext cx="2876557" cy="707886"/>
          </a:xfrm>
          <a:prstGeom prst="rect">
            <a:avLst/>
          </a:prstGeom>
          <a:noFill/>
        </p:spPr>
        <p:txBody>
          <a:bodyPr wrap="none" rtlCol="0">
            <a:spAutoFit/>
          </a:bodyPr>
          <a:lstStyle/>
          <a:p>
            <a:r>
              <a:rPr lang="hu-HU" sz="4000" dirty="0" err="1"/>
              <a:t>Levene's</a:t>
            </a:r>
            <a:r>
              <a:rPr lang="hu-HU" sz="4000" dirty="0"/>
              <a:t> test</a:t>
            </a:r>
          </a:p>
        </p:txBody>
      </p:sp>
      <p:pic>
        <p:nvPicPr>
          <p:cNvPr id="4" name="Kép 3"/>
          <p:cNvPicPr>
            <a:picLocks noChangeAspect="1"/>
          </p:cNvPicPr>
          <p:nvPr/>
        </p:nvPicPr>
        <p:blipFill>
          <a:blip r:embed="rId2"/>
          <a:stretch>
            <a:fillRect/>
          </a:stretch>
        </p:blipFill>
        <p:spPr>
          <a:xfrm>
            <a:off x="673166" y="2027331"/>
            <a:ext cx="11137585" cy="2440166"/>
          </a:xfrm>
          <a:prstGeom prst="rect">
            <a:avLst/>
          </a:prstGeom>
        </p:spPr>
      </p:pic>
    </p:spTree>
    <p:extLst>
      <p:ext uri="{BB962C8B-B14F-4D97-AF65-F5344CB8AC3E}">
        <p14:creationId xmlns:p14="http://schemas.microsoft.com/office/powerpoint/2010/main" val="3172481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193178" y="339634"/>
            <a:ext cx="2876557" cy="707886"/>
          </a:xfrm>
          <a:prstGeom prst="rect">
            <a:avLst/>
          </a:prstGeom>
          <a:noFill/>
        </p:spPr>
        <p:txBody>
          <a:bodyPr wrap="none" rtlCol="0">
            <a:spAutoFit/>
          </a:bodyPr>
          <a:lstStyle/>
          <a:p>
            <a:r>
              <a:rPr lang="hu-HU" sz="4000" dirty="0" err="1"/>
              <a:t>Levene's</a:t>
            </a:r>
            <a:r>
              <a:rPr lang="hu-HU" sz="4000" dirty="0"/>
              <a:t> test</a:t>
            </a:r>
          </a:p>
        </p:txBody>
      </p:sp>
      <p:pic>
        <p:nvPicPr>
          <p:cNvPr id="3" name="Kép 2"/>
          <p:cNvPicPr>
            <a:picLocks noChangeAspect="1"/>
          </p:cNvPicPr>
          <p:nvPr/>
        </p:nvPicPr>
        <p:blipFill>
          <a:blip r:embed="rId2"/>
          <a:stretch>
            <a:fillRect/>
          </a:stretch>
        </p:blipFill>
        <p:spPr>
          <a:xfrm>
            <a:off x="1048827" y="1287470"/>
            <a:ext cx="9927521" cy="5034953"/>
          </a:xfrm>
          <a:prstGeom prst="rect">
            <a:avLst/>
          </a:prstGeom>
        </p:spPr>
      </p:pic>
    </p:spTree>
    <p:extLst>
      <p:ext uri="{BB962C8B-B14F-4D97-AF65-F5344CB8AC3E}">
        <p14:creationId xmlns:p14="http://schemas.microsoft.com/office/powerpoint/2010/main" val="32055718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193178" y="339634"/>
            <a:ext cx="2876557" cy="707886"/>
          </a:xfrm>
          <a:prstGeom prst="rect">
            <a:avLst/>
          </a:prstGeom>
          <a:noFill/>
        </p:spPr>
        <p:txBody>
          <a:bodyPr wrap="none" rtlCol="0">
            <a:spAutoFit/>
          </a:bodyPr>
          <a:lstStyle/>
          <a:p>
            <a:r>
              <a:rPr lang="hu-HU" sz="4000" dirty="0" err="1"/>
              <a:t>Levene's</a:t>
            </a:r>
            <a:r>
              <a:rPr lang="hu-HU" sz="4000" dirty="0"/>
              <a:t> test</a:t>
            </a:r>
          </a:p>
        </p:txBody>
      </p:sp>
      <p:pic>
        <p:nvPicPr>
          <p:cNvPr id="3" name="Kép 2"/>
          <p:cNvPicPr>
            <a:picLocks noChangeAspect="1"/>
          </p:cNvPicPr>
          <p:nvPr/>
        </p:nvPicPr>
        <p:blipFill>
          <a:blip r:embed="rId2"/>
          <a:stretch>
            <a:fillRect/>
          </a:stretch>
        </p:blipFill>
        <p:spPr>
          <a:xfrm>
            <a:off x="675191" y="1448302"/>
            <a:ext cx="10816997" cy="4965561"/>
          </a:xfrm>
          <a:prstGeom prst="rect">
            <a:avLst/>
          </a:prstGeom>
        </p:spPr>
      </p:pic>
    </p:spTree>
    <p:extLst>
      <p:ext uri="{BB962C8B-B14F-4D97-AF65-F5344CB8AC3E}">
        <p14:creationId xmlns:p14="http://schemas.microsoft.com/office/powerpoint/2010/main" val="2718713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stretch>
            <a:fillRect/>
          </a:stretch>
        </p:blipFill>
        <p:spPr>
          <a:xfrm>
            <a:off x="412138" y="547373"/>
            <a:ext cx="10781188" cy="1695679"/>
          </a:xfrm>
          <a:prstGeom prst="rect">
            <a:avLst/>
          </a:prstGeom>
        </p:spPr>
      </p:pic>
      <p:sp>
        <p:nvSpPr>
          <p:cNvPr id="4" name="Szövegdoboz 3"/>
          <p:cNvSpPr txBox="1"/>
          <p:nvPr/>
        </p:nvSpPr>
        <p:spPr>
          <a:xfrm>
            <a:off x="4349931" y="44734"/>
            <a:ext cx="1595886" cy="584775"/>
          </a:xfrm>
          <a:prstGeom prst="rect">
            <a:avLst/>
          </a:prstGeom>
          <a:noFill/>
        </p:spPr>
        <p:txBody>
          <a:bodyPr wrap="none" rtlCol="0">
            <a:spAutoFit/>
          </a:bodyPr>
          <a:lstStyle/>
          <a:p>
            <a:r>
              <a:rPr lang="hu-HU" sz="3200" dirty="0" err="1" smtClean="0"/>
              <a:t>Example</a:t>
            </a:r>
            <a:endParaRPr lang="hu-HU" sz="3200" dirty="0"/>
          </a:p>
        </p:txBody>
      </p:sp>
      <p:pic>
        <p:nvPicPr>
          <p:cNvPr id="7" name="Kép 6"/>
          <p:cNvPicPr>
            <a:picLocks noChangeAspect="1"/>
          </p:cNvPicPr>
          <p:nvPr/>
        </p:nvPicPr>
        <p:blipFill>
          <a:blip r:embed="rId3"/>
          <a:stretch>
            <a:fillRect/>
          </a:stretch>
        </p:blipFill>
        <p:spPr>
          <a:xfrm>
            <a:off x="686145" y="1914456"/>
            <a:ext cx="9780823" cy="2666878"/>
          </a:xfrm>
          <a:prstGeom prst="rect">
            <a:avLst/>
          </a:prstGeom>
        </p:spPr>
      </p:pic>
      <p:pic>
        <p:nvPicPr>
          <p:cNvPr id="9" name="Kép 8"/>
          <p:cNvPicPr>
            <a:picLocks noChangeAspect="1"/>
          </p:cNvPicPr>
          <p:nvPr/>
        </p:nvPicPr>
        <p:blipFill>
          <a:blip r:embed="rId4"/>
          <a:stretch>
            <a:fillRect/>
          </a:stretch>
        </p:blipFill>
        <p:spPr>
          <a:xfrm>
            <a:off x="4345575" y="4756935"/>
            <a:ext cx="2409825" cy="1895475"/>
          </a:xfrm>
          <a:prstGeom prst="rect">
            <a:avLst/>
          </a:prstGeom>
        </p:spPr>
      </p:pic>
    </p:spTree>
    <p:extLst>
      <p:ext uri="{BB962C8B-B14F-4D97-AF65-F5344CB8AC3E}">
        <p14:creationId xmlns:p14="http://schemas.microsoft.com/office/powerpoint/2010/main" val="264912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3866605" y="365760"/>
            <a:ext cx="3510513" cy="707886"/>
          </a:xfrm>
          <a:prstGeom prst="rect">
            <a:avLst/>
          </a:prstGeom>
          <a:noFill/>
        </p:spPr>
        <p:txBody>
          <a:bodyPr wrap="none" rtlCol="0">
            <a:spAutoFit/>
          </a:bodyPr>
          <a:lstStyle/>
          <a:p>
            <a:r>
              <a:rPr lang="hu-HU" sz="4000" dirty="0" err="1" smtClean="0"/>
              <a:t>Chi</a:t>
            </a:r>
            <a:r>
              <a:rPr lang="hu-HU" sz="4000" dirty="0" smtClean="0"/>
              <a:t> </a:t>
            </a:r>
            <a:r>
              <a:rPr lang="hu-HU" sz="4000" dirty="0" err="1" smtClean="0"/>
              <a:t>Square</a:t>
            </a:r>
            <a:r>
              <a:rPr lang="hu-HU" sz="4000" dirty="0" smtClean="0"/>
              <a:t> </a:t>
            </a:r>
            <a:r>
              <a:rPr lang="hu-HU" sz="4000" dirty="0" err="1" smtClean="0"/>
              <a:t>tests</a:t>
            </a:r>
            <a:endParaRPr lang="hu-HU" sz="4000" dirty="0"/>
          </a:p>
        </p:txBody>
      </p:sp>
      <p:sp>
        <p:nvSpPr>
          <p:cNvPr id="3" name="Szövegdoboz 2"/>
          <p:cNvSpPr txBox="1"/>
          <p:nvPr/>
        </p:nvSpPr>
        <p:spPr>
          <a:xfrm>
            <a:off x="901337" y="1423851"/>
            <a:ext cx="3438827" cy="523220"/>
          </a:xfrm>
          <a:prstGeom prst="rect">
            <a:avLst/>
          </a:prstGeom>
          <a:noFill/>
        </p:spPr>
        <p:txBody>
          <a:bodyPr wrap="none" rtlCol="0">
            <a:spAutoFit/>
          </a:bodyPr>
          <a:lstStyle/>
          <a:p>
            <a:r>
              <a:rPr lang="hu-HU" sz="2800" dirty="0" smtClean="0"/>
              <a:t>Testing </a:t>
            </a:r>
            <a:r>
              <a:rPr lang="hu-HU" sz="2800" dirty="0" err="1" smtClean="0"/>
              <a:t>goodness</a:t>
            </a:r>
            <a:r>
              <a:rPr lang="hu-HU" sz="2800" dirty="0" smtClean="0"/>
              <a:t> of fit</a:t>
            </a:r>
            <a:endParaRPr lang="hu-HU" sz="2800" dirty="0"/>
          </a:p>
        </p:txBody>
      </p:sp>
      <p:pic>
        <p:nvPicPr>
          <p:cNvPr id="5" name="Kép 4"/>
          <p:cNvPicPr>
            <a:picLocks noChangeAspect="1"/>
          </p:cNvPicPr>
          <p:nvPr/>
        </p:nvPicPr>
        <p:blipFill>
          <a:blip r:embed="rId2"/>
          <a:stretch>
            <a:fillRect/>
          </a:stretch>
        </p:blipFill>
        <p:spPr>
          <a:xfrm>
            <a:off x="511083" y="2426017"/>
            <a:ext cx="10934700" cy="3286125"/>
          </a:xfrm>
          <a:prstGeom prst="rect">
            <a:avLst/>
          </a:prstGeom>
        </p:spPr>
      </p:pic>
    </p:spTree>
    <p:extLst>
      <p:ext uri="{BB962C8B-B14F-4D97-AF65-F5344CB8AC3E}">
        <p14:creationId xmlns:p14="http://schemas.microsoft.com/office/powerpoint/2010/main" val="21040049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4349931" y="44734"/>
            <a:ext cx="1595886" cy="584775"/>
          </a:xfrm>
          <a:prstGeom prst="rect">
            <a:avLst/>
          </a:prstGeom>
          <a:noFill/>
        </p:spPr>
        <p:txBody>
          <a:bodyPr wrap="none" rtlCol="0">
            <a:spAutoFit/>
          </a:bodyPr>
          <a:lstStyle/>
          <a:p>
            <a:r>
              <a:rPr lang="hu-HU" sz="3200" dirty="0" err="1" smtClean="0"/>
              <a:t>Example</a:t>
            </a:r>
            <a:endParaRPr lang="hu-HU" sz="3200" dirty="0"/>
          </a:p>
        </p:txBody>
      </p:sp>
      <p:pic>
        <p:nvPicPr>
          <p:cNvPr id="3" name="Kép 2"/>
          <p:cNvPicPr>
            <a:picLocks noChangeAspect="1"/>
          </p:cNvPicPr>
          <p:nvPr/>
        </p:nvPicPr>
        <p:blipFill>
          <a:blip r:embed="rId2"/>
          <a:stretch>
            <a:fillRect/>
          </a:stretch>
        </p:blipFill>
        <p:spPr>
          <a:xfrm>
            <a:off x="796834" y="700715"/>
            <a:ext cx="2037806" cy="3171402"/>
          </a:xfrm>
          <a:prstGeom prst="rect">
            <a:avLst/>
          </a:prstGeom>
        </p:spPr>
      </p:pic>
      <p:pic>
        <p:nvPicPr>
          <p:cNvPr id="4" name="Kép 3"/>
          <p:cNvPicPr>
            <a:picLocks noChangeAspect="1"/>
          </p:cNvPicPr>
          <p:nvPr/>
        </p:nvPicPr>
        <p:blipFill>
          <a:blip r:embed="rId3"/>
          <a:stretch>
            <a:fillRect/>
          </a:stretch>
        </p:blipFill>
        <p:spPr>
          <a:xfrm>
            <a:off x="796834" y="4149178"/>
            <a:ext cx="2186299" cy="370570"/>
          </a:xfrm>
          <a:prstGeom prst="rect">
            <a:avLst/>
          </a:prstGeom>
        </p:spPr>
      </p:pic>
      <p:pic>
        <p:nvPicPr>
          <p:cNvPr id="5" name="Kép 4"/>
          <p:cNvPicPr>
            <a:picLocks noChangeAspect="1"/>
          </p:cNvPicPr>
          <p:nvPr/>
        </p:nvPicPr>
        <p:blipFill>
          <a:blip r:embed="rId4"/>
          <a:stretch>
            <a:fillRect/>
          </a:stretch>
        </p:blipFill>
        <p:spPr>
          <a:xfrm>
            <a:off x="3800554" y="1058991"/>
            <a:ext cx="3438601" cy="1421648"/>
          </a:xfrm>
          <a:prstGeom prst="rect">
            <a:avLst/>
          </a:prstGeom>
        </p:spPr>
      </p:pic>
      <p:sp>
        <p:nvSpPr>
          <p:cNvPr id="6" name="Szövegdoboz 5"/>
          <p:cNvSpPr txBox="1"/>
          <p:nvPr/>
        </p:nvSpPr>
        <p:spPr>
          <a:xfrm>
            <a:off x="4545137" y="2991394"/>
            <a:ext cx="2876108" cy="369332"/>
          </a:xfrm>
          <a:prstGeom prst="rect">
            <a:avLst/>
          </a:prstGeom>
          <a:noFill/>
        </p:spPr>
        <p:txBody>
          <a:bodyPr wrap="none" rtlCol="0">
            <a:spAutoFit/>
          </a:bodyPr>
          <a:lstStyle/>
          <a:p>
            <a:r>
              <a:rPr lang="hu-HU" i="1" dirty="0"/>
              <a:t>p</a:t>
            </a:r>
            <a:r>
              <a:rPr lang="hu-HU" dirty="0" smtClean="0"/>
              <a:t>=10</a:t>
            </a:r>
            <a:r>
              <a:rPr lang="hu-HU" i="1" dirty="0" smtClean="0"/>
              <a:t>; n</a:t>
            </a:r>
            <a:r>
              <a:rPr lang="hu-HU" i="1" baseline="-25000" dirty="0" smtClean="0"/>
              <a:t>i</a:t>
            </a:r>
            <a:r>
              <a:rPr lang="hu-HU" dirty="0" smtClean="0"/>
              <a:t>=10, </a:t>
            </a:r>
            <a:r>
              <a:rPr lang="hu-HU" i="1" dirty="0" smtClean="0"/>
              <a:t>i</a:t>
            </a:r>
            <a:r>
              <a:rPr lang="hu-HU" dirty="0" smtClean="0"/>
              <a:t>=1,…,10; </a:t>
            </a:r>
            <a:r>
              <a:rPr lang="hu-HU" i="1" dirty="0" smtClean="0"/>
              <a:t>n</a:t>
            </a:r>
            <a:r>
              <a:rPr lang="hu-HU" dirty="0" smtClean="0"/>
              <a:t>=100</a:t>
            </a:r>
            <a:endParaRPr lang="hu-HU" dirty="0"/>
          </a:p>
        </p:txBody>
      </p:sp>
      <p:sp>
        <p:nvSpPr>
          <p:cNvPr id="7" name="Szövegdoboz 6"/>
          <p:cNvSpPr txBox="1"/>
          <p:nvPr/>
        </p:nvSpPr>
        <p:spPr>
          <a:xfrm>
            <a:off x="4545137" y="3605348"/>
            <a:ext cx="3619902" cy="369332"/>
          </a:xfrm>
          <a:prstGeom prst="rect">
            <a:avLst/>
          </a:prstGeom>
          <a:noFill/>
        </p:spPr>
        <p:txBody>
          <a:bodyPr wrap="none" rtlCol="0">
            <a:spAutoFit/>
          </a:bodyPr>
          <a:lstStyle/>
          <a:p>
            <a:r>
              <a:rPr lang="hu-HU" dirty="0" smtClean="0"/>
              <a:t>df</a:t>
            </a:r>
            <a:r>
              <a:rPr lang="hu-HU" baseline="-25000" dirty="0" smtClean="0"/>
              <a:t>1</a:t>
            </a:r>
            <a:r>
              <a:rPr lang="hu-HU" dirty="0" smtClean="0"/>
              <a:t>=</a:t>
            </a:r>
            <a:r>
              <a:rPr lang="hu-HU" i="1" dirty="0" smtClean="0"/>
              <a:t>p</a:t>
            </a:r>
            <a:r>
              <a:rPr lang="hu-HU" dirty="0" smtClean="0"/>
              <a:t>-1=10-1=9, df2=</a:t>
            </a:r>
            <a:r>
              <a:rPr lang="hu-HU" i="1" dirty="0" smtClean="0"/>
              <a:t>n</a:t>
            </a:r>
            <a:r>
              <a:rPr lang="hu-HU" dirty="0" smtClean="0"/>
              <a:t>-</a:t>
            </a:r>
            <a:r>
              <a:rPr lang="hu-HU" i="1" dirty="0" smtClean="0"/>
              <a:t>p</a:t>
            </a:r>
            <a:r>
              <a:rPr lang="hu-HU" dirty="0" smtClean="0"/>
              <a:t>=100-90=90</a:t>
            </a:r>
            <a:endParaRPr lang="hu-HU" dirty="0"/>
          </a:p>
        </p:txBody>
      </p:sp>
      <p:pic>
        <p:nvPicPr>
          <p:cNvPr id="9" name="Kép 8"/>
          <p:cNvPicPr>
            <a:picLocks noChangeAspect="1"/>
          </p:cNvPicPr>
          <p:nvPr/>
        </p:nvPicPr>
        <p:blipFill>
          <a:blip r:embed="rId5"/>
          <a:stretch>
            <a:fillRect/>
          </a:stretch>
        </p:blipFill>
        <p:spPr>
          <a:xfrm>
            <a:off x="3943622" y="4149178"/>
            <a:ext cx="5866583" cy="590983"/>
          </a:xfrm>
          <a:prstGeom prst="rect">
            <a:avLst/>
          </a:prstGeom>
        </p:spPr>
      </p:pic>
      <p:pic>
        <p:nvPicPr>
          <p:cNvPr id="11" name="Kép 10"/>
          <p:cNvPicPr>
            <a:picLocks noChangeAspect="1"/>
          </p:cNvPicPr>
          <p:nvPr/>
        </p:nvPicPr>
        <p:blipFill>
          <a:blip r:embed="rId6"/>
          <a:stretch>
            <a:fillRect/>
          </a:stretch>
        </p:blipFill>
        <p:spPr>
          <a:xfrm>
            <a:off x="7969786" y="955791"/>
            <a:ext cx="3701253" cy="1277957"/>
          </a:xfrm>
          <a:prstGeom prst="rect">
            <a:avLst/>
          </a:prstGeom>
        </p:spPr>
      </p:pic>
      <p:sp>
        <p:nvSpPr>
          <p:cNvPr id="12" name="Szövegdoboz 11"/>
          <p:cNvSpPr txBox="1"/>
          <p:nvPr/>
        </p:nvSpPr>
        <p:spPr>
          <a:xfrm>
            <a:off x="608105" y="5198188"/>
            <a:ext cx="10675423" cy="461665"/>
          </a:xfrm>
          <a:prstGeom prst="rect">
            <a:avLst/>
          </a:prstGeom>
          <a:noFill/>
        </p:spPr>
        <p:txBody>
          <a:bodyPr wrap="none" rtlCol="0">
            <a:spAutoFit/>
          </a:bodyPr>
          <a:lstStyle/>
          <a:p>
            <a:r>
              <a:rPr lang="en-US" sz="2400" dirty="0"/>
              <a:t>The null hypothesis is accepted, i.e. the branch of the gears have identical variances.</a:t>
            </a:r>
            <a:endParaRPr lang="hu-HU" sz="2400" dirty="0"/>
          </a:p>
        </p:txBody>
      </p:sp>
    </p:spTree>
    <p:extLst>
      <p:ext uri="{BB962C8B-B14F-4D97-AF65-F5344CB8AC3E}">
        <p14:creationId xmlns:p14="http://schemas.microsoft.com/office/powerpoint/2010/main" val="401259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570346" y="279933"/>
            <a:ext cx="3901778" cy="1072989"/>
          </a:xfrm>
          <a:prstGeom prst="rect">
            <a:avLst/>
          </a:prstGeom>
        </p:spPr>
      </p:pic>
      <p:sp>
        <p:nvSpPr>
          <p:cNvPr id="3" name="Szövegdoboz 2"/>
          <p:cNvSpPr txBox="1"/>
          <p:nvPr/>
        </p:nvSpPr>
        <p:spPr>
          <a:xfrm>
            <a:off x="3801821" y="1242804"/>
            <a:ext cx="3438827" cy="523220"/>
          </a:xfrm>
          <a:prstGeom prst="rect">
            <a:avLst/>
          </a:prstGeom>
          <a:noFill/>
        </p:spPr>
        <p:txBody>
          <a:bodyPr wrap="none" rtlCol="0">
            <a:spAutoFit/>
          </a:bodyPr>
          <a:lstStyle/>
          <a:p>
            <a:r>
              <a:rPr lang="hu-HU" sz="2800" dirty="0" smtClean="0"/>
              <a:t>Testing </a:t>
            </a:r>
            <a:r>
              <a:rPr lang="hu-HU" sz="2800" dirty="0" err="1" smtClean="0"/>
              <a:t>goodness</a:t>
            </a:r>
            <a:r>
              <a:rPr lang="hu-HU" sz="2800" dirty="0" smtClean="0"/>
              <a:t> of fit</a:t>
            </a:r>
            <a:endParaRPr lang="hu-HU" sz="2800" dirty="0"/>
          </a:p>
        </p:txBody>
      </p:sp>
      <p:pic>
        <p:nvPicPr>
          <p:cNvPr id="4" name="Kép 3"/>
          <p:cNvPicPr>
            <a:picLocks noChangeAspect="1"/>
          </p:cNvPicPr>
          <p:nvPr/>
        </p:nvPicPr>
        <p:blipFill>
          <a:blip r:embed="rId3"/>
          <a:stretch>
            <a:fillRect/>
          </a:stretch>
        </p:blipFill>
        <p:spPr>
          <a:xfrm>
            <a:off x="351878" y="1986850"/>
            <a:ext cx="11339379" cy="4376257"/>
          </a:xfrm>
          <a:prstGeom prst="rect">
            <a:avLst/>
          </a:prstGeom>
        </p:spPr>
      </p:pic>
    </p:spTree>
    <p:extLst>
      <p:ext uri="{BB962C8B-B14F-4D97-AF65-F5344CB8AC3E}">
        <p14:creationId xmlns:p14="http://schemas.microsoft.com/office/powerpoint/2010/main" val="3228196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stretch>
            <a:fillRect/>
          </a:stretch>
        </p:blipFill>
        <p:spPr>
          <a:xfrm>
            <a:off x="3818539" y="339997"/>
            <a:ext cx="3901778" cy="1658256"/>
          </a:xfrm>
          <a:prstGeom prst="rect">
            <a:avLst/>
          </a:prstGeom>
        </p:spPr>
      </p:pic>
      <p:pic>
        <p:nvPicPr>
          <p:cNvPr id="3" name="Kép 2"/>
          <p:cNvPicPr>
            <a:picLocks noChangeAspect="1"/>
          </p:cNvPicPr>
          <p:nvPr/>
        </p:nvPicPr>
        <p:blipFill>
          <a:blip r:embed="rId3"/>
          <a:stretch>
            <a:fillRect/>
          </a:stretch>
        </p:blipFill>
        <p:spPr>
          <a:xfrm>
            <a:off x="389300" y="2370909"/>
            <a:ext cx="10525125" cy="3657600"/>
          </a:xfrm>
          <a:prstGeom prst="rect">
            <a:avLst/>
          </a:prstGeom>
        </p:spPr>
      </p:pic>
      <p:pic>
        <p:nvPicPr>
          <p:cNvPr id="1026" name="Picture 2" descr="Image result for dic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9336" y="4325196"/>
            <a:ext cx="2822756" cy="1881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78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1527</TotalTime>
  <Words>1128</Words>
  <Application>Microsoft Office PowerPoint</Application>
  <PresentationFormat>Szélesvásznú</PresentationFormat>
  <Paragraphs>93</Paragraphs>
  <Slides>70</Slides>
  <Notes>0</Notes>
  <HiddenSlides>0</HiddenSlides>
  <MMClips>0</MMClips>
  <ScaleCrop>false</ScaleCrop>
  <HeadingPairs>
    <vt:vector size="8" baseType="variant">
      <vt:variant>
        <vt:lpstr>Használt betűtípusok</vt:lpstr>
      </vt:variant>
      <vt:variant>
        <vt:i4>5</vt:i4>
      </vt:variant>
      <vt:variant>
        <vt:lpstr>Téma</vt:lpstr>
      </vt:variant>
      <vt:variant>
        <vt:i4>2</vt:i4>
      </vt:variant>
      <vt:variant>
        <vt:lpstr>Beágyazott OLE kiszolgálók</vt:lpstr>
      </vt:variant>
      <vt:variant>
        <vt:i4>1</vt:i4>
      </vt:variant>
      <vt:variant>
        <vt:lpstr>Diacímek</vt:lpstr>
      </vt:variant>
      <vt:variant>
        <vt:i4>70</vt:i4>
      </vt:variant>
    </vt:vector>
  </HeadingPairs>
  <TitlesOfParts>
    <vt:vector size="78" baseType="lpstr">
      <vt:lpstr>Arial</vt:lpstr>
      <vt:lpstr>Calibri</vt:lpstr>
      <vt:lpstr>Calibri Light</vt:lpstr>
      <vt:lpstr>Garamond</vt:lpstr>
      <vt:lpstr>Wingdings</vt:lpstr>
      <vt:lpstr>Office-téma</vt:lpstr>
      <vt:lpstr>1_Edge</vt:lpstr>
      <vt:lpstr>Bitkép</vt:lpstr>
      <vt:lpstr>Nonparametric tests</vt:lpstr>
      <vt:lpstr>PowerPoint-bemutató</vt:lpstr>
      <vt:lpstr>PowerPoint-bemutató</vt:lpstr>
      <vt:lpstr>PowerPoint-bemutató</vt:lpstr>
      <vt:lpstr>PowerPoint-bemutató</vt:lpstr>
      <vt:lpstr>Chi-Square Distributions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Nonparametric tests</dc:title>
  <dc:creator>Windows-felhasználó</dc:creator>
  <cp:lastModifiedBy>Windows-felhasználó</cp:lastModifiedBy>
  <cp:revision>82</cp:revision>
  <dcterms:created xsi:type="dcterms:W3CDTF">2018-01-20T14:22:16Z</dcterms:created>
  <dcterms:modified xsi:type="dcterms:W3CDTF">2018-02-25T11:34:43Z</dcterms:modified>
</cp:coreProperties>
</file>