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2" r:id="rId15"/>
    <p:sldId id="270" r:id="rId16"/>
    <p:sldId id="273" r:id="rId17"/>
    <p:sldId id="274" r:id="rId18"/>
    <p:sldId id="275" r:id="rId19"/>
    <p:sldId id="271" r:id="rId20"/>
    <p:sldId id="276" r:id="rId21"/>
    <p:sldId id="277" r:id="rId22"/>
    <p:sldId id="304" r:id="rId23"/>
    <p:sldId id="278" r:id="rId24"/>
    <p:sldId id="279" r:id="rId25"/>
    <p:sldId id="280" r:id="rId26"/>
    <p:sldId id="281" r:id="rId27"/>
    <p:sldId id="282" r:id="rId28"/>
    <p:sldId id="285" r:id="rId29"/>
    <p:sldId id="286" r:id="rId30"/>
    <p:sldId id="287" r:id="rId31"/>
    <p:sldId id="288" r:id="rId32"/>
    <p:sldId id="283" r:id="rId33"/>
    <p:sldId id="284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2C3-F23B-48C7-AAA0-C712F266C28B}" type="datetimeFigureOut">
              <a:rPr lang="hu-HU" smtClean="0"/>
              <a:t>2018. 04. 24.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70F6-2B53-46DA-8D78-D81EF5FDB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1850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2C3-F23B-48C7-AAA0-C712F266C28B}" type="datetimeFigureOut">
              <a:rPr lang="hu-HU" smtClean="0"/>
              <a:t>2018. 04. 24.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70F6-2B53-46DA-8D78-D81EF5FDB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55940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2C3-F23B-48C7-AAA0-C712F266C28B}" type="datetimeFigureOut">
              <a:rPr lang="hu-HU" smtClean="0"/>
              <a:t>2018. 04. 24.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70F6-2B53-46DA-8D78-D81EF5FDB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779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2C3-F23B-48C7-AAA0-C712F266C28B}" type="datetimeFigureOut">
              <a:rPr lang="hu-HU" smtClean="0"/>
              <a:t>2018. 04. 24.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70F6-2B53-46DA-8D78-D81EF5FDB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81746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2C3-F23B-48C7-AAA0-C712F266C28B}" type="datetimeFigureOut">
              <a:rPr lang="hu-HU" smtClean="0"/>
              <a:t>2018. 04. 24.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70F6-2B53-46DA-8D78-D81EF5FDB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88027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2C3-F23B-48C7-AAA0-C712F266C28B}" type="datetimeFigureOut">
              <a:rPr lang="hu-HU" smtClean="0"/>
              <a:t>2018. 04. 24.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70F6-2B53-46DA-8D78-D81EF5FDB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4123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2C3-F23B-48C7-AAA0-C712F266C28B}" type="datetimeFigureOut">
              <a:rPr lang="hu-HU" smtClean="0"/>
              <a:t>2018. 04. 24.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70F6-2B53-46DA-8D78-D81EF5FDB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04963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2C3-F23B-48C7-AAA0-C712F266C28B}" type="datetimeFigureOut">
              <a:rPr lang="hu-HU" smtClean="0"/>
              <a:t>2018. 04. 24.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70F6-2B53-46DA-8D78-D81EF5FDB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9344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2C3-F23B-48C7-AAA0-C712F266C28B}" type="datetimeFigureOut">
              <a:rPr lang="hu-HU" smtClean="0"/>
              <a:t>2018. 04. 24.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70F6-2B53-46DA-8D78-D81EF5FDB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397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2C3-F23B-48C7-AAA0-C712F266C28B}" type="datetimeFigureOut">
              <a:rPr lang="hu-HU" smtClean="0"/>
              <a:t>2018. 04. 24.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70F6-2B53-46DA-8D78-D81EF5FDB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8330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202C3-F23B-48C7-AAA0-C712F266C28B}" type="datetimeFigureOut">
              <a:rPr lang="hu-HU" smtClean="0"/>
              <a:t>2018. 04. 24.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A970F6-2B53-46DA-8D78-D81EF5FDB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56606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202C3-F23B-48C7-AAA0-C712F266C28B}" type="datetimeFigureOut">
              <a:rPr lang="hu-HU" smtClean="0"/>
              <a:t>2018. 04. 24.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970F6-2B53-46DA-8D78-D81EF5FDB713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84580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em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emf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.wmf"/><Relationship Id="rId9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e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em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emf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emf"/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4.emf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emf"/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1.emf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em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emf"/><Relationship Id="rId2" Type="http://schemas.openxmlformats.org/officeDocument/2006/relationships/image" Target="../media/image93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5.emf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em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3.png"/><Relationship Id="rId26" Type="http://schemas.openxmlformats.org/officeDocument/2006/relationships/image" Target="../media/image121.png"/><Relationship Id="rId3" Type="http://schemas.openxmlformats.org/officeDocument/2006/relationships/image" Target="../media/image98.png"/><Relationship Id="rId21" Type="http://schemas.openxmlformats.org/officeDocument/2006/relationships/image" Target="../media/image11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2.png"/><Relationship Id="rId25" Type="http://schemas.openxmlformats.org/officeDocument/2006/relationships/image" Target="../media/image120.png"/><Relationship Id="rId2" Type="http://schemas.openxmlformats.org/officeDocument/2006/relationships/image" Target="../media/image97.png"/><Relationship Id="rId16" Type="http://schemas.openxmlformats.org/officeDocument/2006/relationships/image" Target="../media/image111.png"/><Relationship Id="rId20" Type="http://schemas.openxmlformats.org/officeDocument/2006/relationships/image" Target="../media/image1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1.png"/><Relationship Id="rId11" Type="http://schemas.openxmlformats.org/officeDocument/2006/relationships/image" Target="../media/image106.png"/><Relationship Id="rId24" Type="http://schemas.openxmlformats.org/officeDocument/2006/relationships/image" Target="../media/image119.png"/><Relationship Id="rId5" Type="http://schemas.openxmlformats.org/officeDocument/2006/relationships/image" Target="../media/image100.png"/><Relationship Id="rId15" Type="http://schemas.openxmlformats.org/officeDocument/2006/relationships/image" Target="../media/image110.png"/><Relationship Id="rId23" Type="http://schemas.openxmlformats.org/officeDocument/2006/relationships/image" Target="../media/image118.png"/><Relationship Id="rId10" Type="http://schemas.openxmlformats.org/officeDocument/2006/relationships/image" Target="../media/image105.png"/><Relationship Id="rId19" Type="http://schemas.openxmlformats.org/officeDocument/2006/relationships/image" Target="../media/image114.png"/><Relationship Id="rId4" Type="http://schemas.openxmlformats.org/officeDocument/2006/relationships/image" Target="../media/image99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Relationship Id="rId22" Type="http://schemas.openxmlformats.org/officeDocument/2006/relationships/image" Target="../media/image117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em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emf"/><Relationship Id="rId2" Type="http://schemas.openxmlformats.org/officeDocument/2006/relationships/image" Target="../media/image12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6.emf"/><Relationship Id="rId4" Type="http://schemas.openxmlformats.org/officeDocument/2006/relationships/image" Target="../media/image125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em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emf"/><Relationship Id="rId2" Type="http://schemas.openxmlformats.org/officeDocument/2006/relationships/image" Target="../media/image128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emf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3954" y="1423852"/>
            <a:ext cx="10393680" cy="1001894"/>
          </a:xfrm>
        </p:spPr>
        <p:txBody>
          <a:bodyPr/>
          <a:lstStyle/>
          <a:p>
            <a:r>
              <a:rPr lang="hu-HU" dirty="0" err="1" smtClean="0"/>
              <a:t>Nearest</a:t>
            </a:r>
            <a:r>
              <a:rPr lang="hu-HU" dirty="0" smtClean="0"/>
              <a:t> </a:t>
            </a:r>
            <a:r>
              <a:rPr lang="hu-HU" dirty="0" err="1" smtClean="0"/>
              <a:t>Neighbor</a:t>
            </a:r>
            <a:r>
              <a:rPr lang="hu-HU" dirty="0" smtClean="0"/>
              <a:t> Decision </a:t>
            </a:r>
            <a:r>
              <a:rPr lang="hu-HU" dirty="0" err="1" smtClean="0"/>
              <a:t>Rule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PhD </a:t>
            </a:r>
            <a:r>
              <a:rPr lang="hu-HU" dirty="0" err="1" smtClean="0"/>
              <a:t>Course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140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626" y="1649882"/>
            <a:ext cx="1127858" cy="62184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168135" y="1789362"/>
            <a:ext cx="59307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point with unknown category (query point)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626" y="2620463"/>
            <a:ext cx="2145978" cy="615749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561490" y="2729163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if</a:t>
            </a:r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9474" y="2504629"/>
            <a:ext cx="3755461" cy="73158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02874" y="3668964"/>
            <a:ext cx="4017612" cy="664522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8668689" y="2729163"/>
            <a:ext cx="1339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/>
              <a:t>s</a:t>
            </a:r>
            <a:r>
              <a:rPr lang="hu-HU" sz="2400" dirty="0" err="1" smtClean="0"/>
              <a:t>uch</a:t>
            </a:r>
            <a:r>
              <a:rPr lang="hu-HU" sz="2400" dirty="0" smtClean="0"/>
              <a:t> </a:t>
            </a:r>
            <a:r>
              <a:rPr lang="hu-HU" sz="2400" dirty="0" err="1" smtClean="0"/>
              <a:t>that</a:t>
            </a:r>
            <a:endParaRPr lang="hu-HU" sz="24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4287" y="4991585"/>
            <a:ext cx="3687382" cy="750173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5769106" y="5087132"/>
            <a:ext cx="3497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if</a:t>
            </a:r>
            <a:endParaRPr lang="hu-HU" sz="2400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4641" y="4991585"/>
            <a:ext cx="4206467" cy="789949"/>
          </a:xfrm>
          <a:prstGeom prst="rect">
            <a:avLst/>
          </a:prstGeom>
        </p:spPr>
      </p:pic>
      <p:sp>
        <p:nvSpPr>
          <p:cNvPr id="13" name="Cím 1"/>
          <p:cNvSpPr txBox="1">
            <a:spLocks/>
          </p:cNvSpPr>
          <p:nvPr/>
        </p:nvSpPr>
        <p:spPr>
          <a:xfrm>
            <a:off x="2085703" y="511980"/>
            <a:ext cx="9144000" cy="8370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err="1" smtClean="0"/>
              <a:t>Nearest</a:t>
            </a:r>
            <a:r>
              <a:rPr lang="hu-HU" sz="3600" dirty="0" smtClean="0"/>
              <a:t> </a:t>
            </a:r>
            <a:r>
              <a:rPr lang="hu-HU" sz="3600" dirty="0" err="1" smtClean="0"/>
              <a:t>Neighbor</a:t>
            </a:r>
            <a:r>
              <a:rPr lang="hu-HU" sz="3600" dirty="0" smtClean="0"/>
              <a:t> Decision </a:t>
            </a:r>
            <a:r>
              <a:rPr lang="hu-HU" sz="3600" dirty="0" err="1" smtClean="0"/>
              <a:t>Rule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3917715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109688" y="227311"/>
            <a:ext cx="62375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Cover-Hart inequality for M &gt; 2</a:t>
            </a:r>
            <a:endParaRPr lang="hu-HU" sz="32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856" y="970132"/>
            <a:ext cx="10939205" cy="5887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58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768" y="478062"/>
            <a:ext cx="7181710" cy="85961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8578" y="3132839"/>
            <a:ext cx="8333954" cy="1585097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426768" y="2181497"/>
            <a:ext cx="14876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Notations</a:t>
            </a:r>
            <a:r>
              <a:rPr lang="hu-HU" sz="2400" dirty="0" smtClean="0"/>
              <a:t>: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1072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571399" y="311559"/>
            <a:ext cx="70230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Quickly Searching the nearest neighbor </a:t>
            </a:r>
            <a:endParaRPr lang="hu-HU" sz="3200" dirty="0"/>
          </a:p>
        </p:txBody>
      </p:sp>
      <p:sp>
        <p:nvSpPr>
          <p:cNvPr id="3" name="Szövegdoboz 2"/>
          <p:cNvSpPr txBox="1"/>
          <p:nvPr/>
        </p:nvSpPr>
        <p:spPr>
          <a:xfrm>
            <a:off x="801703" y="1256426"/>
            <a:ext cx="1084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b="1" dirty="0" smtClean="0"/>
              <a:t>THEOREM</a:t>
            </a:r>
            <a:r>
              <a:rPr lang="hu-HU" sz="2400" dirty="0" smtClean="0"/>
              <a:t>:  </a:t>
            </a:r>
            <a:r>
              <a:rPr lang="en-US" sz="2400" dirty="0" smtClean="0"/>
              <a:t>The learning point  </a:t>
            </a:r>
            <a:r>
              <a:rPr lang="hu-HU" sz="2400" dirty="0" smtClean="0"/>
              <a:t>                                       </a:t>
            </a:r>
            <a:r>
              <a:rPr lang="en-US" sz="2400" dirty="0" smtClean="0"/>
              <a:t>should not be the nearest neighbor of the query point </a:t>
            </a:r>
            <a:r>
              <a:rPr lang="en-US" sz="2400" i="1" dirty="0" smtClean="0"/>
              <a:t>x</a:t>
            </a:r>
            <a:r>
              <a:rPr lang="en-US" sz="2400" dirty="0" smtClean="0"/>
              <a:t> if one of the following exclusion criteria is true: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1346" y="1308932"/>
            <a:ext cx="2557055" cy="39965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6041" y="2414856"/>
            <a:ext cx="3426249" cy="774259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800" y="3301520"/>
            <a:ext cx="5188146" cy="713294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75800" y="4127219"/>
            <a:ext cx="5273497" cy="80474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86041" y="5044366"/>
            <a:ext cx="3999323" cy="725487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1667" y="5819583"/>
            <a:ext cx="6881246" cy="65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58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1720" y="3728663"/>
            <a:ext cx="4788370" cy="2740500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1212" y="1349773"/>
            <a:ext cx="8365631" cy="2378890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7966" y="383116"/>
            <a:ext cx="5392124" cy="73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7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32138" y="114301"/>
            <a:ext cx="5551488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hu-HU" altLang="hu-HU" sz="3200" b="1" dirty="0" smtClean="0">
                <a:solidFill>
                  <a:srgbClr val="CC6600"/>
                </a:solidFill>
                <a:latin typeface="Arial" panose="020B0604020202020204" pitchFamily="34" charset="0"/>
              </a:rPr>
              <a:t>The </a:t>
            </a:r>
            <a:r>
              <a:rPr lang="hu-HU" altLang="hu-HU" sz="3200" b="1" dirty="0">
                <a:solidFill>
                  <a:srgbClr val="CC6600"/>
                </a:solidFill>
                <a:latin typeface="Blackadder ITC" panose="04020505051007020D02" pitchFamily="82" charset="0"/>
              </a:rPr>
              <a:t>K</a:t>
            </a:r>
            <a:r>
              <a:rPr lang="hu-HU" altLang="hu-HU" sz="3200" b="1" baseline="-25000" dirty="0">
                <a:solidFill>
                  <a:srgbClr val="CC6600"/>
                </a:solidFill>
                <a:latin typeface="Arial" panose="020B0604020202020204" pitchFamily="34" charset="0"/>
              </a:rPr>
              <a:t>1 </a:t>
            </a:r>
            <a:r>
              <a:rPr lang="hu-HU" altLang="hu-HU" sz="3200" b="1" dirty="0" err="1" smtClean="0">
                <a:solidFill>
                  <a:srgbClr val="CC6600"/>
                </a:solidFill>
                <a:latin typeface="Arial" panose="020B0604020202020204" pitchFamily="34" charset="0"/>
              </a:rPr>
              <a:t>exclusion</a:t>
            </a:r>
            <a:r>
              <a:rPr lang="hu-HU" altLang="hu-HU" sz="3200" b="1" dirty="0" smtClean="0">
                <a:solidFill>
                  <a:srgbClr val="CC6600"/>
                </a:solidFill>
                <a:latin typeface="Arial" panose="020B0604020202020204" pitchFamily="34" charset="0"/>
              </a:rPr>
              <a:t> </a:t>
            </a:r>
            <a:r>
              <a:rPr lang="hu-HU" altLang="hu-HU" sz="3200" b="1" dirty="0" err="1" smtClean="0">
                <a:solidFill>
                  <a:srgbClr val="CC6600"/>
                </a:solidFill>
                <a:latin typeface="Arial" panose="020B0604020202020204" pitchFamily="34" charset="0"/>
              </a:rPr>
              <a:t>criteria</a:t>
            </a:r>
            <a:endParaRPr lang="hu-HU" altLang="hu-HU" sz="3200" b="1" dirty="0">
              <a:solidFill>
                <a:srgbClr val="CC6600"/>
              </a:solidFill>
              <a:latin typeface="Arial" panose="020B0604020202020204" pitchFamily="34" charset="0"/>
            </a:endParaRPr>
          </a:p>
        </p:txBody>
      </p:sp>
      <p:pic>
        <p:nvPicPr>
          <p:cNvPr id="7" name="Picture 5" descr="fk1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815975"/>
            <a:ext cx="7785100" cy="5681663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2116138" y="3684588"/>
            <a:ext cx="431800" cy="1223962"/>
          </a:xfrm>
          <a:prstGeom prst="line">
            <a:avLst/>
          </a:prstGeom>
          <a:noFill/>
          <a:ln w="38100">
            <a:solidFill>
              <a:srgbClr val="B5E0E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5322888" y="4221163"/>
            <a:ext cx="73025" cy="1008062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1265238" y="3770313"/>
            <a:ext cx="503237" cy="3587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V="1">
            <a:off x="1541463" y="5021263"/>
            <a:ext cx="863600" cy="69215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2" name="Line 10"/>
          <p:cNvSpPr>
            <a:spLocks noChangeShapeType="1"/>
          </p:cNvSpPr>
          <p:nvPr/>
        </p:nvSpPr>
        <p:spPr bwMode="auto">
          <a:xfrm flipH="1">
            <a:off x="2528888" y="4559300"/>
            <a:ext cx="790575" cy="5048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H="1">
            <a:off x="2822575" y="5740400"/>
            <a:ext cx="1081088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H="1">
            <a:off x="1116013" y="1412875"/>
            <a:ext cx="431800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5" name="Line 13"/>
          <p:cNvSpPr>
            <a:spLocks noChangeShapeType="1"/>
          </p:cNvSpPr>
          <p:nvPr/>
        </p:nvSpPr>
        <p:spPr bwMode="auto">
          <a:xfrm flipH="1">
            <a:off x="3746500" y="1824038"/>
            <a:ext cx="431800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Line 14"/>
          <p:cNvSpPr>
            <a:spLocks noChangeShapeType="1"/>
          </p:cNvSpPr>
          <p:nvPr/>
        </p:nvSpPr>
        <p:spPr bwMode="auto">
          <a:xfrm flipH="1">
            <a:off x="4144963" y="3856038"/>
            <a:ext cx="431800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 flipH="1">
            <a:off x="2700338" y="5229225"/>
            <a:ext cx="431800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8" name="Line 16"/>
          <p:cNvSpPr>
            <a:spLocks noChangeShapeType="1"/>
          </p:cNvSpPr>
          <p:nvPr/>
        </p:nvSpPr>
        <p:spPr bwMode="auto">
          <a:xfrm flipH="1">
            <a:off x="2633663" y="4667250"/>
            <a:ext cx="431800" cy="730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hu-HU" sz="240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1979613" y="3573463"/>
            <a:ext cx="20457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altLang="hu-HU" kern="0" dirty="0" err="1" smtClean="0">
                <a:solidFill>
                  <a:srgbClr val="000000"/>
                </a:solidFill>
              </a:rPr>
              <a:t>the</a:t>
            </a:r>
            <a:r>
              <a:rPr kumimoji="0" lang="hu-HU" alt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hu-HU" alt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query</a:t>
            </a:r>
            <a:r>
              <a:rPr kumimoji="0" lang="hu-HU" altLang="hu-H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 </a:t>
            </a:r>
            <a:r>
              <a:rPr kumimoji="0" lang="hu-HU" altLang="hu-HU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</a:rPr>
              <a:t>point</a:t>
            </a:r>
            <a:endParaRPr kumimoji="0" lang="hu-HU" altLang="hu-HU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4544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9" grpId="0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9593" y="484379"/>
            <a:ext cx="5340987" cy="82190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52" y="1578288"/>
            <a:ext cx="11137078" cy="2275255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941" y="3961849"/>
            <a:ext cx="4788370" cy="274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076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460" y="683506"/>
            <a:ext cx="6180711" cy="874731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5991" y="2009869"/>
            <a:ext cx="11167194" cy="2483753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312" y="4945254"/>
            <a:ext cx="7611919" cy="141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83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1377" y="504769"/>
            <a:ext cx="5356130" cy="762328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2847" y="1931935"/>
            <a:ext cx="5793190" cy="772077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068" y="3368850"/>
            <a:ext cx="11718009" cy="759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8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711234" y="561702"/>
            <a:ext cx="93303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The force connection between exclusion </a:t>
            </a:r>
            <a:r>
              <a:rPr lang="en-US" sz="3600" dirty="0" smtClean="0"/>
              <a:t>criteria</a:t>
            </a:r>
            <a:r>
              <a:rPr lang="hu-HU" sz="3600" dirty="0" smtClean="0"/>
              <a:t>s</a:t>
            </a:r>
            <a:endParaRPr lang="hu-HU" sz="36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571" y="1707622"/>
            <a:ext cx="5860032" cy="4392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35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805694" y="313509"/>
            <a:ext cx="72471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smtClean="0"/>
              <a:t>The </a:t>
            </a:r>
            <a:r>
              <a:rPr lang="hu-HU" sz="4000" dirty="0" err="1" smtClean="0"/>
              <a:t>distance</a:t>
            </a:r>
            <a:r>
              <a:rPr lang="hu-HU" sz="4000" dirty="0" smtClean="0"/>
              <a:t> </a:t>
            </a:r>
            <a:r>
              <a:rPr lang="hu-HU" sz="4000" dirty="0" err="1" smtClean="0"/>
              <a:t>function</a:t>
            </a:r>
            <a:r>
              <a:rPr lang="hu-HU" sz="4000" dirty="0" smtClean="0"/>
              <a:t> (</a:t>
            </a:r>
            <a:r>
              <a:rPr lang="hu-HU" sz="4000" dirty="0" err="1" smtClean="0"/>
              <a:t>the</a:t>
            </a:r>
            <a:r>
              <a:rPr lang="hu-HU" sz="4000" dirty="0" smtClean="0"/>
              <a:t> </a:t>
            </a:r>
            <a:r>
              <a:rPr lang="hu-HU" sz="4000" dirty="0" err="1" smtClean="0"/>
              <a:t>metric</a:t>
            </a:r>
            <a:r>
              <a:rPr lang="hu-HU" sz="4000" dirty="0" smtClean="0"/>
              <a:t>)</a:t>
            </a:r>
            <a:endParaRPr lang="hu-HU" sz="4000" dirty="0"/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472621"/>
              </p:ext>
            </p:extLst>
          </p:nvPr>
        </p:nvGraphicFramePr>
        <p:xfrm>
          <a:off x="2667000" y="2889520"/>
          <a:ext cx="2762250" cy="690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6" r:id="rId3" imgW="952087" imgH="241195" progId="Equation.3">
                  <p:embed/>
                </p:oleObj>
              </mc:Choice>
              <mc:Fallback>
                <p:oleObj r:id="rId3" imgW="952087" imgH="241195" progId="Equation.3">
                  <p:embed/>
                  <p:pic>
                    <p:nvPicPr>
                      <p:cNvPr id="4711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889520"/>
                        <a:ext cx="2762250" cy="69056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3869131"/>
              </p:ext>
            </p:extLst>
          </p:nvPr>
        </p:nvGraphicFramePr>
        <p:xfrm>
          <a:off x="2667000" y="4283960"/>
          <a:ext cx="3367088" cy="641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7" r:id="rId5" imgW="1244600" imgH="241300" progId="Equation.3">
                  <p:embed/>
                </p:oleObj>
              </mc:Choice>
              <mc:Fallback>
                <p:oleObj r:id="rId5" imgW="1244600" imgH="241300" progId="Equation.3">
                  <p:embed/>
                  <p:pic>
                    <p:nvPicPr>
                      <p:cNvPr id="47111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4283960"/>
                        <a:ext cx="3367088" cy="6413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4916535"/>
              </p:ext>
            </p:extLst>
          </p:nvPr>
        </p:nvGraphicFramePr>
        <p:xfrm>
          <a:off x="2667000" y="5629187"/>
          <a:ext cx="4953000" cy="669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8" r:id="rId7" imgW="1765300" imgH="241300" progId="Equation.3">
                  <p:embed/>
                </p:oleObj>
              </mc:Choice>
              <mc:Fallback>
                <p:oleObj r:id="rId7" imgW="1765300" imgH="241300" progId="Equation.3">
                  <p:embed/>
                  <p:pic>
                    <p:nvPicPr>
                      <p:cNvPr id="47112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629187"/>
                        <a:ext cx="4953000" cy="669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Kép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33126" y="1221394"/>
            <a:ext cx="3325320" cy="10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40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79669" y="2717074"/>
            <a:ext cx="376250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err="1" smtClean="0"/>
              <a:t>Cluster</a:t>
            </a:r>
            <a:r>
              <a:rPr lang="hu-HU" sz="4400" dirty="0" smtClean="0"/>
              <a:t> </a:t>
            </a:r>
            <a:r>
              <a:rPr lang="hu-HU" sz="4400" dirty="0" err="1" smtClean="0"/>
              <a:t>Analysis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2602177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657600" y="313509"/>
            <a:ext cx="4872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 smtClean="0">
                <a:solidFill>
                  <a:srgbClr val="FF0000"/>
                </a:solidFill>
              </a:rPr>
              <a:t>Algorithm</a:t>
            </a:r>
            <a:r>
              <a:rPr lang="hu-HU" sz="4000" b="1" dirty="0" smtClean="0">
                <a:solidFill>
                  <a:srgbClr val="FF0000"/>
                </a:solidFill>
              </a:rPr>
              <a:t> </a:t>
            </a:r>
            <a:r>
              <a:rPr lang="hu-HU" sz="4000" b="1" dirty="0" err="1" smtClean="0">
                <a:solidFill>
                  <a:srgbClr val="FF0000"/>
                </a:solidFill>
              </a:rPr>
              <a:t>Description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490241" y="1564086"/>
            <a:ext cx="1140568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b="1" i="0" u="none" strike="noStrike" baseline="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What</a:t>
            </a:r>
            <a:r>
              <a:rPr lang="hu-HU" sz="3600" b="1" i="0" u="none" strike="noStrike" baseline="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is </a:t>
            </a:r>
            <a:r>
              <a:rPr lang="hu-HU" sz="3600" b="1" i="0" u="none" strike="noStrike" baseline="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Cluster</a:t>
            </a:r>
            <a:r>
              <a:rPr lang="hu-HU" sz="3600" b="1" i="0" u="none" strike="noStrike" baseline="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hu-HU" sz="3600" b="1" i="0" u="none" strike="noStrike" baseline="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Analysis</a:t>
            </a:r>
            <a:r>
              <a:rPr lang="hu-HU" sz="3600" b="1" i="0" u="none" strike="noStrike" baseline="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</a:p>
          <a:p>
            <a:r>
              <a:rPr lang="en-US" sz="3600" dirty="0">
                <a:latin typeface="Times New Roman" panose="02020603050405020304" pitchFamily="18" charset="0"/>
              </a:rPr>
              <a:t>Cluster analysis groups data objects based only on</a:t>
            </a:r>
          </a:p>
          <a:p>
            <a:r>
              <a:rPr lang="en-US" sz="3600" dirty="0">
                <a:latin typeface="Times New Roman" panose="02020603050405020304" pitchFamily="18" charset="0"/>
              </a:rPr>
              <a:t>information found in data that describes the objects and their</a:t>
            </a:r>
          </a:p>
          <a:p>
            <a:r>
              <a:rPr lang="hu-HU" sz="3600" dirty="0" err="1">
                <a:latin typeface="Times New Roman" panose="02020603050405020304" pitchFamily="18" charset="0"/>
              </a:rPr>
              <a:t>relationships</a:t>
            </a:r>
            <a:r>
              <a:rPr lang="hu-HU" sz="3600" dirty="0" smtClean="0">
                <a:latin typeface="Times New Roman" panose="02020603050405020304" pitchFamily="18" charset="0"/>
              </a:rPr>
              <a:t>.</a:t>
            </a:r>
          </a:p>
          <a:p>
            <a:endParaRPr lang="hu-HU" sz="3600" dirty="0">
              <a:latin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b="1" i="0" u="none" strike="noStrike" baseline="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Goal</a:t>
            </a:r>
            <a:r>
              <a:rPr lang="hu-HU" sz="3600" b="1" i="0" u="none" strike="noStrike" baseline="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of </a:t>
            </a:r>
            <a:r>
              <a:rPr lang="hu-HU" sz="3600" b="1" i="0" u="none" strike="noStrike" baseline="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Cluster</a:t>
            </a:r>
            <a:r>
              <a:rPr lang="hu-HU" sz="3600" b="1" i="0" u="none" strike="noStrike" baseline="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</a:t>
            </a:r>
            <a:r>
              <a:rPr lang="hu-HU" sz="3600" b="1" i="0" u="none" strike="noStrike" baseline="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Analysis</a:t>
            </a:r>
            <a:endParaRPr lang="hu-HU" sz="3600" b="1" i="0" u="none" strike="noStrike" baseline="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en-US" sz="3600" dirty="0">
                <a:latin typeface="Times New Roman" panose="02020603050405020304" pitchFamily="18" charset="0"/>
              </a:rPr>
              <a:t>The objects within a group be similar to one another and</a:t>
            </a:r>
          </a:p>
          <a:p>
            <a:r>
              <a:rPr lang="en-US" sz="3600" dirty="0">
                <a:latin typeface="Times New Roman" panose="02020603050405020304" pitchFamily="18" charset="0"/>
              </a:rPr>
              <a:t>different from the objects in other groups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76290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9889" y="188494"/>
            <a:ext cx="5249111" cy="107298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78823" y="1076346"/>
            <a:ext cx="1093361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Theoretically if we would also be able to work out all possible grouping then we can select the best one</a:t>
            </a:r>
            <a:r>
              <a:rPr lang="en-US" sz="2400" dirty="0" smtClean="0"/>
              <a:t>.</a:t>
            </a:r>
            <a:endParaRPr lang="hu-HU" sz="2400" dirty="0" smtClean="0"/>
          </a:p>
          <a:p>
            <a:endParaRPr lang="hu-HU" sz="2400" dirty="0"/>
          </a:p>
          <a:p>
            <a:r>
              <a:rPr lang="en-US" sz="2400" dirty="0"/>
              <a:t>How many ways can we group </a:t>
            </a:r>
            <a:r>
              <a:rPr lang="en-US" sz="2400" i="1" dirty="0"/>
              <a:t>N</a:t>
            </a:r>
            <a:r>
              <a:rPr lang="en-US" sz="2400" dirty="0"/>
              <a:t> elements into groups </a:t>
            </a:r>
            <a:r>
              <a:rPr lang="hu-HU" sz="2400" i="1" dirty="0" smtClean="0"/>
              <a:t>K</a:t>
            </a:r>
            <a:r>
              <a:rPr lang="en-US" sz="2400" dirty="0" smtClean="0"/>
              <a:t>?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9889" y="2963832"/>
            <a:ext cx="4724809" cy="114005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3878" y="4420691"/>
            <a:ext cx="5285122" cy="522000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378823" y="5463069"/>
            <a:ext cx="9693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This is too </a:t>
            </a:r>
            <a:r>
              <a:rPr lang="en-US" sz="2400" dirty="0" smtClean="0"/>
              <a:t>big </a:t>
            </a:r>
            <a:r>
              <a:rPr lang="en-US" sz="2400" dirty="0"/>
              <a:t>number to do </a:t>
            </a:r>
            <a:r>
              <a:rPr lang="en-US" sz="2400" dirty="0" smtClean="0"/>
              <a:t>so.</a:t>
            </a:r>
            <a:r>
              <a:rPr lang="hu-HU" sz="2400" dirty="0" smtClean="0"/>
              <a:t> </a:t>
            </a:r>
            <a:r>
              <a:rPr lang="en-US" sz="2400" dirty="0" smtClean="0"/>
              <a:t>We </a:t>
            </a:r>
            <a:r>
              <a:rPr lang="en-US" sz="2400" dirty="0"/>
              <a:t>need algorithms which create good groupings, then we can choose a "very good" among this.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582675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17520" y="483326"/>
            <a:ext cx="4872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>
                <a:solidFill>
                  <a:srgbClr val="FF0000"/>
                </a:solidFill>
              </a:rPr>
              <a:t>Algorithm</a:t>
            </a:r>
            <a:r>
              <a:rPr lang="hu-HU" sz="4000" b="1" dirty="0">
                <a:solidFill>
                  <a:srgbClr val="FF0000"/>
                </a:solidFill>
              </a:rPr>
              <a:t> </a:t>
            </a:r>
            <a:r>
              <a:rPr lang="hu-HU" sz="4000" b="1" dirty="0" err="1">
                <a:solidFill>
                  <a:srgbClr val="FF0000"/>
                </a:solidFill>
              </a:rPr>
              <a:t>Description</a:t>
            </a:r>
            <a:endParaRPr lang="hu-HU" sz="4000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01783" y="1711234"/>
            <a:ext cx="870462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hu-HU" sz="2800" b="1" i="0" u="none" strike="noStrike" baseline="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Types</a:t>
            </a:r>
            <a:r>
              <a:rPr lang="hu-HU" sz="2800" b="1" i="0" u="none" strike="noStrike" baseline="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of </a:t>
            </a:r>
            <a:r>
              <a:rPr lang="hu-HU" sz="2800" b="1" i="0" u="none" strike="noStrike" baseline="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Clustering</a:t>
            </a:r>
            <a:endParaRPr lang="hu-HU" sz="2800" b="1" i="0" u="none" strike="noStrike" baseline="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r>
              <a:rPr lang="hu-H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Partitioning</a:t>
            </a: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and </a:t>
            </a:r>
            <a:r>
              <a:rPr lang="hu-HU" sz="2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Hierarchical</a:t>
            </a:r>
            <a:r>
              <a:rPr lang="hu-HU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sz="28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Clustering</a:t>
            </a:r>
            <a:endParaRPr lang="hu-H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2800" b="1" i="0" u="none" strike="noStrike" baseline="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Hierarchical</a:t>
            </a:r>
            <a:r>
              <a:rPr lang="hu-HU" sz="2800" b="1" i="0" u="none" strike="noStrike" baseline="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hu-HU" sz="2800" b="1" i="0" u="none" strike="noStrike" baseline="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Clustering</a:t>
            </a:r>
            <a:endParaRPr lang="hu-HU" sz="2800" b="1" i="0" u="none" strike="noStrike" baseline="0" dirty="0" smtClean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set of nested clusters organized as a hierarchical </a:t>
            </a:r>
            <a:r>
              <a:rPr lang="en-US" sz="2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tree</a:t>
            </a:r>
            <a:endParaRPr lang="hu-HU" sz="28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US" sz="2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2800" b="1" i="0" u="none" strike="noStrike" baseline="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Partitioning</a:t>
            </a:r>
            <a:r>
              <a:rPr lang="hu-HU" sz="2800" b="1" i="0" u="none" strike="noStrike" baseline="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hu-HU" sz="2800" b="1" i="0" u="none" strike="noStrike" baseline="0" dirty="0" err="1" smtClean="0">
                <a:solidFill>
                  <a:srgbClr val="00B050"/>
                </a:solidFill>
                <a:latin typeface="Times New Roman" panose="02020603050405020304" pitchFamily="18" charset="0"/>
              </a:rPr>
              <a:t>Clustering</a:t>
            </a:r>
            <a:endParaRPr lang="hu-HU" sz="2800" b="1" i="0" u="none" strike="noStrike" baseline="0" dirty="0" smtClean="0">
              <a:solidFill>
                <a:srgbClr val="00B050"/>
              </a:solidFill>
              <a:latin typeface="Times New Roman" panose="02020603050405020304" pitchFamily="18" charset="0"/>
            </a:endParaRP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- A division data objects into non-overlapping subsets</a:t>
            </a:r>
          </a:p>
          <a:p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</a:rPr>
              <a:t>(clusters) such that each data object is in exactly one subset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340861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017520" y="483326"/>
            <a:ext cx="487287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>
                <a:solidFill>
                  <a:srgbClr val="FF0000"/>
                </a:solidFill>
              </a:rPr>
              <a:t>Algorithm</a:t>
            </a:r>
            <a:r>
              <a:rPr lang="hu-HU" sz="4000" b="1" dirty="0">
                <a:solidFill>
                  <a:srgbClr val="FF0000"/>
                </a:solidFill>
              </a:rPr>
              <a:t> </a:t>
            </a:r>
            <a:r>
              <a:rPr lang="hu-HU" sz="4000" b="1" dirty="0" err="1">
                <a:solidFill>
                  <a:srgbClr val="FF0000"/>
                </a:solidFill>
              </a:rPr>
              <a:t>Description</a:t>
            </a:r>
            <a:endParaRPr lang="hu-HU" sz="4000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8366" y="1511765"/>
            <a:ext cx="8393725" cy="4409745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194560" y="6152606"/>
            <a:ext cx="3114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A </a:t>
            </a:r>
            <a:r>
              <a:rPr lang="hu-HU" sz="2400" dirty="0" err="1" smtClean="0"/>
              <a:t>Partitional</a:t>
            </a:r>
            <a:r>
              <a:rPr lang="hu-HU" sz="2400" dirty="0" smtClean="0"/>
              <a:t>  </a:t>
            </a:r>
            <a:r>
              <a:rPr lang="hu-HU" sz="2400" dirty="0" err="1" smtClean="0"/>
              <a:t>Clustering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7550331" y="5441889"/>
            <a:ext cx="29794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Hierarchical</a:t>
            </a:r>
            <a:r>
              <a:rPr lang="hu-HU" sz="2400" dirty="0" smtClean="0"/>
              <a:t> </a:t>
            </a:r>
            <a:r>
              <a:rPr lang="hu-HU" sz="2400" dirty="0" err="1" smtClean="0"/>
              <a:t>Clustering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0757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913017" y="444137"/>
            <a:ext cx="53306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 err="1" smtClean="0">
                <a:solidFill>
                  <a:srgbClr val="FF0000"/>
                </a:solidFill>
              </a:rPr>
              <a:t>Algorithm</a:t>
            </a:r>
            <a:r>
              <a:rPr lang="hu-HU" sz="4400" b="1" dirty="0" smtClean="0">
                <a:solidFill>
                  <a:srgbClr val="FF0000"/>
                </a:solidFill>
              </a:rPr>
              <a:t> </a:t>
            </a:r>
            <a:r>
              <a:rPr lang="hu-HU" sz="4400" b="1" dirty="0" err="1" smtClean="0">
                <a:solidFill>
                  <a:srgbClr val="FF0000"/>
                </a:solidFill>
              </a:rPr>
              <a:t>Description</a:t>
            </a:r>
            <a:endParaRPr lang="hu-HU" sz="4400" b="1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54034" y="2063931"/>
            <a:ext cx="9786525" cy="30777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hu-HU" sz="3600" b="1" i="0" u="none" strike="noStrike" baseline="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What</a:t>
            </a:r>
            <a:r>
              <a:rPr lang="hu-HU" sz="3600" b="1" i="0" u="none" strike="noStrike" baseline="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 is </a:t>
            </a:r>
            <a:r>
              <a:rPr lang="hu-HU" sz="3600" b="1" i="1" u="none" strike="noStrike" baseline="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K</a:t>
            </a:r>
            <a:r>
              <a:rPr lang="hu-HU" sz="3600" b="1" i="0" u="none" strike="noStrike" baseline="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-</a:t>
            </a:r>
            <a:r>
              <a:rPr lang="hu-HU" sz="3600" b="1" i="0" u="none" strike="noStrike" baseline="0" dirty="0" err="1" smtClean="0">
                <a:solidFill>
                  <a:srgbClr val="0070C0"/>
                </a:solidFill>
                <a:latin typeface="Times New Roman" panose="02020603050405020304" pitchFamily="18" charset="0"/>
              </a:rPr>
              <a:t>means</a:t>
            </a:r>
            <a:r>
              <a:rPr lang="hu-HU" sz="3600" b="1" i="0" u="none" strike="noStrike" baseline="0" dirty="0" smtClean="0">
                <a:solidFill>
                  <a:srgbClr val="0070C0"/>
                </a:solidFill>
                <a:latin typeface="Times New Roman" panose="02020603050405020304" pitchFamily="18" charset="0"/>
              </a:rPr>
              <a:t>?</a:t>
            </a:r>
            <a:endParaRPr lang="hu-HU" sz="2800" b="1" i="0" u="none" strike="noStrike" baseline="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hu-HU" sz="28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1. </a:t>
            </a:r>
            <a:r>
              <a:rPr lang="hu-H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Partitional</a:t>
            </a: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clustering</a:t>
            </a:r>
            <a:r>
              <a:rPr lang="hu-HU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approach</a:t>
            </a:r>
            <a:endParaRPr lang="hu-HU" sz="2800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2. Each cluster is associated with a 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</a:rPr>
              <a:t>centroid</a:t>
            </a:r>
            <a:r>
              <a:rPr lang="en-US" sz="2800" b="1" dirty="0">
                <a:solidFill>
                  <a:srgbClr val="FFCD00"/>
                </a:solidFill>
                <a:latin typeface="Times New Roman" panose="02020603050405020304" pitchFamily="18" charset="0"/>
              </a:rPr>
              <a:t> 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(center point)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3. Each point is assigned to the cluster with the closest centroid</a:t>
            </a:r>
          </a:p>
          <a:p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4. Number of clusters, </a:t>
            </a:r>
            <a:r>
              <a:rPr lang="en-US" sz="28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must be </a:t>
            </a:r>
            <a:r>
              <a:rPr lang="en-US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specif</a:t>
            </a:r>
            <a:r>
              <a:rPr lang="hu-HU" sz="2800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ied</a:t>
            </a:r>
            <a:endParaRPr lang="hu-HU" sz="2800" dirty="0" smtClean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06899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075612" y="574766"/>
            <a:ext cx="4648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>
                <a:solidFill>
                  <a:srgbClr val="FF0000"/>
                </a:solidFill>
              </a:rPr>
              <a:t>Algorithm</a:t>
            </a:r>
            <a:r>
              <a:rPr lang="hu-HU" sz="4000" b="1" dirty="0">
                <a:solidFill>
                  <a:srgbClr val="FF0000"/>
                </a:solidFill>
              </a:rPr>
              <a:t> </a:t>
            </a:r>
            <a:r>
              <a:rPr lang="hu-HU" sz="4000" b="1" dirty="0" err="1" smtClean="0">
                <a:solidFill>
                  <a:srgbClr val="FF0000"/>
                </a:solidFill>
              </a:rPr>
              <a:t>Statement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14399" y="1548841"/>
            <a:ext cx="42816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800" b="1" dirty="0" smtClean="0">
                <a:solidFill>
                  <a:srgbClr val="0070C0"/>
                </a:solidFill>
              </a:rPr>
              <a:t>Basic </a:t>
            </a:r>
            <a:r>
              <a:rPr lang="hu-HU" sz="2800" b="1" dirty="0" err="1" smtClean="0">
                <a:solidFill>
                  <a:srgbClr val="0070C0"/>
                </a:solidFill>
              </a:rPr>
              <a:t>Algorithm</a:t>
            </a:r>
            <a:r>
              <a:rPr lang="hu-HU" sz="2800" b="1" dirty="0" smtClean="0">
                <a:solidFill>
                  <a:srgbClr val="0070C0"/>
                </a:solidFill>
              </a:rPr>
              <a:t> of </a:t>
            </a:r>
            <a:r>
              <a:rPr lang="hu-HU" sz="2800" b="1" i="1" dirty="0" smtClean="0">
                <a:solidFill>
                  <a:srgbClr val="0070C0"/>
                </a:solidFill>
              </a:rPr>
              <a:t>K</a:t>
            </a:r>
            <a:r>
              <a:rPr lang="hu-HU" sz="2800" b="1" dirty="0" smtClean="0">
                <a:solidFill>
                  <a:srgbClr val="0070C0"/>
                </a:solidFill>
              </a:rPr>
              <a:t>-</a:t>
            </a:r>
            <a:r>
              <a:rPr lang="hu-HU" sz="2800" b="1" dirty="0" err="1" smtClean="0">
                <a:solidFill>
                  <a:srgbClr val="0070C0"/>
                </a:solidFill>
              </a:rPr>
              <a:t>means</a:t>
            </a:r>
            <a:endParaRPr lang="hu-HU" sz="2800" b="1" i="0" u="none" strike="noStrike" baseline="0" dirty="0" smtClean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58" y="2338251"/>
            <a:ext cx="10528093" cy="2573383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858" y="4911634"/>
            <a:ext cx="10942820" cy="831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3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075612" y="574766"/>
            <a:ext cx="46489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>
                <a:solidFill>
                  <a:srgbClr val="FF0000"/>
                </a:solidFill>
              </a:rPr>
              <a:t>Algorithm</a:t>
            </a:r>
            <a:r>
              <a:rPr lang="hu-HU" sz="4000" b="1" dirty="0">
                <a:solidFill>
                  <a:srgbClr val="FF0000"/>
                </a:solidFill>
              </a:rPr>
              <a:t> </a:t>
            </a:r>
            <a:r>
              <a:rPr lang="hu-HU" sz="4000" b="1" dirty="0" err="1" smtClean="0">
                <a:solidFill>
                  <a:srgbClr val="FF0000"/>
                </a:solidFill>
              </a:rPr>
              <a:t>Statement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23406" y="1907177"/>
            <a:ext cx="3962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dirty="0" err="1" smtClean="0">
                <a:solidFill>
                  <a:srgbClr val="0070C0"/>
                </a:solidFill>
              </a:rPr>
              <a:t>Details</a:t>
            </a:r>
            <a:r>
              <a:rPr lang="hu-HU" sz="3600" dirty="0" smtClean="0">
                <a:solidFill>
                  <a:srgbClr val="0070C0"/>
                </a:solidFill>
              </a:rPr>
              <a:t> of </a:t>
            </a:r>
            <a:r>
              <a:rPr lang="hu-HU" sz="3600" i="1" dirty="0" smtClean="0">
                <a:solidFill>
                  <a:srgbClr val="0070C0"/>
                </a:solidFill>
              </a:rPr>
              <a:t>K</a:t>
            </a:r>
            <a:r>
              <a:rPr lang="hu-HU" sz="3600" dirty="0" smtClean="0">
                <a:solidFill>
                  <a:srgbClr val="0070C0"/>
                </a:solidFill>
              </a:rPr>
              <a:t>-</a:t>
            </a:r>
            <a:r>
              <a:rPr lang="hu-HU" sz="3600" dirty="0" err="1" smtClean="0">
                <a:solidFill>
                  <a:srgbClr val="0070C0"/>
                </a:solidFill>
              </a:rPr>
              <a:t>means</a:t>
            </a:r>
            <a:endParaRPr lang="hu-HU" sz="3600" dirty="0">
              <a:solidFill>
                <a:srgbClr val="0070C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123406" y="3017520"/>
            <a:ext cx="1014984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1. Initial centroids are often chosen randomly.</a:t>
            </a:r>
          </a:p>
          <a:p>
            <a:r>
              <a:rPr lang="en-US" sz="2400" dirty="0"/>
              <a:t>- </a:t>
            </a:r>
            <a:r>
              <a:rPr lang="en-US" sz="2400" i="1" dirty="0"/>
              <a:t>Clusters produced vary from one run to another</a:t>
            </a:r>
          </a:p>
          <a:p>
            <a:r>
              <a:rPr lang="en-US" sz="2400" dirty="0"/>
              <a:t>2. The centroid is (typically) the mean of the points in the cluster.</a:t>
            </a:r>
          </a:p>
          <a:p>
            <a:r>
              <a:rPr lang="en-US" sz="2400" dirty="0"/>
              <a:t>3.‘Closeness’ is measured by </a:t>
            </a:r>
            <a:r>
              <a:rPr lang="en-US" sz="2400" b="1" dirty="0"/>
              <a:t>Euclidean distance</a:t>
            </a:r>
            <a:r>
              <a:rPr lang="en-US" sz="2400" dirty="0"/>
              <a:t>, cosine similarity, correlation,</a:t>
            </a:r>
          </a:p>
          <a:p>
            <a:r>
              <a:rPr lang="hu-HU" sz="2400" dirty="0"/>
              <a:t>etc.</a:t>
            </a:r>
          </a:p>
          <a:p>
            <a:r>
              <a:rPr lang="en-US" sz="2400" dirty="0"/>
              <a:t>4. </a:t>
            </a:r>
            <a:r>
              <a:rPr lang="en-US" sz="2400" i="1" dirty="0"/>
              <a:t>K</a:t>
            </a:r>
            <a:r>
              <a:rPr lang="en-US" sz="2400" dirty="0"/>
              <a:t>-means will converge for common similarity measures mentioned above.</a:t>
            </a:r>
          </a:p>
          <a:p>
            <a:r>
              <a:rPr lang="en-US" sz="2400" dirty="0"/>
              <a:t>5. Most of the convergence happens in the first few iterations.</a:t>
            </a:r>
          </a:p>
          <a:p>
            <a:r>
              <a:rPr lang="en-US" sz="2400" dirty="0"/>
              <a:t>- </a:t>
            </a:r>
            <a:r>
              <a:rPr lang="en-US" sz="2400" i="1" dirty="0"/>
              <a:t>Often the stopping condition is changed to ‘Until relatively few points</a:t>
            </a:r>
          </a:p>
          <a:p>
            <a:r>
              <a:rPr lang="hu-HU" sz="2400" i="1" dirty="0" err="1"/>
              <a:t>change</a:t>
            </a:r>
            <a:r>
              <a:rPr lang="hu-HU" sz="2400" i="1" dirty="0"/>
              <a:t> </a:t>
            </a:r>
            <a:r>
              <a:rPr lang="hu-HU" sz="2400" i="1" dirty="0" err="1"/>
              <a:t>clusters</a:t>
            </a:r>
            <a:r>
              <a:rPr lang="hu-HU" sz="2400" i="1" dirty="0"/>
              <a:t>’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294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96234" y="578223"/>
            <a:ext cx="4507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 smtClean="0">
                <a:solidFill>
                  <a:srgbClr val="FF0000"/>
                </a:solidFill>
              </a:rPr>
              <a:t>Example</a:t>
            </a:r>
            <a:r>
              <a:rPr lang="hu-HU" sz="4000" b="1" dirty="0" smtClean="0">
                <a:solidFill>
                  <a:srgbClr val="FF0000"/>
                </a:solidFill>
              </a:rPr>
              <a:t> of </a:t>
            </a:r>
            <a:r>
              <a:rPr lang="hu-HU" sz="4000" b="1" i="1" dirty="0" smtClean="0">
                <a:solidFill>
                  <a:srgbClr val="FF0000"/>
                </a:solidFill>
              </a:rPr>
              <a:t>K</a:t>
            </a:r>
            <a:r>
              <a:rPr lang="hu-HU" sz="4000" b="1" dirty="0" smtClean="0">
                <a:solidFill>
                  <a:srgbClr val="FF0000"/>
                </a:solidFill>
              </a:rPr>
              <a:t>-</a:t>
            </a:r>
            <a:r>
              <a:rPr lang="hu-HU" sz="4000" b="1" dirty="0" err="1" smtClean="0">
                <a:solidFill>
                  <a:srgbClr val="FF0000"/>
                </a:solidFill>
              </a:rPr>
              <a:t>means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85047" y="1775012"/>
            <a:ext cx="45438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800" dirty="0" err="1" smtClean="0">
                <a:solidFill>
                  <a:srgbClr val="0070C0"/>
                </a:solidFill>
              </a:rPr>
              <a:t>Select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three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initial</a:t>
            </a:r>
            <a:r>
              <a:rPr lang="hu-HU" sz="2800" dirty="0" smtClean="0">
                <a:solidFill>
                  <a:srgbClr val="0070C0"/>
                </a:solidFill>
              </a:rPr>
              <a:t> </a:t>
            </a:r>
            <a:r>
              <a:rPr lang="hu-HU" sz="2800" dirty="0" err="1" smtClean="0">
                <a:solidFill>
                  <a:srgbClr val="0070C0"/>
                </a:solidFill>
              </a:rPr>
              <a:t>centroids</a:t>
            </a:r>
            <a:endParaRPr lang="hu-HU" sz="2800" dirty="0">
              <a:solidFill>
                <a:srgbClr val="0070C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463" y="2787135"/>
            <a:ext cx="4944736" cy="3332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65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96234" y="578223"/>
            <a:ext cx="4507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 smtClean="0">
                <a:solidFill>
                  <a:srgbClr val="FF0000"/>
                </a:solidFill>
              </a:rPr>
              <a:t>Example</a:t>
            </a:r>
            <a:r>
              <a:rPr lang="hu-HU" sz="4000" b="1" dirty="0" smtClean="0">
                <a:solidFill>
                  <a:srgbClr val="FF0000"/>
                </a:solidFill>
              </a:rPr>
              <a:t> of </a:t>
            </a:r>
            <a:r>
              <a:rPr lang="hu-HU" sz="4000" b="1" i="1" dirty="0" smtClean="0">
                <a:solidFill>
                  <a:srgbClr val="FF0000"/>
                </a:solidFill>
              </a:rPr>
              <a:t>K</a:t>
            </a:r>
            <a:r>
              <a:rPr lang="hu-HU" sz="4000" b="1" dirty="0" smtClean="0">
                <a:solidFill>
                  <a:srgbClr val="FF0000"/>
                </a:solidFill>
              </a:rPr>
              <a:t>-</a:t>
            </a:r>
            <a:r>
              <a:rPr lang="hu-HU" sz="4000" b="1" dirty="0" err="1" smtClean="0">
                <a:solidFill>
                  <a:srgbClr val="FF0000"/>
                </a:solidFill>
              </a:rPr>
              <a:t>means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81635" y="1734671"/>
            <a:ext cx="1074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70C0"/>
                </a:solidFill>
              </a:rPr>
              <a:t>Assigning the points to nearest </a:t>
            </a:r>
            <a:r>
              <a:rPr lang="en-US" sz="2400" b="1" i="1" dirty="0">
                <a:solidFill>
                  <a:srgbClr val="0070C0"/>
                </a:solidFill>
              </a:rPr>
              <a:t>K</a:t>
            </a:r>
            <a:r>
              <a:rPr lang="en-US" sz="2400" b="1" dirty="0">
                <a:solidFill>
                  <a:srgbClr val="0070C0"/>
                </a:solidFill>
              </a:rPr>
              <a:t> clusters and re-compute </a:t>
            </a:r>
            <a:r>
              <a:rPr lang="en-US" sz="2400" b="1" dirty="0" smtClean="0">
                <a:solidFill>
                  <a:srgbClr val="0070C0"/>
                </a:solidFill>
              </a:rPr>
              <a:t>the</a:t>
            </a:r>
            <a:r>
              <a:rPr lang="hu-HU" sz="2400" b="1" dirty="0" smtClean="0">
                <a:solidFill>
                  <a:srgbClr val="0070C0"/>
                </a:solidFill>
              </a:rPr>
              <a:t> </a:t>
            </a:r>
            <a:r>
              <a:rPr lang="hu-HU" sz="2400" b="1" dirty="0" err="1" smtClean="0">
                <a:solidFill>
                  <a:srgbClr val="0070C0"/>
                </a:solidFill>
              </a:rPr>
              <a:t>centroids</a:t>
            </a:r>
            <a:endParaRPr lang="hu-HU" sz="2400" dirty="0">
              <a:solidFill>
                <a:srgbClr val="0070C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5729" y="2540395"/>
            <a:ext cx="6444695" cy="372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341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4454434" y="509451"/>
            <a:ext cx="175618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 smtClean="0"/>
              <a:t>Examples</a:t>
            </a:r>
            <a:endParaRPr lang="hu-HU" sz="32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962" y="1370125"/>
            <a:ext cx="11482315" cy="5293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88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96234" y="578223"/>
            <a:ext cx="4507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 smtClean="0">
                <a:solidFill>
                  <a:srgbClr val="FF0000"/>
                </a:solidFill>
              </a:rPr>
              <a:t>Example</a:t>
            </a:r>
            <a:r>
              <a:rPr lang="hu-HU" sz="4000" b="1" dirty="0" smtClean="0">
                <a:solidFill>
                  <a:srgbClr val="FF0000"/>
                </a:solidFill>
              </a:rPr>
              <a:t> of </a:t>
            </a:r>
            <a:r>
              <a:rPr lang="hu-HU" sz="4000" b="1" i="1" dirty="0" smtClean="0">
                <a:solidFill>
                  <a:srgbClr val="FF0000"/>
                </a:solidFill>
              </a:rPr>
              <a:t>K</a:t>
            </a:r>
            <a:r>
              <a:rPr lang="hu-HU" sz="4000" b="1" dirty="0" smtClean="0">
                <a:solidFill>
                  <a:srgbClr val="FF0000"/>
                </a:solidFill>
              </a:rPr>
              <a:t>-</a:t>
            </a:r>
            <a:r>
              <a:rPr lang="hu-HU" sz="4000" b="1" dirty="0" err="1" smtClean="0">
                <a:solidFill>
                  <a:srgbClr val="FF0000"/>
                </a:solidFill>
              </a:rPr>
              <a:t>means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61366" y="1722053"/>
            <a:ext cx="114703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b="1" i="1" dirty="0">
                <a:solidFill>
                  <a:srgbClr val="0070C0"/>
                </a:solidFill>
              </a:rPr>
              <a:t>K</a:t>
            </a:r>
            <a:r>
              <a:rPr lang="en-US" sz="2400" b="1" dirty="0">
                <a:solidFill>
                  <a:srgbClr val="0070C0"/>
                </a:solidFill>
              </a:rPr>
              <a:t>-means terminates since the centroids converge to certain </a:t>
            </a:r>
            <a:r>
              <a:rPr lang="en-US" sz="2400" b="1" dirty="0" smtClean="0">
                <a:solidFill>
                  <a:srgbClr val="0070C0"/>
                </a:solidFill>
              </a:rPr>
              <a:t>points</a:t>
            </a:r>
            <a:r>
              <a:rPr lang="hu-HU" sz="2400" b="1" dirty="0" smtClean="0">
                <a:solidFill>
                  <a:srgbClr val="0070C0"/>
                </a:solidFill>
              </a:rPr>
              <a:t> and </a:t>
            </a:r>
            <a:r>
              <a:rPr lang="hu-HU" sz="2400" b="1" dirty="0" err="1">
                <a:solidFill>
                  <a:srgbClr val="0070C0"/>
                </a:solidFill>
              </a:rPr>
              <a:t>do</a:t>
            </a:r>
            <a:r>
              <a:rPr lang="hu-HU" sz="2400" b="1" dirty="0">
                <a:solidFill>
                  <a:srgbClr val="0070C0"/>
                </a:solidFill>
              </a:rPr>
              <a:t> </a:t>
            </a:r>
            <a:r>
              <a:rPr lang="hu-HU" sz="2400" b="1" dirty="0" err="1">
                <a:solidFill>
                  <a:srgbClr val="0070C0"/>
                </a:solidFill>
              </a:rPr>
              <a:t>not</a:t>
            </a:r>
            <a:r>
              <a:rPr lang="hu-HU" sz="2400" b="1" dirty="0">
                <a:solidFill>
                  <a:srgbClr val="0070C0"/>
                </a:solidFill>
              </a:rPr>
              <a:t> </a:t>
            </a:r>
            <a:r>
              <a:rPr lang="hu-HU" sz="2400" b="1" dirty="0" err="1">
                <a:solidFill>
                  <a:srgbClr val="0070C0"/>
                </a:solidFill>
              </a:rPr>
              <a:t>change</a:t>
            </a:r>
            <a:r>
              <a:rPr lang="hu-HU" sz="2400" b="1" dirty="0">
                <a:solidFill>
                  <a:srgbClr val="0070C0"/>
                </a:solidFill>
              </a:rPr>
              <a:t>.</a:t>
            </a:r>
            <a:endParaRPr lang="hu-HU" sz="2400" dirty="0">
              <a:solidFill>
                <a:srgbClr val="0070C0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5065" y="2619662"/>
            <a:ext cx="6366852" cy="400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718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96233" y="336176"/>
            <a:ext cx="450796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 smtClean="0">
                <a:solidFill>
                  <a:srgbClr val="FF0000"/>
                </a:solidFill>
              </a:rPr>
              <a:t>Example</a:t>
            </a:r>
            <a:r>
              <a:rPr lang="hu-HU" sz="4000" b="1" dirty="0" smtClean="0">
                <a:solidFill>
                  <a:srgbClr val="FF0000"/>
                </a:solidFill>
              </a:rPr>
              <a:t> of </a:t>
            </a:r>
            <a:r>
              <a:rPr lang="hu-HU" sz="4000" b="1" i="1" dirty="0" smtClean="0">
                <a:solidFill>
                  <a:srgbClr val="FF0000"/>
                </a:solidFill>
              </a:rPr>
              <a:t>K</a:t>
            </a:r>
            <a:r>
              <a:rPr lang="hu-HU" sz="4000" b="1" dirty="0" smtClean="0">
                <a:solidFill>
                  <a:srgbClr val="FF0000"/>
                </a:solidFill>
              </a:rPr>
              <a:t>-</a:t>
            </a:r>
            <a:r>
              <a:rPr lang="hu-HU" sz="4000" b="1" dirty="0" err="1" smtClean="0">
                <a:solidFill>
                  <a:srgbClr val="FF0000"/>
                </a:solidFill>
              </a:rPr>
              <a:t>means</a:t>
            </a:r>
            <a:endParaRPr lang="hu-HU" sz="4000" b="1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349" y="1283647"/>
            <a:ext cx="9141734" cy="557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38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 txBox="1">
            <a:spLocks/>
          </p:cNvSpPr>
          <p:nvPr/>
        </p:nvSpPr>
        <p:spPr bwMode="auto">
          <a:xfrm>
            <a:off x="6858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5B83C93-686B-41EF-8136-B46B51692FF4}" type="datetime1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2018. 04. 24.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Élőláb helye 2"/>
          <p:cNvSpPr txBox="1">
            <a:spLocks/>
          </p:cNvSpPr>
          <p:nvPr/>
        </p:nvSpPr>
        <p:spPr bwMode="auto">
          <a:xfrm>
            <a:off x="3124200" y="63246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24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Dr Ketskeméty László előadása</a:t>
            </a:r>
          </a:p>
        </p:txBody>
      </p:sp>
      <p:sp>
        <p:nvSpPr>
          <p:cNvPr id="4" name="Dia számának helye 3"/>
          <p:cNvSpPr txBox="1">
            <a:spLocks/>
          </p:cNvSpPr>
          <p:nvPr/>
        </p:nvSpPr>
        <p:spPr bwMode="auto">
          <a:xfrm>
            <a:off x="6553200" y="63246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u-HU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sz="2400" kern="1200" smtClean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946B07-8D8D-44D2-98DF-494885D78B52}" type="slidenum">
              <a:rPr kumimoji="0" lang="hu-HU" altLang="hu-H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hu-HU" altLang="hu-HU" sz="1400" b="0" i="0" u="none" strike="noStrike" kern="120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22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5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05518" y="874059"/>
            <a:ext cx="37562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>
                <a:solidFill>
                  <a:srgbClr val="FF0000"/>
                </a:solidFill>
              </a:rPr>
              <a:t>Problem</a:t>
            </a:r>
            <a:r>
              <a:rPr lang="hu-HU" sz="4000" b="1" dirty="0">
                <a:solidFill>
                  <a:srgbClr val="FF0000"/>
                </a:solidFill>
              </a:rPr>
              <a:t> </a:t>
            </a:r>
            <a:r>
              <a:rPr lang="hu-HU" sz="4000" b="1" dirty="0" err="1">
                <a:solidFill>
                  <a:srgbClr val="FF0000"/>
                </a:solidFill>
              </a:rPr>
              <a:t>about</a:t>
            </a:r>
            <a:r>
              <a:rPr lang="hu-HU" sz="4000" b="1" dirty="0">
                <a:solidFill>
                  <a:srgbClr val="FF0000"/>
                </a:solidFill>
              </a:rPr>
              <a:t> </a:t>
            </a:r>
            <a:r>
              <a:rPr lang="hu-HU" sz="4000" b="1" i="1" dirty="0">
                <a:solidFill>
                  <a:srgbClr val="FF0000"/>
                </a:solidFill>
              </a:rPr>
              <a:t>K</a:t>
            </a:r>
            <a:endParaRPr lang="hu-HU" sz="4000" i="1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77471" y="2097741"/>
            <a:ext cx="802789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600" b="1" dirty="0" err="1">
                <a:solidFill>
                  <a:srgbClr val="0070C0"/>
                </a:solidFill>
              </a:rPr>
              <a:t>How</a:t>
            </a:r>
            <a:r>
              <a:rPr lang="hu-HU" sz="3600" b="1" dirty="0">
                <a:solidFill>
                  <a:srgbClr val="0070C0"/>
                </a:solidFill>
              </a:rPr>
              <a:t> </a:t>
            </a:r>
            <a:r>
              <a:rPr lang="hu-HU" sz="3600" b="1" dirty="0" err="1">
                <a:solidFill>
                  <a:srgbClr val="0070C0"/>
                </a:solidFill>
              </a:rPr>
              <a:t>to</a:t>
            </a:r>
            <a:r>
              <a:rPr lang="hu-HU" sz="3600" b="1" dirty="0">
                <a:solidFill>
                  <a:srgbClr val="0070C0"/>
                </a:solidFill>
              </a:rPr>
              <a:t> </a:t>
            </a:r>
            <a:r>
              <a:rPr lang="hu-HU" sz="3600" b="1" dirty="0" err="1">
                <a:solidFill>
                  <a:srgbClr val="0070C0"/>
                </a:solidFill>
              </a:rPr>
              <a:t>choose</a:t>
            </a:r>
            <a:r>
              <a:rPr lang="hu-HU" sz="3600" b="1" dirty="0">
                <a:solidFill>
                  <a:srgbClr val="0070C0"/>
                </a:solidFill>
              </a:rPr>
              <a:t> </a:t>
            </a:r>
            <a:r>
              <a:rPr lang="hu-HU" sz="3600" b="1" i="1" dirty="0">
                <a:solidFill>
                  <a:srgbClr val="0070C0"/>
                </a:solidFill>
              </a:rPr>
              <a:t>K</a:t>
            </a:r>
            <a:r>
              <a:rPr lang="hu-HU" sz="3600" b="1" dirty="0" smtClean="0">
                <a:solidFill>
                  <a:srgbClr val="0070C0"/>
                </a:solidFill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u-HU" sz="3600" b="1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en-US" sz="2400" dirty="0" smtClean="0"/>
              <a:t>Use </a:t>
            </a:r>
            <a:r>
              <a:rPr lang="en-US" sz="2400" dirty="0"/>
              <a:t>another clustering method, </a:t>
            </a:r>
            <a:r>
              <a:rPr lang="hu-HU" sz="2400" dirty="0" err="1" smtClean="0"/>
              <a:t>then</a:t>
            </a:r>
            <a:r>
              <a:rPr lang="hu-HU" sz="2400" dirty="0" smtClean="0"/>
              <a:t> </a:t>
            </a:r>
            <a:r>
              <a:rPr lang="hu-HU" sz="2400" dirty="0" err="1" smtClean="0"/>
              <a:t>estimate</a:t>
            </a:r>
            <a:r>
              <a:rPr lang="hu-HU" sz="2400" dirty="0" smtClean="0"/>
              <a:t> it…</a:t>
            </a:r>
          </a:p>
          <a:p>
            <a:endParaRPr lang="en-US" sz="2400" dirty="0"/>
          </a:p>
          <a:p>
            <a:r>
              <a:rPr lang="en-US" sz="2400" dirty="0"/>
              <a:t>2. Run algorithm on data with several different values of </a:t>
            </a:r>
            <a:r>
              <a:rPr lang="en-US" sz="2400" i="1" dirty="0" smtClean="0"/>
              <a:t>K</a:t>
            </a:r>
            <a:r>
              <a:rPr lang="hu-HU" sz="2400" i="1" dirty="0" smtClean="0"/>
              <a:t> </a:t>
            </a:r>
            <a:r>
              <a:rPr lang="hu-HU" sz="2400" dirty="0" smtClean="0"/>
              <a:t>and </a:t>
            </a:r>
            <a:r>
              <a:rPr lang="hu-HU" sz="2400" dirty="0" err="1" smtClean="0"/>
              <a:t>choose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value</a:t>
            </a:r>
            <a:r>
              <a:rPr lang="hu-HU" sz="2400" dirty="0" smtClean="0"/>
              <a:t> </a:t>
            </a:r>
            <a:r>
              <a:rPr lang="hu-HU" sz="2400" dirty="0" err="1" smtClean="0"/>
              <a:t>what</a:t>
            </a:r>
            <a:r>
              <a:rPr lang="hu-HU" sz="2400" dirty="0" smtClean="0"/>
              <a:t> </a:t>
            </a:r>
            <a:r>
              <a:rPr lang="hu-HU" sz="2400" dirty="0" err="1" smtClean="0"/>
              <a:t>seems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be </a:t>
            </a:r>
            <a:r>
              <a:rPr lang="hu-HU" sz="2400" dirty="0" err="1" smtClean="0"/>
              <a:t>better</a:t>
            </a:r>
            <a:r>
              <a:rPr lang="en-US" sz="2400" dirty="0" smtClean="0"/>
              <a:t>.</a:t>
            </a:r>
            <a:endParaRPr lang="hu-HU" sz="2400" dirty="0" smtClean="0"/>
          </a:p>
          <a:p>
            <a:endParaRPr lang="en-US" sz="2400" dirty="0"/>
          </a:p>
          <a:p>
            <a:r>
              <a:rPr lang="en-US" sz="2400" dirty="0"/>
              <a:t>3. Use the prior knowledge about the characteristics of the problem.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66447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246812" y="836023"/>
            <a:ext cx="69386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 smtClean="0">
                <a:solidFill>
                  <a:srgbClr val="FF0000"/>
                </a:solidFill>
              </a:rPr>
              <a:t>Problem</a:t>
            </a:r>
            <a:r>
              <a:rPr lang="hu-HU" sz="4000" b="1" dirty="0" smtClean="0">
                <a:solidFill>
                  <a:srgbClr val="FF0000"/>
                </a:solidFill>
              </a:rPr>
              <a:t> </a:t>
            </a:r>
            <a:r>
              <a:rPr lang="hu-HU" sz="4000" b="1" dirty="0" err="1" smtClean="0">
                <a:solidFill>
                  <a:srgbClr val="FF0000"/>
                </a:solidFill>
              </a:rPr>
              <a:t>about</a:t>
            </a:r>
            <a:r>
              <a:rPr lang="hu-HU" sz="4000" b="1" dirty="0" smtClean="0">
                <a:solidFill>
                  <a:srgbClr val="FF0000"/>
                </a:solidFill>
              </a:rPr>
              <a:t> </a:t>
            </a:r>
            <a:r>
              <a:rPr lang="hu-HU" sz="4000" b="1" dirty="0" err="1" smtClean="0">
                <a:solidFill>
                  <a:srgbClr val="FF0000"/>
                </a:solidFill>
              </a:rPr>
              <a:t>initialize</a:t>
            </a:r>
            <a:r>
              <a:rPr lang="hu-HU" sz="4000" b="1" dirty="0" smtClean="0">
                <a:solidFill>
                  <a:srgbClr val="FF0000"/>
                </a:solidFill>
              </a:rPr>
              <a:t> </a:t>
            </a:r>
            <a:r>
              <a:rPr lang="hu-HU" sz="4000" b="1" dirty="0" err="1" smtClean="0">
                <a:solidFill>
                  <a:srgbClr val="FF0000"/>
                </a:solidFill>
              </a:rPr>
              <a:t>centers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23406" y="2116183"/>
            <a:ext cx="466063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3200" dirty="0" err="1" smtClean="0">
                <a:solidFill>
                  <a:srgbClr val="0070C0"/>
                </a:solidFill>
              </a:rPr>
              <a:t>How</a:t>
            </a:r>
            <a:r>
              <a:rPr lang="hu-HU" sz="3200" dirty="0" smtClean="0">
                <a:solidFill>
                  <a:srgbClr val="0070C0"/>
                </a:solidFill>
              </a:rPr>
              <a:t> </a:t>
            </a:r>
            <a:r>
              <a:rPr lang="hu-HU" sz="3200" dirty="0" err="1" smtClean="0">
                <a:solidFill>
                  <a:srgbClr val="0070C0"/>
                </a:solidFill>
              </a:rPr>
              <a:t>to</a:t>
            </a:r>
            <a:r>
              <a:rPr lang="hu-HU" sz="3200" dirty="0" smtClean="0">
                <a:solidFill>
                  <a:srgbClr val="0070C0"/>
                </a:solidFill>
              </a:rPr>
              <a:t> </a:t>
            </a:r>
            <a:r>
              <a:rPr lang="hu-HU" sz="3200" dirty="0" err="1" smtClean="0">
                <a:solidFill>
                  <a:srgbClr val="0070C0"/>
                </a:solidFill>
              </a:rPr>
              <a:t>initialize</a:t>
            </a:r>
            <a:r>
              <a:rPr lang="hu-HU" sz="3200" dirty="0" smtClean="0">
                <a:solidFill>
                  <a:srgbClr val="0070C0"/>
                </a:solidFill>
              </a:rPr>
              <a:t> </a:t>
            </a:r>
            <a:r>
              <a:rPr lang="hu-HU" sz="3200" dirty="0" err="1" smtClean="0">
                <a:solidFill>
                  <a:srgbClr val="0070C0"/>
                </a:solidFill>
              </a:rPr>
              <a:t>centers</a:t>
            </a:r>
            <a:r>
              <a:rPr lang="hu-HU" sz="3200" dirty="0" smtClean="0">
                <a:solidFill>
                  <a:srgbClr val="0070C0"/>
                </a:solidFill>
              </a:rPr>
              <a:t>?</a:t>
            </a:r>
            <a:endParaRPr lang="hu-HU" sz="3200" dirty="0">
              <a:solidFill>
                <a:srgbClr val="0070C0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502229" y="3161211"/>
            <a:ext cx="7324569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- Random Points in Feature Space</a:t>
            </a:r>
          </a:p>
          <a:p>
            <a:r>
              <a:rPr lang="en-US" sz="2800" dirty="0" smtClean="0"/>
              <a:t>- Random Points From Data Set</a:t>
            </a:r>
          </a:p>
          <a:p>
            <a:r>
              <a:rPr lang="en-US" sz="2800" dirty="0" smtClean="0"/>
              <a:t>- Look For Dense Regions of Space</a:t>
            </a:r>
          </a:p>
          <a:p>
            <a:r>
              <a:rPr lang="en-US" sz="2800" dirty="0" smtClean="0"/>
              <a:t>- Space them uniformly around the feature space</a:t>
            </a:r>
            <a:endParaRPr lang="hu-HU" sz="2800" dirty="0"/>
          </a:p>
        </p:txBody>
      </p:sp>
    </p:spTree>
    <p:extLst>
      <p:ext uri="{BB962C8B-B14F-4D97-AF65-F5344CB8AC3E}">
        <p14:creationId xmlns:p14="http://schemas.microsoft.com/office/powerpoint/2010/main" val="261979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22468" y="587829"/>
            <a:ext cx="3341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 smtClean="0">
                <a:solidFill>
                  <a:srgbClr val="FF0000"/>
                </a:solidFill>
              </a:rPr>
              <a:t>Cluster</a:t>
            </a:r>
            <a:r>
              <a:rPr lang="hu-HU" sz="4000" b="1" dirty="0" smtClean="0">
                <a:solidFill>
                  <a:srgbClr val="FF0000"/>
                </a:solidFill>
              </a:rPr>
              <a:t> </a:t>
            </a:r>
            <a:r>
              <a:rPr lang="hu-HU" sz="4000" b="1" dirty="0" err="1" smtClean="0">
                <a:solidFill>
                  <a:srgbClr val="FF0000"/>
                </a:solidFill>
              </a:rPr>
              <a:t>Quality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796834" y="2259875"/>
            <a:ext cx="1026704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err="1" smtClean="0">
                <a:solidFill>
                  <a:srgbClr val="002060"/>
                </a:solidFill>
              </a:rPr>
              <a:t>Since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any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data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can</a:t>
            </a:r>
            <a:r>
              <a:rPr lang="hu-HU" sz="2400" dirty="0" smtClean="0">
                <a:solidFill>
                  <a:srgbClr val="002060"/>
                </a:solidFill>
              </a:rPr>
              <a:t> be </a:t>
            </a:r>
            <a:r>
              <a:rPr lang="hu-HU" sz="2400" dirty="0" err="1" smtClean="0">
                <a:solidFill>
                  <a:srgbClr val="002060"/>
                </a:solidFill>
              </a:rPr>
              <a:t>clustered</a:t>
            </a:r>
            <a:r>
              <a:rPr lang="hu-HU" sz="2400" dirty="0" smtClean="0">
                <a:solidFill>
                  <a:srgbClr val="002060"/>
                </a:solidFill>
              </a:rPr>
              <a:t>, </a:t>
            </a:r>
            <a:r>
              <a:rPr lang="hu-HU" sz="2400" dirty="0" err="1" smtClean="0">
                <a:solidFill>
                  <a:srgbClr val="002060"/>
                </a:solidFill>
              </a:rPr>
              <a:t>how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do</a:t>
            </a:r>
            <a:r>
              <a:rPr lang="hu-HU" sz="2400" dirty="0" smtClean="0">
                <a:solidFill>
                  <a:srgbClr val="002060"/>
                </a:solidFill>
              </a:rPr>
              <a:t> we </a:t>
            </a:r>
            <a:r>
              <a:rPr lang="hu-HU" sz="2400" dirty="0" err="1" smtClean="0">
                <a:solidFill>
                  <a:srgbClr val="002060"/>
                </a:solidFill>
              </a:rPr>
              <a:t>know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our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clusters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are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meaningful</a:t>
            </a:r>
            <a:r>
              <a:rPr lang="hu-HU" sz="2400" dirty="0" smtClean="0">
                <a:solidFill>
                  <a:srgbClr val="002060"/>
                </a:solidFill>
              </a:rPr>
              <a:t>?</a:t>
            </a:r>
          </a:p>
          <a:p>
            <a:pPr lvl="1"/>
            <a:endParaRPr lang="hu-HU" sz="2400" dirty="0" smtClean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hu-HU" sz="2400" dirty="0" smtClean="0">
                <a:solidFill>
                  <a:srgbClr val="002060"/>
                </a:solidFill>
              </a:rPr>
              <a:t>The </a:t>
            </a:r>
            <a:r>
              <a:rPr lang="hu-HU" sz="2400" dirty="0" err="1" smtClean="0">
                <a:solidFill>
                  <a:srgbClr val="002060"/>
                </a:solidFill>
              </a:rPr>
              <a:t>size</a:t>
            </a:r>
            <a:r>
              <a:rPr lang="hu-HU" sz="2400" dirty="0" smtClean="0">
                <a:solidFill>
                  <a:srgbClr val="002060"/>
                </a:solidFill>
              </a:rPr>
              <a:t> (</a:t>
            </a:r>
            <a:r>
              <a:rPr lang="hu-HU" sz="2400" dirty="0" err="1" smtClean="0">
                <a:solidFill>
                  <a:srgbClr val="002060"/>
                </a:solidFill>
              </a:rPr>
              <a:t>diameter</a:t>
            </a:r>
            <a:r>
              <a:rPr lang="hu-HU" sz="2400" dirty="0" smtClean="0">
                <a:solidFill>
                  <a:srgbClr val="002060"/>
                </a:solidFill>
              </a:rPr>
              <a:t>) of </a:t>
            </a:r>
            <a:r>
              <a:rPr lang="hu-HU" sz="2400" dirty="0" err="1" smtClean="0">
                <a:solidFill>
                  <a:srgbClr val="002060"/>
                </a:solidFill>
              </a:rPr>
              <a:t>the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cluster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vs</a:t>
            </a:r>
            <a:r>
              <a:rPr lang="hu-HU" sz="2400" dirty="0" smtClean="0">
                <a:solidFill>
                  <a:srgbClr val="002060"/>
                </a:solidFill>
              </a:rPr>
              <a:t> The </a:t>
            </a:r>
            <a:r>
              <a:rPr lang="hu-HU" sz="2400" dirty="0" err="1" smtClean="0">
                <a:solidFill>
                  <a:srgbClr val="002060"/>
                </a:solidFill>
              </a:rPr>
              <a:t>inter-cluster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distance</a:t>
            </a:r>
            <a:endParaRPr lang="hu-HU" sz="2400" dirty="0">
              <a:solidFill>
                <a:srgbClr val="002060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hu-HU" sz="2400" dirty="0" err="1" smtClean="0">
                <a:solidFill>
                  <a:srgbClr val="002060"/>
                </a:solidFill>
              </a:rPr>
              <a:t>Distance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between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the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members</a:t>
            </a:r>
            <a:r>
              <a:rPr lang="hu-HU" sz="2400" dirty="0" smtClean="0">
                <a:solidFill>
                  <a:srgbClr val="002060"/>
                </a:solidFill>
              </a:rPr>
              <a:t> of a </a:t>
            </a:r>
            <a:r>
              <a:rPr lang="hu-HU" sz="2400" dirty="0" err="1" smtClean="0">
                <a:solidFill>
                  <a:srgbClr val="002060"/>
                </a:solidFill>
              </a:rPr>
              <a:t>cluster</a:t>
            </a:r>
            <a:r>
              <a:rPr lang="hu-HU" sz="2400" dirty="0" smtClean="0">
                <a:solidFill>
                  <a:srgbClr val="002060"/>
                </a:solidFill>
              </a:rPr>
              <a:t> and </a:t>
            </a:r>
            <a:r>
              <a:rPr lang="hu-HU" sz="2400" dirty="0" err="1" smtClean="0">
                <a:solidFill>
                  <a:srgbClr val="002060"/>
                </a:solidFill>
              </a:rPr>
              <a:t>the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cluster’s</a:t>
            </a:r>
            <a:r>
              <a:rPr lang="hu-HU" sz="2400" dirty="0" smtClean="0">
                <a:solidFill>
                  <a:srgbClr val="002060"/>
                </a:solidFill>
              </a:rPr>
              <a:t> center</a:t>
            </a:r>
          </a:p>
          <a:p>
            <a:pPr marL="742950" lvl="1" indent="-285750">
              <a:buFontTx/>
              <a:buChar char="-"/>
            </a:pPr>
            <a:r>
              <a:rPr lang="hu-HU" sz="2400" dirty="0" err="1" smtClean="0">
                <a:solidFill>
                  <a:srgbClr val="002060"/>
                </a:solidFill>
              </a:rPr>
              <a:t>Diameter</a:t>
            </a:r>
            <a:r>
              <a:rPr lang="hu-HU" sz="2400" dirty="0" smtClean="0">
                <a:solidFill>
                  <a:srgbClr val="002060"/>
                </a:solidFill>
              </a:rPr>
              <a:t> of </a:t>
            </a:r>
            <a:r>
              <a:rPr lang="hu-HU" sz="2400" dirty="0" err="1" smtClean="0">
                <a:solidFill>
                  <a:srgbClr val="002060"/>
                </a:solidFill>
              </a:rPr>
              <a:t>the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smallest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sphere</a:t>
            </a:r>
            <a:endParaRPr lang="hu-HU" sz="2400" dirty="0" smtClean="0">
              <a:solidFill>
                <a:srgbClr val="002060"/>
              </a:solidFill>
            </a:endParaRPr>
          </a:p>
          <a:p>
            <a:pPr marL="285750" indent="-285750">
              <a:buFontTx/>
              <a:buChar char="-"/>
            </a:pPr>
            <a:endParaRPr lang="hu-HU" sz="2400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u-HU" sz="2400" dirty="0" smtClean="0">
                <a:solidFill>
                  <a:srgbClr val="002060"/>
                </a:solidFill>
              </a:rPr>
              <a:t>The </a:t>
            </a:r>
            <a:r>
              <a:rPr lang="hu-HU" sz="2400" dirty="0" err="1" smtClean="0">
                <a:solidFill>
                  <a:srgbClr val="002060"/>
                </a:solidFill>
              </a:rPr>
              <a:t>ability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to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discover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some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or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all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the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hidden</a:t>
            </a:r>
            <a:r>
              <a:rPr lang="hu-HU" sz="2400" dirty="0" smtClean="0">
                <a:solidFill>
                  <a:srgbClr val="002060"/>
                </a:solidFill>
              </a:rPr>
              <a:t> </a:t>
            </a:r>
            <a:r>
              <a:rPr lang="hu-HU" sz="2400" dirty="0" err="1" smtClean="0">
                <a:solidFill>
                  <a:srgbClr val="002060"/>
                </a:solidFill>
              </a:rPr>
              <a:t>patterns</a:t>
            </a:r>
            <a:endParaRPr lang="hu-H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632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22468" y="587829"/>
            <a:ext cx="33417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 smtClean="0">
                <a:solidFill>
                  <a:srgbClr val="FF0000"/>
                </a:solidFill>
              </a:rPr>
              <a:t>Cluster</a:t>
            </a:r>
            <a:r>
              <a:rPr lang="hu-HU" sz="4000" b="1" dirty="0" smtClean="0">
                <a:solidFill>
                  <a:srgbClr val="FF0000"/>
                </a:solidFill>
              </a:rPr>
              <a:t> </a:t>
            </a:r>
            <a:r>
              <a:rPr lang="hu-HU" sz="4000" b="1" dirty="0" err="1" smtClean="0">
                <a:solidFill>
                  <a:srgbClr val="FF0000"/>
                </a:solidFill>
              </a:rPr>
              <a:t>Quality</a:t>
            </a:r>
            <a:endParaRPr lang="hu-HU" sz="4000" b="1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50" y="1649594"/>
            <a:ext cx="7993499" cy="476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303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09406" y="731520"/>
            <a:ext cx="4863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 smtClean="0">
                <a:solidFill>
                  <a:srgbClr val="FF0000"/>
                </a:solidFill>
              </a:rPr>
              <a:t>Limitation</a:t>
            </a:r>
            <a:r>
              <a:rPr lang="hu-HU" sz="4000" b="1" dirty="0" smtClean="0">
                <a:solidFill>
                  <a:srgbClr val="FF0000"/>
                </a:solidFill>
              </a:rPr>
              <a:t> of </a:t>
            </a:r>
            <a:r>
              <a:rPr lang="hu-HU" sz="4000" b="1" i="1" dirty="0" smtClean="0">
                <a:solidFill>
                  <a:srgbClr val="FF0000"/>
                </a:solidFill>
              </a:rPr>
              <a:t>K</a:t>
            </a:r>
            <a:r>
              <a:rPr lang="hu-HU" sz="4000" b="1" dirty="0" smtClean="0">
                <a:solidFill>
                  <a:srgbClr val="FF0000"/>
                </a:solidFill>
              </a:rPr>
              <a:t>-</a:t>
            </a:r>
            <a:r>
              <a:rPr lang="hu-HU" sz="4000" b="1" dirty="0" err="1" smtClean="0">
                <a:solidFill>
                  <a:srgbClr val="FF0000"/>
                </a:solidFill>
              </a:rPr>
              <a:t>means</a:t>
            </a:r>
            <a:endParaRPr lang="hu-HU" sz="4000" b="1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36469" y="2076994"/>
            <a:ext cx="855617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 smtClean="0"/>
              <a:t>K-means has problems when clusters are of</a:t>
            </a:r>
            <a:r>
              <a:rPr lang="hu-HU" sz="2400" b="1" dirty="0" smtClean="0"/>
              <a:t> </a:t>
            </a:r>
            <a:r>
              <a:rPr lang="en-US" sz="2400" b="1" dirty="0" smtClean="0"/>
              <a:t>differing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/>
              <a:t>Sizes</a:t>
            </a:r>
            <a:endParaRPr lang="hu-HU" sz="2400" b="1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/>
              <a:t>Densities</a:t>
            </a:r>
            <a:endParaRPr lang="hu-HU" sz="2400" b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b="1" dirty="0" smtClean="0"/>
              <a:t>Non-globular shapes</a:t>
            </a:r>
            <a:r>
              <a:rPr lang="hu-HU" sz="2400" b="1" dirty="0" smtClean="0"/>
              <a:t/>
            </a:r>
            <a:br>
              <a:rPr lang="hu-HU" sz="2400" b="1" dirty="0" smtClean="0"/>
            </a:br>
            <a:endParaRPr lang="en-US" sz="2400" b="1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400" b="1" dirty="0" smtClean="0"/>
              <a:t>K-means has problems when the data contains</a:t>
            </a:r>
          </a:p>
          <a:p>
            <a:r>
              <a:rPr lang="en-US" sz="2400" b="1" dirty="0" smtClean="0"/>
              <a:t>outliers.</a:t>
            </a:r>
            <a:endParaRPr lang="hu-HU" sz="2400" b="1" dirty="0"/>
          </a:p>
        </p:txBody>
      </p:sp>
    </p:spTree>
    <p:extLst>
      <p:ext uri="{BB962C8B-B14F-4D97-AF65-F5344CB8AC3E}">
        <p14:creationId xmlns:p14="http://schemas.microsoft.com/office/powerpoint/2010/main" val="2144425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1177" y="1313597"/>
            <a:ext cx="10253917" cy="5008827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7921" y="397500"/>
            <a:ext cx="5243014" cy="107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09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78777" y="195943"/>
            <a:ext cx="4863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err="1" smtClean="0">
                <a:solidFill>
                  <a:srgbClr val="FF0000"/>
                </a:solidFill>
              </a:rPr>
              <a:t>Limitation</a:t>
            </a:r>
            <a:r>
              <a:rPr lang="hu-HU" sz="4000" b="1" dirty="0" smtClean="0">
                <a:solidFill>
                  <a:srgbClr val="FF0000"/>
                </a:solidFill>
              </a:rPr>
              <a:t> of </a:t>
            </a:r>
            <a:r>
              <a:rPr lang="hu-HU" sz="4000" b="1" i="1" dirty="0" smtClean="0">
                <a:solidFill>
                  <a:srgbClr val="FF0000"/>
                </a:solidFill>
              </a:rPr>
              <a:t>K</a:t>
            </a:r>
            <a:r>
              <a:rPr lang="hu-HU" sz="4000" b="1" dirty="0" smtClean="0">
                <a:solidFill>
                  <a:srgbClr val="FF0000"/>
                </a:solidFill>
              </a:rPr>
              <a:t>-</a:t>
            </a:r>
            <a:r>
              <a:rPr lang="hu-HU" sz="4000" b="1" dirty="0" err="1" smtClean="0">
                <a:solidFill>
                  <a:srgbClr val="FF0000"/>
                </a:solidFill>
              </a:rPr>
              <a:t>means</a:t>
            </a:r>
            <a:endParaRPr lang="hu-HU" sz="4000" b="1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0728" y="1439406"/>
            <a:ext cx="9097672" cy="5312316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1280160" y="1201783"/>
            <a:ext cx="82350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Non-convex/non-round-shaped clusters: Standard </a:t>
            </a:r>
            <a:r>
              <a:rPr lang="en-US" sz="2400" i="1" dirty="0"/>
              <a:t>K</a:t>
            </a:r>
            <a:r>
              <a:rPr lang="en-US" sz="2400" dirty="0"/>
              <a:t>-means fails!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67821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202" y="720860"/>
            <a:ext cx="3762291" cy="3221719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3553098" y="207445"/>
            <a:ext cx="4192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 </a:t>
            </a:r>
            <a:r>
              <a:rPr lang="hu-HU" sz="2800" dirty="0"/>
              <a:t>U</a:t>
            </a:r>
            <a:r>
              <a:rPr lang="hu-HU" sz="2800" dirty="0" smtClean="0"/>
              <a:t>nit </a:t>
            </a:r>
            <a:r>
              <a:rPr lang="hu-HU" sz="2800" dirty="0" err="1"/>
              <a:t>C</a:t>
            </a:r>
            <a:r>
              <a:rPr lang="hu-HU" sz="2800" dirty="0" err="1" smtClean="0"/>
              <a:t>ircle</a:t>
            </a:r>
            <a:r>
              <a:rPr lang="hu-HU" sz="2800" dirty="0" smtClean="0"/>
              <a:t> </a:t>
            </a:r>
            <a:r>
              <a:rPr lang="hu-HU" sz="2800" dirty="0" err="1"/>
              <a:t>R</a:t>
            </a:r>
            <a:r>
              <a:rPr lang="hu-HU" sz="2800" dirty="0" err="1" smtClean="0"/>
              <a:t>epresentations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42231" y="1063423"/>
            <a:ext cx="3452838" cy="2879156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5594" y="3716720"/>
            <a:ext cx="4796513" cy="2773125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1296" y="936138"/>
            <a:ext cx="4248150" cy="313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48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631473" y="213348"/>
            <a:ext cx="6021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600" b="1" dirty="0" err="1" smtClean="0">
                <a:solidFill>
                  <a:srgbClr val="FF0000"/>
                </a:solidFill>
              </a:rPr>
              <a:t>Limitation</a:t>
            </a:r>
            <a:r>
              <a:rPr lang="hu-HU" sz="3600" b="1" dirty="0" smtClean="0">
                <a:solidFill>
                  <a:srgbClr val="FF0000"/>
                </a:solidFill>
              </a:rPr>
              <a:t> of </a:t>
            </a:r>
            <a:r>
              <a:rPr lang="hu-HU" sz="3600" b="1" i="1" dirty="0" smtClean="0">
                <a:solidFill>
                  <a:srgbClr val="FF0000"/>
                </a:solidFill>
              </a:rPr>
              <a:t>K</a:t>
            </a:r>
            <a:r>
              <a:rPr lang="hu-HU" sz="3600" b="1" dirty="0" smtClean="0">
                <a:solidFill>
                  <a:srgbClr val="FF0000"/>
                </a:solidFill>
              </a:rPr>
              <a:t>-</a:t>
            </a:r>
            <a:r>
              <a:rPr lang="hu-HU" sz="3600" b="1" dirty="0" err="1" smtClean="0">
                <a:solidFill>
                  <a:srgbClr val="FF0000"/>
                </a:solidFill>
              </a:rPr>
              <a:t>means</a:t>
            </a:r>
            <a:endParaRPr lang="hu-HU" sz="3600" b="1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5432" y="1569503"/>
            <a:ext cx="8782026" cy="518399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78822" y="983758"/>
            <a:ext cx="4284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/>
              <a:t>Clusters</a:t>
            </a:r>
            <a:r>
              <a:rPr lang="hu-HU" sz="2400" dirty="0"/>
              <a:t> </a:t>
            </a:r>
            <a:r>
              <a:rPr lang="hu-HU" sz="2400" dirty="0" err="1"/>
              <a:t>with</a:t>
            </a:r>
            <a:r>
              <a:rPr lang="hu-HU" sz="2400" dirty="0"/>
              <a:t> </a:t>
            </a:r>
            <a:r>
              <a:rPr lang="hu-HU" sz="2400" dirty="0" err="1"/>
              <a:t>different</a:t>
            </a:r>
            <a:r>
              <a:rPr lang="hu-HU" sz="2400" dirty="0"/>
              <a:t> </a:t>
            </a:r>
            <a:r>
              <a:rPr lang="hu-HU" sz="2400" dirty="0" err="1" smtClean="0"/>
              <a:t>densities</a:t>
            </a:r>
            <a:r>
              <a:rPr lang="hu-HU" sz="2400" dirty="0" smtClean="0"/>
              <a:t>: 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170976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063931" y="522515"/>
            <a:ext cx="69411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b="1" dirty="0" smtClean="0">
                <a:solidFill>
                  <a:srgbClr val="FF0000"/>
                </a:solidFill>
              </a:rPr>
              <a:t>The </a:t>
            </a:r>
            <a:r>
              <a:rPr lang="hu-HU" sz="4000" b="1" dirty="0" err="1" smtClean="0">
                <a:solidFill>
                  <a:srgbClr val="FF0000"/>
                </a:solidFill>
              </a:rPr>
              <a:t>McQUEEN</a:t>
            </a:r>
            <a:r>
              <a:rPr lang="hu-HU" sz="4000" b="1" dirty="0" smtClean="0">
                <a:solidFill>
                  <a:srgbClr val="FF0000"/>
                </a:solidFill>
              </a:rPr>
              <a:t> </a:t>
            </a:r>
            <a:r>
              <a:rPr lang="hu-HU" sz="4000" b="1" dirty="0" err="1" smtClean="0">
                <a:solidFill>
                  <a:srgbClr val="FF0000"/>
                </a:solidFill>
              </a:rPr>
              <a:t>algorithm</a:t>
            </a:r>
            <a:r>
              <a:rPr lang="hu-HU" sz="4000" b="1" dirty="0" smtClean="0">
                <a:solidFill>
                  <a:srgbClr val="FF0000"/>
                </a:solidFill>
              </a:rPr>
              <a:t> (1967)</a:t>
            </a:r>
            <a:endParaRPr lang="hu-HU" sz="4000" b="1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23" y="1668521"/>
            <a:ext cx="11073484" cy="486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2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042" y="188494"/>
            <a:ext cx="7303641" cy="1091666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128" y="1116445"/>
            <a:ext cx="11065518" cy="551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042" y="188494"/>
            <a:ext cx="7303641" cy="1039415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800" y="1648444"/>
            <a:ext cx="10710529" cy="328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929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478" y="585061"/>
            <a:ext cx="10878537" cy="1452745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480478" y="585061"/>
            <a:ext cx="10878537" cy="1452745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535" y="2540090"/>
            <a:ext cx="11546960" cy="699499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239589"/>
            <a:ext cx="12266385" cy="1489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426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18011" y="457200"/>
            <a:ext cx="44471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</a:t>
            </a:r>
            <a:r>
              <a:rPr lang="hu-HU" sz="2400" b="1" dirty="0" err="1" smtClean="0">
                <a:solidFill>
                  <a:srgbClr val="FF0000"/>
                </a:solidFill>
              </a:rPr>
              <a:t>Proof</a:t>
            </a:r>
            <a:r>
              <a:rPr lang="hu-HU" sz="2400" b="1" dirty="0" smtClean="0">
                <a:solidFill>
                  <a:srgbClr val="FF0000"/>
                </a:solidFill>
              </a:rPr>
              <a:t> of </a:t>
            </a:r>
            <a:r>
              <a:rPr lang="hu-HU" sz="2400" b="1" dirty="0" err="1" smtClean="0">
                <a:solidFill>
                  <a:srgbClr val="FF0000"/>
                </a:solidFill>
              </a:rPr>
              <a:t>the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</a:rPr>
              <a:t>MCQueen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2400" b="1" dirty="0" err="1" smtClean="0">
                <a:solidFill>
                  <a:srgbClr val="FF0000"/>
                </a:solidFill>
              </a:rPr>
              <a:t>Theorem</a:t>
            </a:r>
            <a:r>
              <a:rPr lang="hu-HU" sz="2400" b="1" dirty="0" smtClean="0">
                <a:solidFill>
                  <a:srgbClr val="FF0000"/>
                </a:solidFill>
              </a:rPr>
              <a:t>)</a:t>
            </a:r>
            <a:endParaRPr lang="hu-HU" sz="2400" b="1" dirty="0">
              <a:solidFill>
                <a:srgbClr val="FF0000"/>
              </a:solidFill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540" y="1155819"/>
            <a:ext cx="11829859" cy="5310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30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18011" y="457200"/>
            <a:ext cx="334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</a:t>
            </a:r>
            <a:r>
              <a:rPr lang="hu-HU" dirty="0" err="1" smtClean="0"/>
              <a:t>Proof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MCQueen</a:t>
            </a:r>
            <a:r>
              <a:rPr lang="hu-HU" dirty="0" smtClean="0"/>
              <a:t> </a:t>
            </a:r>
            <a:r>
              <a:rPr lang="hu-HU" dirty="0" err="1" smtClean="0"/>
              <a:t>Theorem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" y="911695"/>
            <a:ext cx="11247822" cy="1362262"/>
          </a:xfrm>
          <a:prstGeom prst="rect">
            <a:avLst/>
          </a:prstGeom>
        </p:spPr>
      </p:pic>
      <p:sp>
        <p:nvSpPr>
          <p:cNvPr id="4" name="Ellipszis 3"/>
          <p:cNvSpPr/>
          <p:nvPr/>
        </p:nvSpPr>
        <p:spPr>
          <a:xfrm>
            <a:off x="5316583" y="424466"/>
            <a:ext cx="2926080" cy="24914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6070" y="2994276"/>
            <a:ext cx="9095997" cy="386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69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418011" y="457200"/>
            <a:ext cx="334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</a:t>
            </a:r>
            <a:r>
              <a:rPr lang="hu-HU" dirty="0" err="1" smtClean="0"/>
              <a:t>Proof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MCQueen</a:t>
            </a:r>
            <a:r>
              <a:rPr lang="hu-HU" dirty="0" smtClean="0"/>
              <a:t> </a:t>
            </a:r>
            <a:r>
              <a:rPr lang="hu-HU" dirty="0" err="1" smtClean="0"/>
              <a:t>Theorem</a:t>
            </a:r>
            <a:r>
              <a:rPr lang="hu-HU" dirty="0" smtClean="0"/>
              <a:t>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011" y="911695"/>
            <a:ext cx="11247822" cy="1362262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22" y="2359119"/>
            <a:ext cx="10349563" cy="4329063"/>
          </a:xfrm>
          <a:prstGeom prst="rect">
            <a:avLst/>
          </a:prstGeom>
        </p:spPr>
      </p:pic>
      <p:sp>
        <p:nvSpPr>
          <p:cNvPr id="7" name="Ellipszis 6"/>
          <p:cNvSpPr/>
          <p:nvPr/>
        </p:nvSpPr>
        <p:spPr>
          <a:xfrm>
            <a:off x="8321040" y="216480"/>
            <a:ext cx="2926080" cy="249143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28590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18011" y="457200"/>
            <a:ext cx="3349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</a:t>
            </a:r>
            <a:r>
              <a:rPr lang="hu-HU" dirty="0" err="1" smtClean="0"/>
              <a:t>Proof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MCQueen</a:t>
            </a:r>
            <a:r>
              <a:rPr lang="hu-HU" dirty="0" smtClean="0"/>
              <a:t> </a:t>
            </a:r>
            <a:r>
              <a:rPr lang="hu-HU" dirty="0" err="1" smtClean="0"/>
              <a:t>Theorem</a:t>
            </a:r>
            <a:r>
              <a:rPr lang="hu-HU" dirty="0" smtClean="0"/>
              <a:t>)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979714" y="144997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So</a:t>
            </a:r>
            <a:r>
              <a:rPr lang="hu-HU" dirty="0" smtClean="0"/>
              <a:t> 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9714" y="2303429"/>
            <a:ext cx="10262861" cy="1249667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551" y="4317224"/>
            <a:ext cx="11502630" cy="1425537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1319349" y="3775166"/>
            <a:ext cx="7762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(Here we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(*) </a:t>
            </a:r>
            <a:r>
              <a:rPr lang="hu-HU" dirty="0" err="1" smtClean="0"/>
              <a:t>assumption</a:t>
            </a:r>
            <a:r>
              <a:rPr lang="hu-HU" dirty="0" smtClean="0"/>
              <a:t>:                                                                                   )</a:t>
            </a: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6227" y="3694031"/>
            <a:ext cx="4004893" cy="53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4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821577" y="2625634"/>
            <a:ext cx="531581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dirty="0" err="1" smtClean="0"/>
              <a:t>Hierarchical</a:t>
            </a:r>
            <a:r>
              <a:rPr lang="hu-HU" sz="4400" dirty="0" smtClean="0"/>
              <a:t> </a:t>
            </a:r>
            <a:r>
              <a:rPr lang="hu-HU" sz="4400" dirty="0" err="1" smtClean="0"/>
              <a:t>Clustering</a:t>
            </a:r>
            <a:endParaRPr lang="hu-HU" sz="4400" dirty="0"/>
          </a:p>
        </p:txBody>
      </p:sp>
    </p:spTree>
    <p:extLst>
      <p:ext uri="{BB962C8B-B14F-4D97-AF65-F5344CB8AC3E}">
        <p14:creationId xmlns:p14="http://schemas.microsoft.com/office/powerpoint/2010/main" val="189873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122023" y="574766"/>
            <a:ext cx="5026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err="1" smtClean="0"/>
              <a:t>Constructing</a:t>
            </a:r>
            <a:r>
              <a:rPr lang="hu-HU" sz="4000" dirty="0" smtClean="0"/>
              <a:t> </a:t>
            </a:r>
            <a:r>
              <a:rPr lang="hu-HU" sz="4000" dirty="0" err="1" smtClean="0"/>
              <a:t>Metrics</a:t>
            </a:r>
            <a:r>
              <a:rPr lang="hu-HU" sz="4000" dirty="0" smtClean="0"/>
              <a:t> 1.</a:t>
            </a:r>
            <a:endParaRPr lang="hu-HU" sz="40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341" y="1727688"/>
            <a:ext cx="12004431" cy="4133850"/>
          </a:xfrm>
          <a:prstGeom prst="rect">
            <a:avLst/>
          </a:prstGeom>
        </p:spPr>
      </p:pic>
      <p:sp>
        <p:nvSpPr>
          <p:cNvPr id="6" name="Téglalap 5"/>
          <p:cNvSpPr/>
          <p:nvPr/>
        </p:nvSpPr>
        <p:spPr>
          <a:xfrm>
            <a:off x="325341" y="1615514"/>
            <a:ext cx="11337441" cy="92746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3490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48593" y="418011"/>
            <a:ext cx="3916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>
                <a:solidFill>
                  <a:srgbClr val="FF0000"/>
                </a:solidFill>
              </a:rPr>
              <a:t>Hierarchical</a:t>
            </a:r>
            <a:r>
              <a:rPr lang="hu-HU" sz="3200" dirty="0">
                <a:solidFill>
                  <a:srgbClr val="FF0000"/>
                </a:solidFill>
              </a:rPr>
              <a:t> </a:t>
            </a:r>
            <a:r>
              <a:rPr lang="hu-HU" sz="3200" dirty="0" err="1">
                <a:solidFill>
                  <a:srgbClr val="FF0000"/>
                </a:solidFill>
              </a:rPr>
              <a:t>Clustering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04805" y="1894114"/>
            <a:ext cx="9804415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Agglomerative (bottom-up) Clustering</a:t>
            </a:r>
          </a:p>
          <a:p>
            <a:r>
              <a:rPr lang="en-US" sz="2400" dirty="0"/>
              <a:t>1 Start with each example in its own singleton cluster</a:t>
            </a:r>
          </a:p>
          <a:p>
            <a:r>
              <a:rPr lang="en-US" sz="2400" dirty="0"/>
              <a:t>2 At each time-step, greedily merge 2 most similar clusters</a:t>
            </a:r>
          </a:p>
          <a:p>
            <a:r>
              <a:rPr lang="en-US" sz="2400" dirty="0"/>
              <a:t>3 Stop when there is a single cluster of all examples, else go to </a:t>
            </a:r>
            <a:r>
              <a:rPr lang="en-US" sz="2400" dirty="0" smtClean="0"/>
              <a:t>2</a:t>
            </a:r>
            <a:endParaRPr lang="hu-HU" sz="2400" dirty="0" smtClean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0070C0"/>
                </a:solidFill>
              </a:rPr>
              <a:t>Divisive (top-down) Clustering</a:t>
            </a:r>
          </a:p>
          <a:p>
            <a:r>
              <a:rPr lang="en-US" sz="2400" dirty="0"/>
              <a:t>1 Start with all examples in the same cluster</a:t>
            </a:r>
          </a:p>
          <a:p>
            <a:r>
              <a:rPr lang="en-US" sz="2400" dirty="0"/>
              <a:t>2 At each time-step, remove the “outsiders” from the least cohesive cluster</a:t>
            </a:r>
          </a:p>
          <a:p>
            <a:r>
              <a:rPr lang="en-US" sz="2400" dirty="0"/>
              <a:t>3 Stop when each example is in its own singleton cluster, else go to 2</a:t>
            </a:r>
          </a:p>
          <a:p>
            <a:endParaRPr lang="hu-HU" sz="2400" dirty="0" smtClean="0"/>
          </a:p>
          <a:p>
            <a:r>
              <a:rPr lang="en-US" sz="2400" dirty="0" smtClean="0"/>
              <a:t>Agglomerative </a:t>
            </a:r>
            <a:r>
              <a:rPr lang="en-US" sz="2400" dirty="0"/>
              <a:t>is more popular and simpler than divisive (but less </a:t>
            </a:r>
            <a:r>
              <a:rPr lang="en-US" sz="2400" dirty="0" err="1"/>
              <a:t>accurarate</a:t>
            </a:r>
            <a:r>
              <a:rPr lang="en-US" sz="2400" dirty="0"/>
              <a:t>)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6880" y="710398"/>
            <a:ext cx="3028510" cy="204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370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48593" y="258018"/>
            <a:ext cx="3916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>
                <a:solidFill>
                  <a:srgbClr val="FF0000"/>
                </a:solidFill>
              </a:rPr>
              <a:t>Hierarchical</a:t>
            </a:r>
            <a:r>
              <a:rPr lang="hu-HU" sz="3200" dirty="0">
                <a:solidFill>
                  <a:srgbClr val="FF0000"/>
                </a:solidFill>
              </a:rPr>
              <a:t> </a:t>
            </a:r>
            <a:r>
              <a:rPr lang="hu-HU" sz="3200" dirty="0" err="1">
                <a:solidFill>
                  <a:srgbClr val="FF0000"/>
                </a:solidFill>
              </a:rPr>
              <a:t>Clustering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35577" y="1044571"/>
            <a:ext cx="4202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</a:rPr>
              <a:t>(</a:t>
            </a:r>
            <a:r>
              <a:rPr lang="hu-HU" sz="2400" b="1" dirty="0" err="1">
                <a:solidFill>
                  <a:srgbClr val="0070C0"/>
                </a:solidFill>
              </a:rPr>
              <a:t>Dis</a:t>
            </a:r>
            <a:r>
              <a:rPr lang="hu-HU" sz="2400" b="1" dirty="0">
                <a:solidFill>
                  <a:srgbClr val="0070C0"/>
                </a:solidFill>
              </a:rPr>
              <a:t>)</a:t>
            </a:r>
            <a:r>
              <a:rPr lang="hu-HU" sz="2400" b="1" dirty="0" err="1">
                <a:solidFill>
                  <a:srgbClr val="0070C0"/>
                </a:solidFill>
              </a:rPr>
              <a:t>similarity</a:t>
            </a:r>
            <a:r>
              <a:rPr lang="hu-HU" sz="2400" b="1" dirty="0">
                <a:solidFill>
                  <a:srgbClr val="0070C0"/>
                </a:solidFill>
              </a:rPr>
              <a:t> </a:t>
            </a:r>
            <a:r>
              <a:rPr lang="hu-HU" sz="2400" b="1" dirty="0" err="1">
                <a:solidFill>
                  <a:srgbClr val="0070C0"/>
                </a:solidFill>
              </a:rPr>
              <a:t>between</a:t>
            </a:r>
            <a:r>
              <a:rPr lang="hu-HU" sz="2400" b="1" dirty="0">
                <a:solidFill>
                  <a:srgbClr val="0070C0"/>
                </a:solidFill>
              </a:rPr>
              <a:t> </a:t>
            </a:r>
            <a:r>
              <a:rPr lang="hu-HU" sz="2400" b="1" dirty="0" err="1">
                <a:solidFill>
                  <a:srgbClr val="0070C0"/>
                </a:solidFill>
              </a:rPr>
              <a:t>clusters</a:t>
            </a:r>
            <a:endParaRPr lang="hu-HU" sz="2400" b="1" dirty="0">
              <a:solidFill>
                <a:srgbClr val="0070C0"/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836023" y="1714806"/>
            <a:ext cx="8268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</a:t>
            </a:r>
            <a:r>
              <a:rPr lang="en-US" dirty="0"/>
              <a:t>know how to compute the dissimilarity </a:t>
            </a:r>
            <a:r>
              <a:rPr lang="en-US" i="1" dirty="0" smtClean="0"/>
              <a:t>d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, </a:t>
            </a:r>
            <a:r>
              <a:rPr lang="en-US" i="1" dirty="0" err="1"/>
              <a:t>x</a:t>
            </a:r>
            <a:r>
              <a:rPr lang="en-US" i="1" baseline="-25000" dirty="0" err="1"/>
              <a:t>j</a:t>
            </a:r>
            <a:r>
              <a:rPr lang="en-US" dirty="0"/>
              <a:t>) between two </a:t>
            </a:r>
            <a:r>
              <a:rPr lang="hu-HU" dirty="0" err="1" smtClean="0"/>
              <a:t>elements</a:t>
            </a:r>
            <a:r>
              <a:rPr lang="hu-HU" dirty="0" smtClean="0"/>
              <a:t>.</a:t>
            </a:r>
            <a:endParaRPr lang="en-US" dirty="0"/>
          </a:p>
          <a:p>
            <a:r>
              <a:rPr lang="en-US" dirty="0"/>
              <a:t>How to compute the dissimilarity between two clusters </a:t>
            </a:r>
            <a:r>
              <a:rPr lang="en-US" i="1" dirty="0"/>
              <a:t>R</a:t>
            </a:r>
            <a:r>
              <a:rPr lang="en-US" dirty="0"/>
              <a:t> and </a:t>
            </a:r>
            <a:r>
              <a:rPr lang="en-US" i="1" dirty="0"/>
              <a:t>S</a:t>
            </a:r>
            <a:r>
              <a:rPr lang="en-US" dirty="0" smtClean="0"/>
              <a:t>?</a:t>
            </a:r>
            <a:endParaRPr lang="hu-HU" dirty="0" smtClean="0"/>
          </a:p>
          <a:p>
            <a:endParaRPr lang="en-US" dirty="0"/>
          </a:p>
          <a:p>
            <a:r>
              <a:rPr lang="en-US" dirty="0">
                <a:solidFill>
                  <a:srgbClr val="0070C0"/>
                </a:solidFill>
              </a:rPr>
              <a:t>Min-link</a:t>
            </a:r>
            <a:r>
              <a:rPr lang="en-US" dirty="0"/>
              <a:t> or </a:t>
            </a:r>
            <a:r>
              <a:rPr lang="en-US" dirty="0">
                <a:solidFill>
                  <a:srgbClr val="0070C0"/>
                </a:solidFill>
              </a:rPr>
              <a:t>single-link</a:t>
            </a:r>
            <a:r>
              <a:rPr lang="en-US" dirty="0"/>
              <a:t>: results in chaining (clusters can get very large)</a:t>
            </a:r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7622" y="2915135"/>
            <a:ext cx="3465589" cy="750094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836023" y="3595629"/>
            <a:ext cx="6270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Max-link</a:t>
            </a:r>
            <a:r>
              <a:rPr lang="en-US" dirty="0"/>
              <a:t> or </a:t>
            </a:r>
            <a:r>
              <a:rPr lang="en-US" dirty="0">
                <a:solidFill>
                  <a:srgbClr val="0070C0"/>
                </a:solidFill>
              </a:rPr>
              <a:t>complete-link</a:t>
            </a:r>
            <a:r>
              <a:rPr lang="en-US" dirty="0"/>
              <a:t>: results in small, round shaped </a:t>
            </a:r>
            <a:r>
              <a:rPr lang="en-US" dirty="0" smtClean="0"/>
              <a:t>clusters</a:t>
            </a:r>
            <a:endParaRPr lang="en-US" dirty="0"/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7622" y="4186525"/>
            <a:ext cx="4020424" cy="665708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836023" y="4926030"/>
            <a:ext cx="62504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Average-link</a:t>
            </a:r>
            <a:r>
              <a:rPr lang="en-US" dirty="0"/>
              <a:t>: compromise between single and </a:t>
            </a:r>
            <a:r>
              <a:rPr lang="en-US" dirty="0" err="1"/>
              <a:t>complexte</a:t>
            </a:r>
            <a:r>
              <a:rPr lang="en-US" dirty="0"/>
              <a:t> linkage</a:t>
            </a:r>
            <a:endParaRPr lang="hu-HU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8679" y="5513350"/>
            <a:ext cx="4436755" cy="100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800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448593" y="258018"/>
            <a:ext cx="3916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dirty="0" err="1">
                <a:solidFill>
                  <a:srgbClr val="FF0000"/>
                </a:solidFill>
              </a:rPr>
              <a:t>Hierarchical</a:t>
            </a:r>
            <a:r>
              <a:rPr lang="hu-HU" sz="3200" dirty="0">
                <a:solidFill>
                  <a:srgbClr val="FF0000"/>
                </a:solidFill>
              </a:rPr>
              <a:t> </a:t>
            </a:r>
            <a:r>
              <a:rPr lang="hu-HU" sz="3200" dirty="0" err="1">
                <a:solidFill>
                  <a:srgbClr val="FF0000"/>
                </a:solidFill>
              </a:rPr>
              <a:t>Clustering</a:t>
            </a:r>
            <a:endParaRPr lang="hu-HU" sz="3200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849086" y="1423394"/>
            <a:ext cx="42022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>
                <a:solidFill>
                  <a:srgbClr val="0070C0"/>
                </a:solidFill>
              </a:rPr>
              <a:t>(</a:t>
            </a:r>
            <a:r>
              <a:rPr lang="hu-HU" sz="2400" b="1" dirty="0" err="1">
                <a:solidFill>
                  <a:srgbClr val="0070C0"/>
                </a:solidFill>
              </a:rPr>
              <a:t>Dis</a:t>
            </a:r>
            <a:r>
              <a:rPr lang="hu-HU" sz="2400" b="1" dirty="0">
                <a:solidFill>
                  <a:srgbClr val="0070C0"/>
                </a:solidFill>
              </a:rPr>
              <a:t>)</a:t>
            </a:r>
            <a:r>
              <a:rPr lang="hu-HU" sz="2400" b="1" dirty="0" err="1">
                <a:solidFill>
                  <a:srgbClr val="0070C0"/>
                </a:solidFill>
              </a:rPr>
              <a:t>similarity</a:t>
            </a:r>
            <a:r>
              <a:rPr lang="hu-HU" sz="2400" b="1" dirty="0">
                <a:solidFill>
                  <a:srgbClr val="0070C0"/>
                </a:solidFill>
              </a:rPr>
              <a:t> </a:t>
            </a:r>
            <a:r>
              <a:rPr lang="hu-HU" sz="2400" b="1" dirty="0" err="1">
                <a:solidFill>
                  <a:srgbClr val="0070C0"/>
                </a:solidFill>
              </a:rPr>
              <a:t>between</a:t>
            </a:r>
            <a:r>
              <a:rPr lang="hu-HU" sz="2400" b="1" dirty="0">
                <a:solidFill>
                  <a:srgbClr val="0070C0"/>
                </a:solidFill>
              </a:rPr>
              <a:t> </a:t>
            </a:r>
            <a:r>
              <a:rPr lang="hu-HU" sz="2400" b="1" dirty="0" err="1">
                <a:solidFill>
                  <a:srgbClr val="0070C0"/>
                </a:solidFill>
              </a:rPr>
              <a:t>clusters</a:t>
            </a:r>
            <a:endParaRPr lang="hu-HU" sz="2400" b="1" dirty="0">
              <a:solidFill>
                <a:srgbClr val="0070C0"/>
              </a:solidFill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425" y="2365824"/>
            <a:ext cx="11352020" cy="29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822960" y="1476103"/>
            <a:ext cx="1069848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0070C0"/>
                </a:solidFill>
              </a:rPr>
              <a:t>k</a:t>
            </a:r>
            <a:r>
              <a:rPr lang="en-US" sz="2400" b="1" dirty="0">
                <a:solidFill>
                  <a:srgbClr val="0070C0"/>
                </a:solidFill>
              </a:rPr>
              <a:t>-means clustering produces a single partitioning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Hierarchical Clustering can give different </a:t>
            </a:r>
            <a:r>
              <a:rPr lang="en-US" sz="2400" dirty="0" err="1">
                <a:solidFill>
                  <a:srgbClr val="FF0000"/>
                </a:solidFill>
              </a:rPr>
              <a:t>partitionings</a:t>
            </a:r>
            <a:r>
              <a:rPr lang="en-US" sz="2400" dirty="0">
                <a:solidFill>
                  <a:srgbClr val="FF0000"/>
                </a:solidFill>
              </a:rPr>
              <a:t> depending on </a:t>
            </a:r>
            <a:r>
              <a:rPr lang="en-US" sz="2400" dirty="0" smtClean="0">
                <a:solidFill>
                  <a:srgbClr val="FF0000"/>
                </a:solidFill>
              </a:rPr>
              <a:t>the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level-of-resolution </a:t>
            </a:r>
            <a:r>
              <a:rPr lang="en-US" sz="2400" dirty="0">
                <a:solidFill>
                  <a:srgbClr val="FF0000"/>
                </a:solidFill>
              </a:rPr>
              <a:t>we are looking at</a:t>
            </a:r>
          </a:p>
          <a:p>
            <a:endParaRPr lang="en-US" sz="2400" dirty="0"/>
          </a:p>
          <a:p>
            <a:r>
              <a:rPr lang="en-US" sz="2400" b="1" i="1" dirty="0">
                <a:solidFill>
                  <a:srgbClr val="0070C0"/>
                </a:solidFill>
              </a:rPr>
              <a:t>k</a:t>
            </a:r>
            <a:r>
              <a:rPr lang="en-US" sz="2400" b="1" dirty="0">
                <a:solidFill>
                  <a:srgbClr val="0070C0"/>
                </a:solidFill>
              </a:rPr>
              <a:t>-means  clustering needs the number of clusters to be specified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Hierarchical clustering doesn’t need the number of clusters to be specified</a:t>
            </a:r>
          </a:p>
          <a:p>
            <a:endParaRPr lang="en-US" sz="2400" dirty="0"/>
          </a:p>
          <a:p>
            <a:r>
              <a:rPr lang="en-US" sz="2400" b="1" i="1" dirty="0">
                <a:solidFill>
                  <a:srgbClr val="0070C0"/>
                </a:solidFill>
              </a:rPr>
              <a:t>k</a:t>
            </a:r>
            <a:r>
              <a:rPr lang="en-US" sz="2400" b="1" dirty="0">
                <a:solidFill>
                  <a:srgbClr val="0070C0"/>
                </a:solidFill>
              </a:rPr>
              <a:t>-means clustering is usually more efficient run-time wise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Hierarchical clustering can be slow (has to make several </a:t>
            </a:r>
            <a:r>
              <a:rPr lang="en-US" sz="2400" dirty="0" smtClean="0">
                <a:solidFill>
                  <a:srgbClr val="FF0000"/>
                </a:solidFill>
              </a:rPr>
              <a:t>merge/split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decisions</a:t>
            </a:r>
            <a:r>
              <a:rPr lang="en-US" sz="2400" dirty="0">
                <a:solidFill>
                  <a:srgbClr val="FF0000"/>
                </a:solidFill>
              </a:rPr>
              <a:t>)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00B050"/>
                </a:solidFill>
              </a:rPr>
              <a:t>No clear consensus on which of the two produces better clustering</a:t>
            </a:r>
            <a:endParaRPr lang="hu-HU" sz="2400" dirty="0">
              <a:solidFill>
                <a:srgbClr val="00B05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319349" y="313509"/>
            <a:ext cx="78028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200" b="1" i="1" dirty="0" smtClean="0"/>
              <a:t>K</a:t>
            </a:r>
            <a:r>
              <a:rPr lang="hu-HU" sz="3200" b="1" dirty="0" smtClean="0"/>
              <a:t>-</a:t>
            </a:r>
            <a:r>
              <a:rPr lang="hu-HU" sz="3200" b="1" dirty="0" err="1" smtClean="0"/>
              <a:t>means</a:t>
            </a:r>
            <a:r>
              <a:rPr lang="hu-HU" sz="3200" b="1" dirty="0" smtClean="0"/>
              <a:t> </a:t>
            </a:r>
            <a:r>
              <a:rPr lang="hu-HU" sz="3200" b="1" dirty="0" err="1" smtClean="0"/>
              <a:t>Clustering</a:t>
            </a:r>
            <a:r>
              <a:rPr lang="hu-HU" sz="3200" b="1" dirty="0" smtClean="0"/>
              <a:t> </a:t>
            </a:r>
            <a:r>
              <a:rPr lang="hu-HU" sz="3200" b="1" dirty="0" err="1"/>
              <a:t>vs</a:t>
            </a:r>
            <a:r>
              <a:rPr lang="hu-HU" sz="3200" b="1" dirty="0"/>
              <a:t> </a:t>
            </a:r>
            <a:r>
              <a:rPr lang="hu-HU" sz="3200" b="1" dirty="0" err="1"/>
              <a:t>Hierarchical</a:t>
            </a:r>
            <a:r>
              <a:rPr lang="hu-HU" sz="3200" b="1" dirty="0"/>
              <a:t> </a:t>
            </a:r>
            <a:r>
              <a:rPr lang="hu-HU" sz="3200" b="1" dirty="0" err="1"/>
              <a:t>Clustering</a:t>
            </a:r>
            <a:endParaRPr lang="hu-HU" sz="3200" b="1" dirty="0"/>
          </a:p>
        </p:txBody>
      </p:sp>
    </p:spTree>
    <p:extLst>
      <p:ext uri="{BB962C8B-B14F-4D97-AF65-F5344CB8AC3E}">
        <p14:creationId xmlns:p14="http://schemas.microsoft.com/office/powerpoint/2010/main" val="383231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Kép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40455" cy="6636239"/>
          </a:xfrm>
          <a:prstGeom prst="rect">
            <a:avLst/>
          </a:prstGeom>
        </p:spPr>
      </p:pic>
      <p:pic>
        <p:nvPicPr>
          <p:cNvPr id="29" name="Kép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607959" cy="6858594"/>
          </a:xfrm>
          <a:prstGeom prst="rect">
            <a:avLst/>
          </a:prstGeom>
        </p:spPr>
      </p:pic>
      <p:pic>
        <p:nvPicPr>
          <p:cNvPr id="30" name="Kép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89" y="0"/>
            <a:ext cx="10589670" cy="6840305"/>
          </a:xfrm>
          <a:prstGeom prst="rect">
            <a:avLst/>
          </a:prstGeom>
        </p:spPr>
      </p:pic>
      <p:pic>
        <p:nvPicPr>
          <p:cNvPr id="31" name="Kép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9" y="-27435"/>
            <a:ext cx="10632346" cy="6895174"/>
          </a:xfrm>
          <a:prstGeom prst="rect">
            <a:avLst/>
          </a:prstGeom>
        </p:spPr>
      </p:pic>
      <p:pic>
        <p:nvPicPr>
          <p:cNvPr id="32" name="Kép 3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289" y="0"/>
            <a:ext cx="10796952" cy="6992718"/>
          </a:xfrm>
          <a:prstGeom prst="rect">
            <a:avLst/>
          </a:prstGeom>
        </p:spPr>
      </p:pic>
      <p:pic>
        <p:nvPicPr>
          <p:cNvPr id="33" name="Kép 3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4009" y="-64248"/>
            <a:ext cx="10632346" cy="6858594"/>
          </a:xfrm>
          <a:prstGeom prst="rect">
            <a:avLst/>
          </a:prstGeom>
        </p:spPr>
      </p:pic>
      <p:pic>
        <p:nvPicPr>
          <p:cNvPr id="34" name="Kép 3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924" y="-62076"/>
            <a:ext cx="10571380" cy="6858594"/>
          </a:xfrm>
          <a:prstGeom prst="rect">
            <a:avLst/>
          </a:prstGeom>
        </p:spPr>
      </p:pic>
      <p:pic>
        <p:nvPicPr>
          <p:cNvPr id="35" name="Kép 3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149" y="20888"/>
            <a:ext cx="10607959" cy="6846401"/>
          </a:xfrm>
          <a:prstGeom prst="rect">
            <a:avLst/>
          </a:prstGeom>
        </p:spPr>
      </p:pic>
      <p:pic>
        <p:nvPicPr>
          <p:cNvPr id="36" name="Kép 3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987" y="37043"/>
            <a:ext cx="10418967" cy="6785436"/>
          </a:xfrm>
          <a:prstGeom prst="rect">
            <a:avLst/>
          </a:prstGeom>
        </p:spPr>
      </p:pic>
      <p:pic>
        <p:nvPicPr>
          <p:cNvPr id="37" name="Kép 3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6377" y="6584"/>
            <a:ext cx="10516511" cy="6846401"/>
          </a:xfrm>
          <a:prstGeom prst="rect">
            <a:avLst/>
          </a:prstGeom>
        </p:spPr>
      </p:pic>
      <p:pic>
        <p:nvPicPr>
          <p:cNvPr id="38" name="Kép 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0338" y="-3757"/>
            <a:ext cx="10492125" cy="6785436"/>
          </a:xfrm>
          <a:prstGeom prst="rect">
            <a:avLst/>
          </a:prstGeom>
        </p:spPr>
      </p:pic>
      <p:pic>
        <p:nvPicPr>
          <p:cNvPr id="39" name="Kép 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85" y="53087"/>
            <a:ext cx="10595766" cy="6846401"/>
          </a:xfrm>
          <a:prstGeom prst="rect">
            <a:avLst/>
          </a:prstGeom>
        </p:spPr>
      </p:pic>
      <p:pic>
        <p:nvPicPr>
          <p:cNvPr id="40" name="Kép 3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4855" y="11144"/>
            <a:ext cx="10400677" cy="6785436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77793" y="173752"/>
            <a:ext cx="10516511" cy="6846401"/>
          </a:xfrm>
          <a:prstGeom prst="rect">
            <a:avLst/>
          </a:prstGeom>
        </p:spPr>
      </p:pic>
      <p:pic>
        <p:nvPicPr>
          <p:cNvPr id="43" name="Kép 42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286" y="83715"/>
            <a:ext cx="10412870" cy="6785436"/>
          </a:xfrm>
          <a:prstGeom prst="rect">
            <a:avLst/>
          </a:prstGeom>
        </p:spPr>
      </p:pic>
      <p:pic>
        <p:nvPicPr>
          <p:cNvPr id="44" name="Kép 43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3263" y="66804"/>
            <a:ext cx="10571380" cy="6846401"/>
          </a:xfrm>
          <a:prstGeom prst="rect">
            <a:avLst/>
          </a:prstGeom>
        </p:spPr>
      </p:pic>
      <p:pic>
        <p:nvPicPr>
          <p:cNvPr id="45" name="Kép 44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237" y="17002"/>
            <a:ext cx="10327519" cy="6675699"/>
          </a:xfrm>
          <a:prstGeom prst="rect">
            <a:avLst/>
          </a:prstGeom>
        </p:spPr>
      </p:pic>
      <p:pic>
        <p:nvPicPr>
          <p:cNvPr id="46" name="Kép 45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10731" y="-15112"/>
            <a:ext cx="10583573" cy="6895174"/>
          </a:xfrm>
          <a:prstGeom prst="rect">
            <a:avLst/>
          </a:prstGeom>
        </p:spPr>
      </p:pic>
      <p:pic>
        <p:nvPicPr>
          <p:cNvPr id="47" name="Kép 46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830" y="-42547"/>
            <a:ext cx="10364098" cy="6742760"/>
          </a:xfrm>
          <a:prstGeom prst="rect">
            <a:avLst/>
          </a:prstGeom>
        </p:spPr>
      </p:pic>
      <p:pic>
        <p:nvPicPr>
          <p:cNvPr id="48" name="Kép 47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75019" y="216298"/>
            <a:ext cx="10382388" cy="6736664"/>
          </a:xfrm>
          <a:prstGeom prst="rect">
            <a:avLst/>
          </a:prstGeom>
        </p:spPr>
      </p:pic>
      <p:pic>
        <p:nvPicPr>
          <p:cNvPr id="49" name="Kép 48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937" y="70561"/>
            <a:ext cx="10528705" cy="6846401"/>
          </a:xfrm>
          <a:prstGeom prst="rect">
            <a:avLst/>
          </a:prstGeom>
        </p:spPr>
      </p:pic>
      <p:pic>
        <p:nvPicPr>
          <p:cNvPr id="50" name="Kép 49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4545" y="6625"/>
            <a:ext cx="10553091" cy="6858594"/>
          </a:xfrm>
          <a:prstGeom prst="rect">
            <a:avLst/>
          </a:prstGeom>
        </p:spPr>
      </p:pic>
      <p:pic>
        <p:nvPicPr>
          <p:cNvPr id="51" name="Kép 50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47012" y="182301"/>
            <a:ext cx="10272650" cy="6675699"/>
          </a:xfrm>
          <a:prstGeom prst="rect">
            <a:avLst/>
          </a:prstGeom>
        </p:spPr>
      </p:pic>
      <p:pic>
        <p:nvPicPr>
          <p:cNvPr id="52" name="Kép 51"/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429408" y="201185"/>
            <a:ext cx="10467739" cy="6791533"/>
          </a:xfrm>
          <a:prstGeom prst="rect">
            <a:avLst/>
          </a:prstGeom>
        </p:spPr>
      </p:pic>
      <p:pic>
        <p:nvPicPr>
          <p:cNvPr id="53" name="Kép 52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25859" y="75564"/>
            <a:ext cx="10455546" cy="6791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454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167051" y="535577"/>
            <a:ext cx="280281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err="1">
                <a:solidFill>
                  <a:srgbClr val="FF0000"/>
                </a:solidFill>
              </a:rPr>
              <a:t>Dendrogram</a:t>
            </a:r>
            <a:endParaRPr lang="hu-HU" sz="4000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240191" y="1985554"/>
            <a:ext cx="100199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• Agglomerative clustering is monotonic</a:t>
            </a:r>
          </a:p>
          <a:p>
            <a:r>
              <a:rPr lang="en-US" sz="2400" dirty="0"/>
              <a:t>• The similarity between merged clusters is monotone decreasing</a:t>
            </a:r>
          </a:p>
          <a:p>
            <a:r>
              <a:rPr lang="en-US" sz="2400" dirty="0"/>
              <a:t>with the level of the merge.</a:t>
            </a:r>
          </a:p>
          <a:p>
            <a:r>
              <a:rPr lang="en-US" sz="2400" dirty="0"/>
              <a:t>• </a:t>
            </a:r>
            <a:r>
              <a:rPr lang="en-US" sz="2400" dirty="0" err="1"/>
              <a:t>Dendrogram</a:t>
            </a:r>
            <a:r>
              <a:rPr lang="en-US" sz="2400" dirty="0"/>
              <a:t>: Plot each merge at the (negative) similarity between</a:t>
            </a:r>
          </a:p>
          <a:p>
            <a:r>
              <a:rPr lang="en-US" sz="2400" dirty="0"/>
              <a:t>the two merged groups</a:t>
            </a:r>
          </a:p>
          <a:p>
            <a:r>
              <a:rPr lang="en-US" sz="2400" dirty="0"/>
              <a:t>• Provides an interpretable visualization of the algorithm and data</a:t>
            </a:r>
          </a:p>
          <a:p>
            <a:r>
              <a:rPr lang="en-US" sz="2400" dirty="0"/>
              <a:t>• Useful summarization tool, part of why hierarchical clustering is</a:t>
            </a:r>
          </a:p>
          <a:p>
            <a:r>
              <a:rPr lang="en-US" sz="2400" dirty="0"/>
              <a:t>popular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234653870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303566" y="180584"/>
            <a:ext cx="625485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err="1">
                <a:solidFill>
                  <a:srgbClr val="FF0000"/>
                </a:solidFill>
              </a:rPr>
              <a:t>Dendrogram</a:t>
            </a:r>
            <a:r>
              <a:rPr lang="hu-HU" sz="4000" dirty="0">
                <a:solidFill>
                  <a:srgbClr val="FF0000"/>
                </a:solidFill>
              </a:rPr>
              <a:t> of </a:t>
            </a:r>
            <a:r>
              <a:rPr lang="hu-HU" sz="4000" dirty="0" err="1">
                <a:solidFill>
                  <a:srgbClr val="FF0000"/>
                </a:solidFill>
              </a:rPr>
              <a:t>example</a:t>
            </a:r>
            <a:r>
              <a:rPr lang="hu-HU" sz="4000" dirty="0">
                <a:solidFill>
                  <a:srgbClr val="FF0000"/>
                </a:solidFill>
              </a:rPr>
              <a:t> </a:t>
            </a:r>
            <a:r>
              <a:rPr lang="hu-HU" sz="4000" dirty="0" err="1">
                <a:solidFill>
                  <a:srgbClr val="FF0000"/>
                </a:solidFill>
              </a:rPr>
              <a:t>data</a:t>
            </a:r>
            <a:endParaRPr lang="hu-HU" sz="4000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103300" y="5577840"/>
            <a:ext cx="89598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Groups that merge at high values relative to the merger values of their</a:t>
            </a:r>
          </a:p>
          <a:p>
            <a:r>
              <a:rPr lang="en-US" sz="2400" dirty="0"/>
              <a:t>subgroups are candidates for natural clusters.</a:t>
            </a:r>
            <a:endParaRPr lang="hu-HU" sz="24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8432" y="888470"/>
            <a:ext cx="5753967" cy="4518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11291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2416628" y="483326"/>
            <a:ext cx="721851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err="1">
                <a:solidFill>
                  <a:srgbClr val="FF0000"/>
                </a:solidFill>
              </a:rPr>
              <a:t>Properties</a:t>
            </a:r>
            <a:r>
              <a:rPr lang="hu-HU" sz="4000" dirty="0">
                <a:solidFill>
                  <a:srgbClr val="FF0000"/>
                </a:solidFill>
              </a:rPr>
              <a:t> of </a:t>
            </a:r>
            <a:r>
              <a:rPr lang="hu-HU" sz="4000" dirty="0" err="1">
                <a:solidFill>
                  <a:srgbClr val="FF0000"/>
                </a:solidFill>
              </a:rPr>
              <a:t>intergroup</a:t>
            </a:r>
            <a:r>
              <a:rPr lang="hu-HU" sz="4000" dirty="0">
                <a:solidFill>
                  <a:srgbClr val="FF0000"/>
                </a:solidFill>
              </a:rPr>
              <a:t> </a:t>
            </a:r>
            <a:r>
              <a:rPr lang="hu-HU" sz="4000" dirty="0" err="1">
                <a:solidFill>
                  <a:srgbClr val="FF0000"/>
                </a:solidFill>
              </a:rPr>
              <a:t>similarity</a:t>
            </a:r>
            <a:endParaRPr lang="hu-HU" sz="4000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40526" y="2168434"/>
            <a:ext cx="9028562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Single linkage can produce “chaining,” where a sequence of close</a:t>
            </a:r>
          </a:p>
          <a:p>
            <a:r>
              <a:rPr lang="en-US" sz="2400" dirty="0"/>
              <a:t>observations in different groups cause early merges of those </a:t>
            </a:r>
            <a:r>
              <a:rPr lang="en-US" sz="2400" dirty="0" smtClean="0"/>
              <a:t>groups</a:t>
            </a:r>
            <a:r>
              <a:rPr lang="hu-HU" sz="2400" dirty="0" smtClean="0"/>
              <a:t>.</a:t>
            </a:r>
          </a:p>
          <a:p>
            <a:endParaRPr lang="en-US" sz="2400" dirty="0"/>
          </a:p>
          <a:p>
            <a:r>
              <a:rPr lang="en-US" sz="2400" dirty="0"/>
              <a:t>• Complete linkage has the opposite problem. It might not merge</a:t>
            </a:r>
          </a:p>
          <a:p>
            <a:r>
              <a:rPr lang="en-US" sz="2400" dirty="0"/>
              <a:t>close groups because of outlier members that are far apart</a:t>
            </a:r>
            <a:r>
              <a:rPr lang="en-US" sz="2400" dirty="0" smtClean="0"/>
              <a:t>.</a:t>
            </a:r>
            <a:endParaRPr lang="hu-HU" sz="2400" dirty="0" smtClean="0"/>
          </a:p>
          <a:p>
            <a:endParaRPr lang="en-US" sz="2400" dirty="0"/>
          </a:p>
          <a:p>
            <a:r>
              <a:rPr lang="en-US" sz="2400" dirty="0"/>
              <a:t>• Group average represents a natural compromise, but depends on the</a:t>
            </a:r>
          </a:p>
          <a:p>
            <a:r>
              <a:rPr lang="en-US" sz="2400" dirty="0"/>
              <a:t>scale of the similarities. Applying a monotone transformation to the</a:t>
            </a:r>
          </a:p>
          <a:p>
            <a:r>
              <a:rPr lang="en-US" sz="2400" dirty="0"/>
              <a:t>similarities can change the results.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9641047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075611" y="522514"/>
            <a:ext cx="17902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err="1">
                <a:solidFill>
                  <a:srgbClr val="FF0000"/>
                </a:solidFill>
              </a:rPr>
              <a:t>Caveats</a:t>
            </a:r>
            <a:endParaRPr lang="hu-HU" sz="4000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1045029" y="1881051"/>
            <a:ext cx="844769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Hierarchical clustering should be treated with caution</a:t>
            </a:r>
            <a:r>
              <a:rPr lang="en-US" sz="2400" dirty="0" smtClean="0"/>
              <a:t>.</a:t>
            </a:r>
            <a:endParaRPr lang="hu-H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• Different decisions about group similarities can lead to vastly</a:t>
            </a:r>
          </a:p>
          <a:p>
            <a:r>
              <a:rPr lang="en-US" sz="2400" dirty="0"/>
              <a:t>different </a:t>
            </a:r>
            <a:r>
              <a:rPr lang="en-US" sz="2400" dirty="0" err="1"/>
              <a:t>dendrograms</a:t>
            </a:r>
            <a:r>
              <a:rPr lang="en-US" sz="2400" dirty="0" smtClean="0"/>
              <a:t>.</a:t>
            </a:r>
            <a:endParaRPr lang="hu-HU" sz="2400" dirty="0" smtClean="0"/>
          </a:p>
          <a:p>
            <a:endParaRPr lang="en-US" sz="2400" dirty="0"/>
          </a:p>
          <a:p>
            <a:r>
              <a:rPr lang="en-US" sz="2400" dirty="0"/>
              <a:t>• The algorithm imposes a hierarchical structure on the data, even</a:t>
            </a:r>
          </a:p>
          <a:p>
            <a:r>
              <a:rPr lang="en-US" sz="2400" dirty="0"/>
              <a:t>data for which such structure is not appropriate.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405901126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231213" y="391439"/>
            <a:ext cx="90940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Where should we cut the tree of the hierarchy to get a good clustering?</a:t>
            </a:r>
            <a:endParaRPr lang="hu-HU" sz="2400" dirty="0">
              <a:solidFill>
                <a:srgbClr val="FF0000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953589" y="1284458"/>
            <a:ext cx="93921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The </a:t>
            </a:r>
            <a:r>
              <a:rPr lang="en-US" sz="2400" dirty="0" err="1" smtClean="0"/>
              <a:t>agg</a:t>
            </a:r>
            <a:r>
              <a:rPr lang="hu-HU" sz="2400" dirty="0" smtClean="0"/>
              <a:t>l</a:t>
            </a:r>
            <a:r>
              <a:rPr lang="en-US" sz="2400" dirty="0" err="1" smtClean="0"/>
              <a:t>omerative</a:t>
            </a:r>
            <a:r>
              <a:rPr lang="en-US" sz="2400" dirty="0" smtClean="0"/>
              <a:t> </a:t>
            </a:r>
            <a:r>
              <a:rPr lang="en-US" sz="2400" dirty="0"/>
              <a:t>hierarchical algorithm create a sequence of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 smtClean="0"/>
              <a:t>di</a:t>
            </a:r>
            <a:r>
              <a:rPr lang="hu-HU" sz="2400" dirty="0" smtClean="0"/>
              <a:t>ff</a:t>
            </a:r>
            <a:r>
              <a:rPr lang="en-US" sz="2400" dirty="0" err="1" smtClean="0"/>
              <a:t>erent</a:t>
            </a:r>
            <a:r>
              <a:rPr lang="hu-HU" sz="2400" dirty="0" smtClean="0"/>
              <a:t> </a:t>
            </a:r>
            <a:r>
              <a:rPr lang="en-US" sz="2400" dirty="0" smtClean="0"/>
              <a:t>partitions </a:t>
            </a:r>
            <a:r>
              <a:rPr lang="en-US" sz="2400" dirty="0"/>
              <a:t>on the set </a:t>
            </a:r>
            <a:r>
              <a:rPr lang="en-US" sz="2400" i="1" dirty="0"/>
              <a:t>T</a:t>
            </a:r>
            <a:r>
              <a:rPr lang="en-US" sz="2400" dirty="0" smtClean="0"/>
              <a:t>.</a:t>
            </a:r>
            <a:endParaRPr lang="hu-HU" sz="2400" dirty="0" smtClean="0"/>
          </a:p>
          <a:p>
            <a:endParaRPr lang="hu-HU" sz="2400" dirty="0"/>
          </a:p>
          <a:p>
            <a:r>
              <a:rPr lang="hu-HU" sz="2400" dirty="0"/>
              <a:t>T</a:t>
            </a:r>
            <a:r>
              <a:rPr lang="en-US" sz="2400" dirty="0" smtClean="0"/>
              <a:t>he </a:t>
            </a:r>
            <a:r>
              <a:rPr lang="en-US" sz="2400" dirty="0"/>
              <a:t>first partition in the sequence consist of </a:t>
            </a:r>
            <a:r>
              <a:rPr lang="en-US" sz="2400" i="1" dirty="0"/>
              <a:t>n</a:t>
            </a:r>
            <a:r>
              <a:rPr lang="en-US" sz="2400" dirty="0"/>
              <a:t> one-element set: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09898" y="3239589"/>
            <a:ext cx="109205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After the first merging, the second partition consist of </a:t>
            </a:r>
            <a:r>
              <a:rPr lang="en-US" sz="2400" i="1" dirty="0"/>
              <a:t>n-</a:t>
            </a:r>
            <a:r>
              <a:rPr lang="en-US" sz="2400" dirty="0"/>
              <a:t>1 subset, </a:t>
            </a:r>
            <a:r>
              <a:rPr lang="en-US" sz="2400" i="1" dirty="0"/>
              <a:t>n-</a:t>
            </a:r>
            <a:r>
              <a:rPr lang="en-US" sz="2400" dirty="0"/>
              <a:t>2 one-element sets and 1 two-element set</a:t>
            </a:r>
            <a:endParaRPr lang="hu-HU" sz="24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953589" y="4349931"/>
            <a:ext cx="5447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After </a:t>
            </a:r>
            <a:r>
              <a:rPr lang="en-US" sz="2400" i="1" dirty="0" err="1"/>
              <a:t>i</a:t>
            </a:r>
            <a:r>
              <a:rPr lang="en-US" sz="2400" dirty="0"/>
              <a:t> merging steps, we have </a:t>
            </a:r>
            <a:r>
              <a:rPr lang="en-US" sz="2400" i="1" dirty="0"/>
              <a:t>n-</a:t>
            </a:r>
            <a:r>
              <a:rPr lang="en-US" sz="2400" i="1" dirty="0" err="1"/>
              <a:t>i</a:t>
            </a:r>
            <a:r>
              <a:rPr lang="en-US" sz="2400" dirty="0"/>
              <a:t> clusters:</a:t>
            </a:r>
            <a:endParaRPr lang="hu-HU" sz="2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1240971" y="5394960"/>
            <a:ext cx="10646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After the (</a:t>
            </a:r>
            <a:r>
              <a:rPr lang="en-US" sz="2400" i="1" dirty="0" smtClean="0"/>
              <a:t>n</a:t>
            </a:r>
            <a:r>
              <a:rPr lang="en-US" sz="2400" dirty="0" smtClean="0"/>
              <a:t>-1)</a:t>
            </a:r>
            <a:r>
              <a:rPr lang="hu-HU" sz="2400" dirty="0" err="1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merging step, finally we have only one cluster which coincide with the training set </a:t>
            </a:r>
            <a:r>
              <a:rPr lang="en-US" sz="2400" i="1" dirty="0"/>
              <a:t>T</a:t>
            </a:r>
            <a:r>
              <a:rPr lang="en-US" sz="2400" dirty="0"/>
              <a:t>.</a:t>
            </a:r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32444" y="2315045"/>
            <a:ext cx="2826675" cy="619304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5854" y="3587703"/>
            <a:ext cx="2644746" cy="662223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15228" y="4269016"/>
            <a:ext cx="2434091" cy="609477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32639" y="5864297"/>
            <a:ext cx="2082589" cy="76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2720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doboz 2"/>
          <p:cNvSpPr txBox="1"/>
          <p:nvPr/>
        </p:nvSpPr>
        <p:spPr>
          <a:xfrm>
            <a:off x="3095898" y="235132"/>
            <a:ext cx="50268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000" dirty="0" err="1" smtClean="0"/>
              <a:t>Constructing</a:t>
            </a:r>
            <a:r>
              <a:rPr lang="hu-HU" sz="4000" dirty="0" smtClean="0"/>
              <a:t> </a:t>
            </a:r>
            <a:r>
              <a:rPr lang="hu-HU" sz="4000" dirty="0" err="1" smtClean="0"/>
              <a:t>Metrics</a:t>
            </a:r>
            <a:r>
              <a:rPr lang="hu-HU" sz="4000" dirty="0" smtClean="0"/>
              <a:t> 2.</a:t>
            </a:r>
            <a:endParaRPr lang="hu-HU" sz="40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556" y="1687600"/>
            <a:ext cx="11229000" cy="3851051"/>
          </a:xfrm>
          <a:prstGeom prst="rect">
            <a:avLst/>
          </a:prstGeom>
        </p:spPr>
      </p:pic>
      <p:sp>
        <p:nvSpPr>
          <p:cNvPr id="5" name="Téglalap 4"/>
          <p:cNvSpPr/>
          <p:nvPr/>
        </p:nvSpPr>
        <p:spPr>
          <a:xfrm>
            <a:off x="1293223" y="1489166"/>
            <a:ext cx="8595360" cy="1018903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9857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28" y="1941561"/>
            <a:ext cx="11852918" cy="3048450"/>
          </a:xfrm>
          <a:prstGeom prst="rect">
            <a:avLst/>
          </a:prstGeom>
        </p:spPr>
      </p:pic>
      <p:sp>
        <p:nvSpPr>
          <p:cNvPr id="3" name="Szövegdoboz 2"/>
          <p:cNvSpPr txBox="1"/>
          <p:nvPr/>
        </p:nvSpPr>
        <p:spPr>
          <a:xfrm>
            <a:off x="809897" y="875212"/>
            <a:ext cx="6730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Calculate the compactness function </a:t>
            </a:r>
            <a:r>
              <a:rPr lang="hu-HU" sz="2400" i="1" dirty="0" smtClean="0"/>
              <a:t>W</a:t>
            </a:r>
            <a:r>
              <a:rPr lang="hu-HU" sz="2400" dirty="0" smtClean="0"/>
              <a:t> </a:t>
            </a:r>
            <a:r>
              <a:rPr lang="en-US" sz="2400" dirty="0" smtClean="0"/>
              <a:t>at </a:t>
            </a:r>
            <a:r>
              <a:rPr lang="en-US" sz="2400" dirty="0"/>
              <a:t>every step:</a:t>
            </a:r>
            <a:endParaRPr lang="hu-HU" sz="2400" dirty="0"/>
          </a:p>
        </p:txBody>
      </p:sp>
    </p:spTree>
    <p:extLst>
      <p:ext uri="{BB962C8B-B14F-4D97-AF65-F5344CB8AC3E}">
        <p14:creationId xmlns:p14="http://schemas.microsoft.com/office/powerpoint/2010/main" val="388638295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018903" y="613954"/>
            <a:ext cx="10672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Sketch the polygon line </a:t>
            </a:r>
            <a:r>
              <a:rPr lang="en-US" sz="2400" dirty="0" smtClean="0"/>
              <a:t>diagram</a:t>
            </a:r>
            <a:r>
              <a:rPr lang="hu-HU" sz="2400" dirty="0" smtClean="0"/>
              <a:t>                                                                    </a:t>
            </a:r>
            <a:r>
              <a:rPr lang="en-US" sz="2400" dirty="0" smtClean="0"/>
              <a:t>on </a:t>
            </a:r>
            <a:r>
              <a:rPr lang="en-US" sz="2400" dirty="0"/>
              <a:t>the plane and select the breakpoints where the graph suddenly skips. </a:t>
            </a:r>
            <a:endParaRPr lang="hu-HU" sz="2400" dirty="0" smtClean="0"/>
          </a:p>
          <a:p>
            <a:endParaRPr lang="hu-HU" sz="2400" dirty="0" smtClean="0"/>
          </a:p>
          <a:p>
            <a:r>
              <a:rPr lang="en-US" sz="2400" dirty="0" smtClean="0"/>
              <a:t>They </a:t>
            </a:r>
            <a:r>
              <a:rPr lang="en-US" sz="2400" dirty="0"/>
              <a:t>are the good cutting </a:t>
            </a:r>
            <a:r>
              <a:rPr lang="en-US" sz="2400" dirty="0" smtClean="0"/>
              <a:t>places</a:t>
            </a:r>
            <a:r>
              <a:rPr lang="hu-HU" sz="2400" dirty="0" smtClean="0"/>
              <a:t> </a:t>
            </a:r>
            <a:r>
              <a:rPr lang="hu-HU" sz="2400" dirty="0" err="1" smtClean="0"/>
              <a:t>to</a:t>
            </a:r>
            <a:r>
              <a:rPr lang="hu-HU" sz="2400" dirty="0" smtClean="0"/>
              <a:t>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dendogram</a:t>
            </a:r>
            <a:r>
              <a:rPr lang="hu-HU" sz="2400" dirty="0" smtClean="0"/>
              <a:t>!</a:t>
            </a:r>
            <a:endParaRPr lang="hu-HU" sz="24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8023" y="515281"/>
            <a:ext cx="4291889" cy="56893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8514" y="2512248"/>
            <a:ext cx="5712825" cy="3900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283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41" y="1374196"/>
            <a:ext cx="11590324" cy="486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 txBox="1">
            <a:spLocks/>
          </p:cNvSpPr>
          <p:nvPr/>
        </p:nvSpPr>
        <p:spPr>
          <a:xfrm>
            <a:off x="2085703" y="511980"/>
            <a:ext cx="9144000" cy="8370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err="1" smtClean="0"/>
              <a:t>Nearest</a:t>
            </a:r>
            <a:r>
              <a:rPr lang="hu-HU" sz="3600" dirty="0" smtClean="0"/>
              <a:t> </a:t>
            </a:r>
            <a:r>
              <a:rPr lang="hu-HU" sz="3600" dirty="0" err="1" smtClean="0"/>
              <a:t>Neighbor</a:t>
            </a:r>
            <a:r>
              <a:rPr lang="hu-HU" sz="3600" dirty="0" smtClean="0"/>
              <a:t> Decision </a:t>
            </a:r>
            <a:r>
              <a:rPr lang="hu-HU" sz="3600" dirty="0" err="1" smtClean="0"/>
              <a:t>Rule</a:t>
            </a:r>
            <a:endParaRPr lang="hu-HU" sz="36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5460276" y="1702463"/>
            <a:ext cx="36523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The </a:t>
            </a:r>
            <a:r>
              <a:rPr lang="hu-HU" sz="2400" dirty="0" err="1" smtClean="0"/>
              <a:t>set</a:t>
            </a:r>
            <a:r>
              <a:rPr lang="hu-HU" sz="2400" dirty="0" smtClean="0"/>
              <a:t> of </a:t>
            </a:r>
            <a:r>
              <a:rPr lang="hu-HU" sz="2400" dirty="0" err="1" smtClean="0"/>
              <a:t>all</a:t>
            </a:r>
            <a:r>
              <a:rPr lang="hu-HU" sz="2400" dirty="0" smtClean="0"/>
              <a:t> </a:t>
            </a:r>
            <a:r>
              <a:rPr lang="hu-HU" sz="2400" dirty="0" err="1" smtClean="0"/>
              <a:t>training</a:t>
            </a:r>
            <a:r>
              <a:rPr lang="hu-HU" sz="2400" dirty="0" smtClean="0"/>
              <a:t> </a:t>
            </a:r>
            <a:r>
              <a:rPr lang="hu-HU" sz="2400" dirty="0" err="1" smtClean="0"/>
              <a:t>points</a:t>
            </a:r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494" y="1487806"/>
            <a:ext cx="4487045" cy="798645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7975" y="2632487"/>
            <a:ext cx="618905" cy="652500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2481942" y="2774071"/>
            <a:ext cx="44708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The </a:t>
            </a:r>
            <a:r>
              <a:rPr lang="hu-HU" sz="2400" dirty="0" err="1" smtClean="0"/>
              <a:t>feature</a:t>
            </a:r>
            <a:r>
              <a:rPr lang="hu-HU" sz="2400" dirty="0" smtClean="0"/>
              <a:t> </a:t>
            </a:r>
            <a:r>
              <a:rPr lang="hu-HU" sz="2400" dirty="0" err="1" smtClean="0"/>
              <a:t>space</a:t>
            </a:r>
            <a:r>
              <a:rPr lang="hu-HU" sz="2400" dirty="0" smtClean="0"/>
              <a:t> (a </a:t>
            </a:r>
            <a:r>
              <a:rPr lang="hu-HU" sz="2400" dirty="0" err="1" smtClean="0"/>
              <a:t>metric</a:t>
            </a:r>
            <a:r>
              <a:rPr lang="hu-HU" sz="2400" dirty="0" smtClean="0"/>
              <a:t> </a:t>
            </a:r>
            <a:r>
              <a:rPr lang="hu-HU" sz="2400" dirty="0" err="1" smtClean="0"/>
              <a:t>space</a:t>
            </a:r>
            <a:r>
              <a:rPr lang="hu-HU" sz="2400" dirty="0" smtClean="0"/>
              <a:t>)</a:t>
            </a:r>
            <a:endParaRPr lang="hu-HU" sz="2400" dirty="0"/>
          </a:p>
        </p:txBody>
      </p:sp>
      <p:pic>
        <p:nvPicPr>
          <p:cNvPr id="10" name="Kép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911" y="3631023"/>
            <a:ext cx="399031" cy="570938"/>
          </a:xfrm>
          <a:prstGeom prst="rect">
            <a:avLst/>
          </a:prstGeom>
        </p:spPr>
      </p:pic>
      <p:sp>
        <p:nvSpPr>
          <p:cNvPr id="11" name="Szövegdoboz 10"/>
          <p:cNvSpPr txBox="1"/>
          <p:nvPr/>
        </p:nvSpPr>
        <p:spPr>
          <a:xfrm>
            <a:off x="2481942" y="3604610"/>
            <a:ext cx="2351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The </a:t>
            </a:r>
            <a:r>
              <a:rPr lang="hu-HU" sz="2400" dirty="0" err="1" smtClean="0"/>
              <a:t>set</a:t>
            </a:r>
            <a:r>
              <a:rPr lang="hu-HU" sz="2400" dirty="0" smtClean="0"/>
              <a:t> of </a:t>
            </a:r>
            <a:r>
              <a:rPr lang="hu-HU" sz="2400" dirty="0" err="1" smtClean="0"/>
              <a:t>classes</a:t>
            </a:r>
            <a:endParaRPr lang="hu-HU" sz="2400" dirty="0"/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935" y="4696498"/>
            <a:ext cx="2249619" cy="566977"/>
          </a:xfrm>
          <a:prstGeom prst="rect">
            <a:avLst/>
          </a:prstGeom>
        </p:spPr>
      </p:pic>
      <p:sp>
        <p:nvSpPr>
          <p:cNvPr id="13" name="Szövegdoboz 12"/>
          <p:cNvSpPr txBox="1"/>
          <p:nvPr/>
        </p:nvSpPr>
        <p:spPr>
          <a:xfrm>
            <a:off x="3670663" y="4795320"/>
            <a:ext cx="21243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The </a:t>
            </a:r>
            <a:r>
              <a:rPr lang="hu-HU" sz="2400" dirty="0" err="1" smtClean="0"/>
              <a:t>training</a:t>
            </a:r>
            <a:r>
              <a:rPr lang="hu-HU" sz="2400" dirty="0" smtClean="0"/>
              <a:t> </a:t>
            </a:r>
            <a:r>
              <a:rPr lang="hu-HU" sz="2400" dirty="0" err="1" smtClean="0"/>
              <a:t>set</a:t>
            </a:r>
            <a:endParaRPr lang="hu-HU" sz="2400" dirty="0"/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7975" y="5625859"/>
            <a:ext cx="7431668" cy="798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789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263" y="1735592"/>
            <a:ext cx="408467" cy="59136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2560319" y="1846607"/>
            <a:ext cx="39057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/>
              <a:t>The </a:t>
            </a:r>
            <a:r>
              <a:rPr lang="hu-HU" sz="2400" i="1" dirty="0" err="1" smtClean="0"/>
              <a:t>i</a:t>
            </a:r>
            <a:r>
              <a:rPr lang="hu-HU" sz="2400" dirty="0" err="1" smtClean="0"/>
              <a:t>th</a:t>
            </a:r>
            <a:r>
              <a:rPr lang="hu-HU" sz="2400" dirty="0" smtClean="0"/>
              <a:t> </a:t>
            </a:r>
            <a:r>
              <a:rPr lang="hu-HU" sz="2400" dirty="0" err="1" smtClean="0"/>
              <a:t>training</a:t>
            </a:r>
            <a:r>
              <a:rPr lang="hu-HU" sz="2400" dirty="0" smtClean="0"/>
              <a:t> </a:t>
            </a:r>
            <a:r>
              <a:rPr lang="hu-HU" sz="2400" dirty="0" err="1" smtClean="0"/>
              <a:t>point</a:t>
            </a:r>
            <a:endParaRPr lang="hu-HU" sz="2400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263" y="2800651"/>
            <a:ext cx="408467" cy="603556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2743200" y="2991394"/>
            <a:ext cx="64671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The </a:t>
            </a:r>
            <a:r>
              <a:rPr lang="hu-HU" sz="2400" i="1" dirty="0" err="1" smtClean="0"/>
              <a:t>i</a:t>
            </a:r>
            <a:r>
              <a:rPr lang="hu-HU" sz="2400" dirty="0" err="1" smtClean="0"/>
              <a:t>th</a:t>
            </a:r>
            <a:r>
              <a:rPr lang="hu-HU" sz="2400" dirty="0" smtClean="0"/>
              <a:t> ‚</a:t>
            </a:r>
            <a:r>
              <a:rPr lang="hu-HU" sz="2400" dirty="0" err="1" smtClean="0"/>
              <a:t>teaching</a:t>
            </a:r>
            <a:r>
              <a:rPr lang="hu-HU" sz="2400" dirty="0" smtClean="0"/>
              <a:t>’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dirty="0" err="1" smtClean="0"/>
              <a:t>class</a:t>
            </a:r>
            <a:r>
              <a:rPr lang="hu-HU" sz="2400" dirty="0" smtClean="0"/>
              <a:t> of </a:t>
            </a:r>
            <a:r>
              <a:rPr lang="hu-HU" sz="2400" dirty="0" err="1" smtClean="0"/>
              <a:t>the</a:t>
            </a:r>
            <a:r>
              <a:rPr lang="hu-HU" sz="2400" dirty="0" smtClean="0"/>
              <a:t> </a:t>
            </a:r>
            <a:r>
              <a:rPr lang="hu-HU" sz="2400" i="1" dirty="0" err="1" smtClean="0"/>
              <a:t>i</a:t>
            </a:r>
            <a:r>
              <a:rPr lang="hu-HU" sz="2400" dirty="0" err="1" smtClean="0"/>
              <a:t>th</a:t>
            </a:r>
            <a:r>
              <a:rPr lang="hu-HU" sz="2400" dirty="0" smtClean="0"/>
              <a:t> </a:t>
            </a:r>
            <a:r>
              <a:rPr lang="hu-HU" sz="2400" dirty="0" err="1" smtClean="0"/>
              <a:t>training</a:t>
            </a:r>
            <a:r>
              <a:rPr lang="hu-HU" sz="2400" dirty="0" smtClean="0"/>
              <a:t> </a:t>
            </a:r>
            <a:r>
              <a:rPr lang="hu-HU" sz="2400" dirty="0" err="1" smtClean="0"/>
              <a:t>point</a:t>
            </a:r>
            <a:endParaRPr lang="hu-HU" sz="2400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9247" y="4358135"/>
            <a:ext cx="2145978" cy="609653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2911" y="4251069"/>
            <a:ext cx="3648282" cy="823781"/>
          </a:xfrm>
          <a:prstGeom prst="rect">
            <a:avLst/>
          </a:prstGeom>
        </p:spPr>
      </p:pic>
      <p:sp>
        <p:nvSpPr>
          <p:cNvPr id="9" name="Szövegdoboz 8"/>
          <p:cNvSpPr txBox="1"/>
          <p:nvPr/>
        </p:nvSpPr>
        <p:spPr>
          <a:xfrm>
            <a:off x="3864832" y="4432128"/>
            <a:ext cx="9773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err="1" smtClean="0"/>
              <a:t>where</a:t>
            </a:r>
            <a:endParaRPr lang="hu-HU" sz="2400" dirty="0"/>
          </a:p>
        </p:txBody>
      </p:sp>
      <p:sp>
        <p:nvSpPr>
          <p:cNvPr id="10" name="Cím 1"/>
          <p:cNvSpPr txBox="1">
            <a:spLocks/>
          </p:cNvSpPr>
          <p:nvPr/>
        </p:nvSpPr>
        <p:spPr>
          <a:xfrm>
            <a:off x="2085703" y="511980"/>
            <a:ext cx="9144000" cy="83706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3600" dirty="0" err="1" smtClean="0"/>
              <a:t>Nearest</a:t>
            </a:r>
            <a:r>
              <a:rPr lang="hu-HU" sz="3600" dirty="0" smtClean="0"/>
              <a:t> </a:t>
            </a:r>
            <a:r>
              <a:rPr lang="hu-HU" sz="3600" dirty="0" err="1" smtClean="0"/>
              <a:t>Neighbor</a:t>
            </a:r>
            <a:r>
              <a:rPr lang="hu-HU" sz="3600" dirty="0" smtClean="0"/>
              <a:t> Decision </a:t>
            </a:r>
            <a:r>
              <a:rPr lang="hu-HU" sz="3600" dirty="0" err="1" smtClean="0"/>
              <a:t>Rule</a:t>
            </a:r>
            <a:endParaRPr lang="hu-HU" sz="3600" dirty="0"/>
          </a:p>
        </p:txBody>
      </p:sp>
    </p:spTree>
    <p:extLst>
      <p:ext uri="{BB962C8B-B14F-4D97-AF65-F5344CB8AC3E}">
        <p14:creationId xmlns:p14="http://schemas.microsoft.com/office/powerpoint/2010/main" val="283131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2021</TotalTime>
  <Words>1327</Words>
  <Application>Microsoft Office PowerPoint</Application>
  <PresentationFormat>Szélesvásznú</PresentationFormat>
  <Paragraphs>201</Paragraphs>
  <Slides>61</Slides>
  <Notes>0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61</vt:i4>
      </vt:variant>
    </vt:vector>
  </HeadingPairs>
  <TitlesOfParts>
    <vt:vector size="69" baseType="lpstr">
      <vt:lpstr>Arial</vt:lpstr>
      <vt:lpstr>Blackadder ITC</vt:lpstr>
      <vt:lpstr>Calibri</vt:lpstr>
      <vt:lpstr>Calibri Light</vt:lpstr>
      <vt:lpstr>Times New Roman</vt:lpstr>
      <vt:lpstr>Wingdings</vt:lpstr>
      <vt:lpstr>Office-téma</vt:lpstr>
      <vt:lpstr>Equation.3</vt:lpstr>
      <vt:lpstr>Nearest Neighbor Decision Rule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Nearest Neighbour Decision Rule</dc:title>
  <dc:creator>Windows-felhasználó</dc:creator>
  <cp:lastModifiedBy>Windows-felhasználó</cp:lastModifiedBy>
  <cp:revision>110</cp:revision>
  <dcterms:created xsi:type="dcterms:W3CDTF">2018-02-17T10:04:54Z</dcterms:created>
  <dcterms:modified xsi:type="dcterms:W3CDTF">2018-04-24T07:29:56Z</dcterms:modified>
</cp:coreProperties>
</file>