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15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96" r:id="rId12"/>
    <p:sldId id="297" r:id="rId13"/>
    <p:sldId id="298" r:id="rId14"/>
    <p:sldId id="299" r:id="rId15"/>
    <p:sldId id="300" r:id="rId16"/>
    <p:sldId id="301" r:id="rId17"/>
    <p:sldId id="295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3" r:id="rId57"/>
    <p:sldId id="314" r:id="rId58"/>
    <p:sldId id="312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40" r:id="rId70"/>
    <p:sldId id="341" r:id="rId71"/>
    <p:sldId id="342" r:id="rId72"/>
    <p:sldId id="343" r:id="rId73"/>
    <p:sldId id="344" r:id="rId74"/>
    <p:sldId id="345" r:id="rId75"/>
    <p:sldId id="346" r:id="rId76"/>
    <p:sldId id="347" r:id="rId77"/>
    <p:sldId id="348" r:id="rId78"/>
    <p:sldId id="349" r:id="rId79"/>
    <p:sldId id="350" r:id="rId80"/>
    <p:sldId id="351" r:id="rId81"/>
    <p:sldId id="352" r:id="rId82"/>
    <p:sldId id="353" r:id="rId83"/>
    <p:sldId id="355" r:id="rId84"/>
    <p:sldId id="356" r:id="rId85"/>
    <p:sldId id="357" r:id="rId86"/>
    <p:sldId id="358" r:id="rId87"/>
    <p:sldId id="359" r:id="rId88"/>
    <p:sldId id="360" r:id="rId89"/>
    <p:sldId id="361" r:id="rId90"/>
    <p:sldId id="362" r:id="rId91"/>
    <p:sldId id="363" r:id="rId92"/>
    <p:sldId id="364" r:id="rId93"/>
    <p:sldId id="365" r:id="rId94"/>
    <p:sldId id="366" r:id="rId95"/>
    <p:sldId id="367" r:id="rId96"/>
    <p:sldId id="368" r:id="rId97"/>
    <p:sldId id="369" r:id="rId98"/>
    <p:sldId id="370" r:id="rId99"/>
    <p:sldId id="371" r:id="rId100"/>
    <p:sldId id="372" r:id="rId101"/>
    <p:sldId id="373" r:id="rId102"/>
    <p:sldId id="374" r:id="rId103"/>
    <p:sldId id="375" r:id="rId104"/>
    <p:sldId id="376" r:id="rId105"/>
    <p:sldId id="377" r:id="rId106"/>
    <p:sldId id="378" r:id="rId107"/>
    <p:sldId id="379" r:id="rId108"/>
    <p:sldId id="380" r:id="rId109"/>
    <p:sldId id="381" r:id="rId110"/>
    <p:sldId id="382" r:id="rId111"/>
    <p:sldId id="383" r:id="rId112"/>
    <p:sldId id="384" r:id="rId113"/>
    <p:sldId id="385" r:id="rId114"/>
    <p:sldId id="386" r:id="rId115"/>
    <p:sldId id="387" r:id="rId116"/>
    <p:sldId id="388" r:id="rId117"/>
    <p:sldId id="389" r:id="rId118"/>
    <p:sldId id="390" r:id="rId119"/>
    <p:sldId id="391" r:id="rId120"/>
    <p:sldId id="392" r:id="rId121"/>
    <p:sldId id="393" r:id="rId122"/>
    <p:sldId id="394" r:id="rId123"/>
    <p:sldId id="395" r:id="rId124"/>
    <p:sldId id="396" r:id="rId125"/>
    <p:sldId id="397" r:id="rId126"/>
    <p:sldId id="398" r:id="rId127"/>
    <p:sldId id="399" r:id="rId128"/>
    <p:sldId id="400" r:id="rId129"/>
    <p:sldId id="401" r:id="rId130"/>
    <p:sldId id="402" r:id="rId131"/>
    <p:sldId id="403" r:id="rId132"/>
    <p:sldId id="404" r:id="rId133"/>
    <p:sldId id="405" r:id="rId134"/>
    <p:sldId id="406" r:id="rId135"/>
    <p:sldId id="407" r:id="rId136"/>
    <p:sldId id="408" r:id="rId137"/>
    <p:sldId id="409" r:id="rId138"/>
    <p:sldId id="410" r:id="rId139"/>
    <p:sldId id="411" r:id="rId140"/>
    <p:sldId id="412" r:id="rId141"/>
    <p:sldId id="413" r:id="rId142"/>
    <p:sldId id="414" r:id="rId143"/>
    <p:sldId id="415" r:id="rId144"/>
    <p:sldId id="416" r:id="rId145"/>
    <p:sldId id="417" r:id="rId146"/>
    <p:sldId id="418" r:id="rId147"/>
    <p:sldId id="419" r:id="rId148"/>
    <p:sldId id="420" r:id="rId14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54" Type="http://schemas.openxmlformats.org/officeDocument/2006/relationships/tableStyles" Target="tableStyle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slide" Target="slides/slide142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137" Type="http://schemas.openxmlformats.org/officeDocument/2006/relationships/slide" Target="slides/slide13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5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5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55.wmf"/><Relationship Id="rId7" Type="http://schemas.openxmlformats.org/officeDocument/2006/relationships/image" Target="../media/image4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10" Type="http://schemas.openxmlformats.org/officeDocument/2006/relationships/image" Target="../media/image60.wmf"/><Relationship Id="rId4" Type="http://schemas.openxmlformats.org/officeDocument/2006/relationships/image" Target="../media/image56.wmf"/><Relationship Id="rId9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49.wmf"/><Relationship Id="rId4" Type="http://schemas.openxmlformats.org/officeDocument/2006/relationships/image" Target="../media/image6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49.wmf"/><Relationship Id="rId4" Type="http://schemas.openxmlformats.org/officeDocument/2006/relationships/image" Target="../media/image6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9.wmf"/><Relationship Id="rId7" Type="http://schemas.openxmlformats.org/officeDocument/2006/relationships/image" Target="../media/image3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31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Relationship Id="rId9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31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31.wmf"/><Relationship Id="rId4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8F413-5F2E-48E4-A7E5-F04B2B218426}" type="datetimeFigureOut">
              <a:rPr lang="hu-HU" smtClean="0"/>
              <a:t>2019. 11. 14.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357D9-DAF4-47A6-8CF7-7D5D668CC3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238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67FAE7-EE57-42F3-B763-1E54BFD408C5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827756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ABEB53-7AC8-4D41-9EE1-3378BF447D9A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514816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41B226-AF07-489A-84F7-C25A7174F95B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763800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0F2FA6-7308-408F-8303-EF1EA0CF449C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101697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42F943-40C3-4F76-A075-777ABBDB3F4C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950538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3E0902-1865-4B62-BC62-85D2CAB8A726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8369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C00761-DBFA-4C0A-A4A2-8A52F55CE09A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31345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ABE9C3-AC1A-4CDB-AD70-B48AB73EF716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163385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5F101C-B594-481A-9270-44F107DA1EE2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4205388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F2AADC-BE6E-4A3C-A40F-32D4A3AF2BAE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532555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F5D13F-3FAD-4687-9D49-B5C0AE7C5903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292953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1F8FEE-D86F-4484-951F-E50380FDBEA2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732884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AEB8A5-5C16-48DD-A32D-CED18598E4FC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175883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138333-AC96-4E33-A566-10B22E4FC07E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8005632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B68514-842E-44A2-9B44-5F847B95B822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1769432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DD740F-95D8-4938-8945-1543509A8227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7270931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E2FC63-4511-43C7-8550-066864B0E8A4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42594671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76242A-BB9E-47FF-AE78-C9FA217B5602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4480867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B52DC0-7DDD-4EDF-AFC0-959E815D918D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6491894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042189-04EC-4DE5-8139-4613834D945C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8145800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A40E59-6E71-4C30-88DE-850F3CDC97B8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3561301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51F220-9C0F-418F-AC65-08734368FC3B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008588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CC6085-9DBA-471A-A37B-922E66A3E24F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8998308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C3E575-0197-42CA-894B-1D5408A44B2D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8758395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0CC617-0EB5-4E03-9DF3-6C2ABCC89B25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0527882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6CDA0B-CF0E-4AA7-94F4-EC9976F73460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9459241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70DBC8-0716-43F0-8357-A0AEE0F4481E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2307712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3F81C0-21BA-4BE6-97C5-D0D8B46C30F8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4452541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43417E-E7C3-4CF9-89CE-7BDDD080E665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3313909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7AB0E0-F6DD-42B1-ABBB-3AD0C7244931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0434016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467A3C-ED01-431A-91A0-058658231654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8842085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7FDFFC-8125-4B38-A983-F38807607681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8722488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66CF16-7D27-4B11-82B7-F4CB8D14222D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628208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A6AF03-E9AF-4644-BB08-ED0B58A9F3A9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54269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425066-45F9-466A-9707-FB82DDECABB5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9563839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D6C2C-7923-4DA4-826F-C03387444F49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8948180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B0853F-BBFE-427F-B8B0-F94868ABE9B9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42203701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C8A095-ED45-4652-824E-17220F0C0749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2000109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6C6135-928B-4842-A3CC-3D7C08DFEA9C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9534068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8A29C9-10E6-4BDF-9370-9CA51328A8E8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40043964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1D1AEC-D11D-464C-B8F9-CCAB1112C511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2173030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174A88-AB54-44FB-B7A0-1966544A4ABA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3787088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2DAADC-B24A-48D0-8D99-EA815CA68769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6566203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4C3BCA-D3E3-4CE2-A9D0-E94CA2DAAD6D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406491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112C9F-8D7C-4C84-B26C-26BB16577512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7713883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DDC573-A975-4AC3-B4D9-E4F207E8CB6B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0742948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46BEEF-1D2D-4B66-8C34-67872B2C3BA7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5665842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D671C7-330D-4C37-98FB-55B27BE624FC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0252875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A80A4-6D29-4885-88D7-EE460CF33FFA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7982234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ACED74-54F8-4EEC-B180-777494B776FF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30337881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8C019B-9706-474E-B3E1-C5EA8543651A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422619384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EF776D-52F3-4A71-BEE4-3689CEB4BAB7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35273153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B4F912-B52B-4E51-A77D-D5D80AB299F5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133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93872183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C504CB-3D48-49FC-BD5E-741F669B0A46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134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08243203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DBE353-4278-4D8A-9DDF-C7A733BAE514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135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791605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CC752E-531E-4677-AC17-76B03446E5E6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70493253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84D31C-69E6-4EA6-A8DC-A6CD0F010470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136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07258643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994A7A-55CA-4DF7-BB29-C8958972CAA4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137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27775099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0B26A5-0AF2-4C7E-8C3A-380A2F3F2F16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138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92797813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3E213E-2B42-401A-B96B-5E6A1744FAE5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139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71709690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210783-2AB6-4C73-A4B2-DA8AC52787A1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141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38141102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35C2E6-967D-47AB-8D4D-A4EAD08DB6B4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142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57217481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BCB8A0-07DA-4E2B-9409-235B473CEB9C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143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27161349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0EE623-9161-4640-A5BF-17C42CEBC029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144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99266756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E7A18B-DF16-4D15-A969-17324B9E7A4D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145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3260108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098572-5A06-4F7D-A069-DF5BCC3D97E4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146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307740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9C8050-3D97-453C-AA89-549A41D202E1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46717992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076CCE-024F-433B-8829-927A946E6DF0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147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049174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3894C1-9DC2-4DDB-B2D3-C8A34B8F0D97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241174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E36CB0-ADDD-4991-96D6-DBAFF00DA5AE}" type="slidenum">
              <a:rPr kumimoji="0" lang="en-US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166603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4FD9-9142-41EA-8FE1-863FFBF15AD4}" type="datetimeFigureOut">
              <a:rPr lang="hu-HU" smtClean="0"/>
              <a:t>2019. 11. 14.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57C1-8B76-488C-8FA7-F5B0CC8F57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077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4FD9-9142-41EA-8FE1-863FFBF15AD4}" type="datetimeFigureOut">
              <a:rPr lang="hu-HU" smtClean="0"/>
              <a:t>2019. 11. 14.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57C1-8B76-488C-8FA7-F5B0CC8F57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778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4FD9-9142-41EA-8FE1-863FFBF15AD4}" type="datetimeFigureOut">
              <a:rPr lang="hu-HU" smtClean="0"/>
              <a:t>2019. 11. 14.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57C1-8B76-488C-8FA7-F5B0CC8F57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2907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2800" y="371475"/>
            <a:ext cx="7112000" cy="58578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762000" y="874713"/>
            <a:ext cx="5613400" cy="58658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78600" y="874713"/>
            <a:ext cx="5613400" cy="58658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6930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1701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500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61492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62000" y="874713"/>
            <a:ext cx="5613400" cy="58658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78600" y="874713"/>
            <a:ext cx="5613400" cy="58658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7161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5998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6516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10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4FD9-9142-41EA-8FE1-863FFBF15AD4}" type="datetimeFigureOut">
              <a:rPr lang="hu-HU" smtClean="0"/>
              <a:t>2019. 11. 14.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57C1-8B76-488C-8FA7-F5B0CC8F57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285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331621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260128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3359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334501" y="371475"/>
            <a:ext cx="2857500" cy="636905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762001" y="371475"/>
            <a:ext cx="8369300" cy="63690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8587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762000" y="371475"/>
            <a:ext cx="11430000" cy="636905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3600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2800" y="371475"/>
            <a:ext cx="7112000" cy="58578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762000" y="874713"/>
            <a:ext cx="5613400" cy="58658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78600" y="874713"/>
            <a:ext cx="5613400" cy="58658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74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4FD9-9142-41EA-8FE1-863FFBF15AD4}" type="datetimeFigureOut">
              <a:rPr lang="hu-HU" smtClean="0"/>
              <a:t>2019. 11. 14.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57C1-8B76-488C-8FA7-F5B0CC8F57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4581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4FD9-9142-41EA-8FE1-863FFBF15AD4}" type="datetimeFigureOut">
              <a:rPr lang="hu-HU" smtClean="0"/>
              <a:t>2019. 11. 14.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57C1-8B76-488C-8FA7-F5B0CC8F57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693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4FD9-9142-41EA-8FE1-863FFBF15AD4}" type="datetimeFigureOut">
              <a:rPr lang="hu-HU" smtClean="0"/>
              <a:t>2019. 11. 14.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57C1-8B76-488C-8FA7-F5B0CC8F57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2514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4FD9-9142-41EA-8FE1-863FFBF15AD4}" type="datetimeFigureOut">
              <a:rPr lang="hu-HU" smtClean="0"/>
              <a:t>2019. 11. 14.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57C1-8B76-488C-8FA7-F5B0CC8F57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607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4FD9-9142-41EA-8FE1-863FFBF15AD4}" type="datetimeFigureOut">
              <a:rPr lang="hu-HU" smtClean="0"/>
              <a:t>2019. 11. 14.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57C1-8B76-488C-8FA7-F5B0CC8F57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14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4FD9-9142-41EA-8FE1-863FFBF15AD4}" type="datetimeFigureOut">
              <a:rPr lang="hu-HU" smtClean="0"/>
              <a:t>2019. 11. 14.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57C1-8B76-488C-8FA7-F5B0CC8F57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614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4FD9-9142-41EA-8FE1-863FFBF15AD4}" type="datetimeFigureOut">
              <a:rPr lang="hu-HU" smtClean="0"/>
              <a:t>2019. 11. 14.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B57C1-8B76-488C-8FA7-F5B0CC8F57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358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D4FD9-9142-41EA-8FE1-863FFBF15AD4}" type="datetimeFigureOut">
              <a:rPr lang="hu-HU" smtClean="0"/>
              <a:t>2019. 11. 14.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B57C1-8B76-488C-8FA7-F5B0CC8F57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298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l1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371475"/>
            <a:ext cx="71120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874713"/>
            <a:ext cx="11430000" cy="586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Click to edit Master text stylesnnnnnnnnnnnnnnnnnnnnnnn</a:t>
            </a:r>
          </a:p>
          <a:p>
            <a:pPr lvl="1"/>
            <a:r>
              <a:rPr lang="en-US" altLang="hu-HU" smtClean="0"/>
              <a:t>Second level</a:t>
            </a:r>
          </a:p>
          <a:p>
            <a:pPr lvl="2"/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423330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E45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45C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45C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45C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45C00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E45C00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E45C00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E45C00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E45C00"/>
          </a:solidFill>
          <a:latin typeface="Arial" panose="020B0604020202020204" pitchFamily="34" charset="0"/>
        </a:defRPr>
      </a:lvl9pPr>
    </p:titleStyle>
    <p:bodyStyle>
      <a:lvl1pPr indent="3175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defRPr sz="3200" kern="1200">
          <a:solidFill>
            <a:srgbClr val="800000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AC4600"/>
          </a:solidFill>
          <a:latin typeface="+mn-lt"/>
          <a:ea typeface="+mn-ea"/>
          <a:cs typeface="+mn-cs"/>
        </a:defRPr>
      </a:lvl2pPr>
      <a:lvl3pPr marL="1431925" indent="-228600" algn="l" rtl="0" eaLnBrk="0" fontAlgn="base" hangingPunct="0">
        <a:spcBef>
          <a:spcPct val="20000"/>
        </a:spcBef>
        <a:spcAft>
          <a:spcPct val="0"/>
        </a:spcAft>
        <a:defRPr sz="2800" kern="1200">
          <a:solidFill>
            <a:srgbClr val="AC4600"/>
          </a:solidFill>
          <a:latin typeface="+mn-lt"/>
          <a:ea typeface="+mn-ea"/>
          <a:cs typeface="+mn-cs"/>
        </a:defRPr>
      </a:lvl3pPr>
      <a:lvl4pPr marL="17748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91.wmf"/><Relationship Id="rId4" Type="http://schemas.openxmlformats.org/officeDocument/2006/relationships/oleObject" Target="../embeddings/oleObject76.bin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9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78.bin"/><Relationship Id="rId5" Type="http://schemas.openxmlformats.org/officeDocument/2006/relationships/image" Target="../media/image92.wmf"/><Relationship Id="rId4" Type="http://schemas.openxmlformats.org/officeDocument/2006/relationships/oleObject" Target="../embeddings/oleObject77.bin"/><Relationship Id="rId9" Type="http://schemas.openxmlformats.org/officeDocument/2006/relationships/image" Target="../media/image94.wm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95.wmf"/><Relationship Id="rId4" Type="http://schemas.openxmlformats.org/officeDocument/2006/relationships/oleObject" Target="../embeddings/oleObject80.bin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96.wmf"/><Relationship Id="rId4" Type="http://schemas.openxmlformats.org/officeDocument/2006/relationships/oleObject" Target="../embeddings/oleObject81.bin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98.wmf"/><Relationship Id="rId4" Type="http://schemas.openxmlformats.org/officeDocument/2006/relationships/oleObject" Target="../embeddings/oleObject82.bin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99.wmf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01.wmf"/><Relationship Id="rId4" Type="http://schemas.openxmlformats.org/officeDocument/2006/relationships/oleObject" Target="../embeddings/oleObject84.bin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10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102.wmf"/><Relationship Id="rId4" Type="http://schemas.openxmlformats.org/officeDocument/2006/relationships/oleObject" Target="../embeddings/oleObject85.bin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104.wmf"/><Relationship Id="rId4" Type="http://schemas.openxmlformats.org/officeDocument/2006/relationships/oleObject" Target="../embeddings/oleObject88.bin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90.bin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10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92.bin"/><Relationship Id="rId5" Type="http://schemas.openxmlformats.org/officeDocument/2006/relationships/image" Target="../media/image108.wmf"/><Relationship Id="rId4" Type="http://schemas.openxmlformats.org/officeDocument/2006/relationships/oleObject" Target="../embeddings/oleObject9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93.bin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94.bin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95.bin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81.jpeg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14.wmf"/><Relationship Id="rId4" Type="http://schemas.openxmlformats.org/officeDocument/2006/relationships/oleObject" Target="../embeddings/oleObject96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1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98.bin"/><Relationship Id="rId5" Type="http://schemas.openxmlformats.org/officeDocument/2006/relationships/image" Target="../media/image115.wmf"/><Relationship Id="rId4" Type="http://schemas.openxmlformats.org/officeDocument/2006/relationships/oleObject" Target="../embeddings/oleObject97.bin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17.wmf"/><Relationship Id="rId4" Type="http://schemas.openxmlformats.org/officeDocument/2006/relationships/oleObject" Target="../embeddings/oleObject99.bin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1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01.bin"/><Relationship Id="rId5" Type="http://schemas.openxmlformats.org/officeDocument/2006/relationships/image" Target="../media/image118.wmf"/><Relationship Id="rId4" Type="http://schemas.openxmlformats.org/officeDocument/2006/relationships/oleObject" Target="../embeddings/oleObject100.bin"/></Relationships>
</file>

<file path=ppt/slides/_rels/slide1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notesSlide" Target="../notesSlides/notesSlide69.xml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102.bin"/><Relationship Id="rId10" Type="http://schemas.openxmlformats.org/officeDocument/2006/relationships/image" Target="../media/image121.wmf"/><Relationship Id="rId4" Type="http://schemas.openxmlformats.org/officeDocument/2006/relationships/image" Target="../media/image122.jpeg"/><Relationship Id="rId9" Type="http://schemas.openxmlformats.org/officeDocument/2006/relationships/oleObject" Target="../embeddings/oleObject105.bin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0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7.wmf"/><Relationship Id="rId9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6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42.wmf"/><Relationship Id="rId3" Type="http://schemas.openxmlformats.org/officeDocument/2006/relationships/oleObject" Target="../embeddings/oleObject21.bin"/><Relationship Id="rId21" Type="http://schemas.openxmlformats.org/officeDocument/2006/relationships/image" Target="../media/image43.png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20" Type="http://schemas.openxmlformats.org/officeDocument/2006/relationships/image" Target="../media/image43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40.wmf"/><Relationship Id="rId19" Type="http://schemas.openxmlformats.org/officeDocument/2006/relationships/oleObject" Target="../embeddings/oleObject29.bin"/><Relationship Id="rId4" Type="http://schemas.openxmlformats.org/officeDocument/2006/relationships/image" Target="../media/image37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1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6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3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wmf"/><Relationship Id="rId11" Type="http://schemas.openxmlformats.org/officeDocument/2006/relationships/image" Target="../media/image47.wmf"/><Relationship Id="rId5" Type="http://schemas.openxmlformats.org/officeDocument/2006/relationships/oleObject" Target="../embeddings/oleObject36.bin"/><Relationship Id="rId10" Type="http://schemas.openxmlformats.org/officeDocument/2006/relationships/oleObject" Target="../embeddings/oleObject38.bin"/><Relationship Id="rId4" Type="http://schemas.openxmlformats.org/officeDocument/2006/relationships/image" Target="../media/image31.wmf"/><Relationship Id="rId9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2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52.wmf"/><Relationship Id="rId3" Type="http://schemas.openxmlformats.org/officeDocument/2006/relationships/oleObject" Target="../embeddings/oleObject43.bin"/><Relationship Id="rId21" Type="http://schemas.openxmlformats.org/officeDocument/2006/relationships/oleObject" Target="../embeddings/oleObject52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wmf"/><Relationship Id="rId20" Type="http://schemas.openxmlformats.org/officeDocument/2006/relationships/image" Target="../media/image59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56.wmf"/><Relationship Id="rId19" Type="http://schemas.openxmlformats.org/officeDocument/2006/relationships/oleObject" Target="../embeddings/oleObject51.bin"/><Relationship Id="rId4" Type="http://schemas.openxmlformats.org/officeDocument/2006/relationships/image" Target="../media/image53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58.wmf"/><Relationship Id="rId22" Type="http://schemas.openxmlformats.org/officeDocument/2006/relationships/image" Target="../media/image60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63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56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oleObject" Target="../embeddings/oleObject57.bin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63.wmf"/><Relationship Id="rId5" Type="http://schemas.openxmlformats.org/officeDocument/2006/relationships/image" Target="../media/image64.png"/><Relationship Id="rId10" Type="http://schemas.openxmlformats.org/officeDocument/2006/relationships/oleObject" Target="../embeddings/oleObject60.bin"/><Relationship Id="rId4" Type="http://schemas.openxmlformats.org/officeDocument/2006/relationships/image" Target="../media/image49.wmf"/><Relationship Id="rId9" Type="http://schemas.openxmlformats.org/officeDocument/2006/relationships/image" Target="../media/image60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72.wmf"/><Relationship Id="rId9" Type="http://schemas.openxmlformats.org/officeDocument/2006/relationships/image" Target="../media/image7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77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79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81.jpeg"/><Relationship Id="rId4" Type="http://schemas.openxmlformats.org/officeDocument/2006/relationships/image" Target="../media/image80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74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79.wmf"/><Relationship Id="rId4" Type="http://schemas.openxmlformats.org/officeDocument/2006/relationships/oleObject" Target="../embeddings/oleObject6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64.bin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82.wmf"/><Relationship Id="rId4" Type="http://schemas.openxmlformats.org/officeDocument/2006/relationships/oleObject" Target="../embeddings/oleObject69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83.wmf"/><Relationship Id="rId4" Type="http://schemas.openxmlformats.org/officeDocument/2006/relationships/oleObject" Target="../embeddings/oleObject70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84.wmf"/><Relationship Id="rId4" Type="http://schemas.openxmlformats.org/officeDocument/2006/relationships/oleObject" Target="../embeddings/oleObject71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86.wmf"/><Relationship Id="rId4" Type="http://schemas.openxmlformats.org/officeDocument/2006/relationships/oleObject" Target="../embeddings/oleObject72.bin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89.wmf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19946"/>
          </a:xfrm>
        </p:spPr>
        <p:txBody>
          <a:bodyPr/>
          <a:lstStyle/>
          <a:p>
            <a:r>
              <a:rPr lang="hu-HU" dirty="0" err="1" smtClean="0"/>
              <a:t>Sketching</a:t>
            </a:r>
            <a:r>
              <a:rPr lang="hu-HU" dirty="0" smtClean="0"/>
              <a:t> </a:t>
            </a:r>
            <a:r>
              <a:rPr lang="hu-HU" dirty="0" err="1" smtClean="0"/>
              <a:t>Graphs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134" y="2800259"/>
            <a:ext cx="3981828" cy="325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1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854926" y="3004457"/>
            <a:ext cx="8263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err="1" smtClean="0"/>
              <a:t>Determining</a:t>
            </a:r>
            <a:r>
              <a:rPr lang="hu-HU" sz="4000" dirty="0" smtClean="0"/>
              <a:t> </a:t>
            </a:r>
            <a:r>
              <a:rPr lang="hu-HU" sz="4000" dirty="0" err="1" smtClean="0"/>
              <a:t>intervals</a:t>
            </a:r>
            <a:r>
              <a:rPr lang="hu-HU" sz="4000" dirty="0" smtClean="0"/>
              <a:t> of </a:t>
            </a:r>
            <a:r>
              <a:rPr lang="hu-HU" sz="4000" dirty="0" err="1" smtClean="0"/>
              <a:t>monotonocity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143036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237152" y="1690688"/>
            <a:ext cx="8572500" cy="3823847"/>
          </a:xfrm>
        </p:spPr>
        <p:txBody>
          <a:bodyPr/>
          <a:lstStyle/>
          <a:p>
            <a:pPr eaLnBrk="1" hangingPunct="1"/>
            <a:r>
              <a:rPr lang="en-US" altLang="hu-HU" sz="4400" dirty="0"/>
              <a:t>Sketch the graph of:</a:t>
            </a:r>
            <a:endParaRPr lang="en-US" altLang="hu-HU" dirty="0" smtClean="0"/>
          </a:p>
        </p:txBody>
      </p:sp>
      <p:graphicFrame>
        <p:nvGraphicFramePr>
          <p:cNvPr id="9728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072697"/>
              </p:ext>
            </p:extLst>
          </p:nvPr>
        </p:nvGraphicFramePr>
        <p:xfrm>
          <a:off x="2725396" y="2834480"/>
          <a:ext cx="3581400" cy="178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4" name="Equation" r:id="rId4" imgW="888614" imgH="444307" progId="Equation.DSMT4">
                  <p:embed/>
                </p:oleObj>
              </mc:Choice>
              <mc:Fallback>
                <p:oleObj name="Equation" r:id="rId4" imgW="888614" imgH="444307" progId="Equation.DSMT4">
                  <p:embed/>
                  <p:pic>
                    <p:nvPicPr>
                      <p:cNvPr id="9728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396" y="2834480"/>
                        <a:ext cx="3581400" cy="178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5" name="Text Box 7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2</a:t>
            </a:r>
          </a:p>
        </p:txBody>
      </p:sp>
    </p:spTree>
    <p:extLst>
      <p:ext uri="{BB962C8B-B14F-4D97-AF65-F5344CB8AC3E}">
        <p14:creationId xmlns:p14="http://schemas.microsoft.com/office/powerpoint/2010/main" val="343792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A. Domain = {</a:t>
            </a:r>
            <a:r>
              <a:rPr lang="en-US" altLang="hu-HU" i="1" smtClean="0"/>
              <a:t>x | x +</a:t>
            </a:r>
            <a:r>
              <a:rPr lang="en-US" altLang="hu-HU" smtClean="0"/>
              <a:t> 1 &gt; 0} </a:t>
            </a:r>
            <a:br>
              <a:rPr lang="en-US" altLang="hu-HU" smtClean="0"/>
            </a:br>
            <a:r>
              <a:rPr lang="en-US" altLang="hu-HU" smtClean="0"/>
              <a:t>		  = {</a:t>
            </a:r>
            <a:r>
              <a:rPr lang="en-US" altLang="hu-HU" i="1" smtClean="0"/>
              <a:t>x | x &gt;</a:t>
            </a:r>
            <a:r>
              <a:rPr lang="en-US" altLang="hu-HU" smtClean="0"/>
              <a:t> -1} </a:t>
            </a:r>
            <a:br>
              <a:rPr lang="en-US" altLang="hu-HU" smtClean="0"/>
            </a:br>
            <a:r>
              <a:rPr lang="en-US" altLang="hu-HU" smtClean="0"/>
              <a:t>		  = (-1, </a:t>
            </a:r>
            <a:r>
              <a:rPr lang="en-US" altLang="hu-HU" smtClean="0">
                <a:latin typeface="Times New Roman" panose="02020603050405020304" pitchFamily="18" charset="0"/>
              </a:rPr>
              <a:t>∞</a:t>
            </a:r>
            <a:r>
              <a:rPr lang="en-US" altLang="hu-HU" smtClean="0"/>
              <a:t>) </a:t>
            </a:r>
          </a:p>
          <a:p>
            <a:pPr lvl="1" eaLnBrk="1" hangingPunct="1"/>
            <a:endParaRPr lang="en-US" altLang="hu-HU" smtClean="0"/>
          </a:p>
          <a:p>
            <a:pPr eaLnBrk="1" hangingPunct="1"/>
            <a:r>
              <a:rPr lang="en-US" altLang="hu-HU" smtClean="0"/>
              <a:t>B. The </a:t>
            </a:r>
            <a:r>
              <a:rPr lang="en-US" altLang="hu-HU" i="1" smtClean="0"/>
              <a:t>x</a:t>
            </a:r>
            <a:r>
              <a:rPr lang="en-US" altLang="hu-HU" smtClean="0"/>
              <a:t>- and </a:t>
            </a:r>
            <a:r>
              <a:rPr lang="en-US" altLang="hu-HU" i="1" smtClean="0"/>
              <a:t>y</a:t>
            </a:r>
            <a:r>
              <a:rPr lang="en-US" altLang="hu-HU" smtClean="0"/>
              <a:t>-intercepts are both 0.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hu-HU" smtClean="0"/>
          </a:p>
          <a:p>
            <a:pPr eaLnBrk="1" hangingPunct="1"/>
            <a:r>
              <a:rPr lang="en-US" altLang="hu-HU" smtClean="0"/>
              <a:t>C. Symmetry: None</a:t>
            </a:r>
          </a:p>
        </p:txBody>
      </p:sp>
      <p:sp>
        <p:nvSpPr>
          <p:cNvPr id="99332" name="Text Box 5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2</a:t>
            </a:r>
          </a:p>
        </p:txBody>
      </p:sp>
    </p:spTree>
    <p:extLst>
      <p:ext uri="{BB962C8B-B14F-4D97-AF65-F5344CB8AC3E}">
        <p14:creationId xmlns:p14="http://schemas.microsoft.com/office/powerpoint/2010/main" val="343706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hu-HU" sz="3200" dirty="0" smtClean="0"/>
              <a:t>D. Since                        , there is no horizontal asymptote.</a:t>
            </a:r>
            <a:endParaRPr lang="en-US" altLang="hu-HU" sz="3200" dirty="0"/>
          </a:p>
          <a:p>
            <a:pPr eaLnBrk="1" hangingPunct="1"/>
            <a:endParaRPr lang="en-US" altLang="hu-HU" sz="3200" dirty="0" smtClean="0"/>
          </a:p>
          <a:p>
            <a:pPr eaLnBrk="1" hangingPunct="1"/>
            <a:r>
              <a:rPr lang="en-US" altLang="hu-HU" sz="3200" dirty="0" smtClean="0"/>
              <a:t>Since                   as </a:t>
            </a:r>
            <a:r>
              <a:rPr lang="en-US" altLang="hu-HU" sz="3200" i="1" dirty="0" smtClean="0"/>
              <a:t>x</a:t>
            </a:r>
            <a:r>
              <a:rPr lang="en-US" altLang="hu-HU" sz="3200" dirty="0" smtClean="0"/>
              <a:t> </a:t>
            </a:r>
            <a:r>
              <a:rPr lang="en-US" altLang="hu-HU" sz="3200" dirty="0" smtClean="0">
                <a:cs typeface="Arial" panose="020B0604020202020204" pitchFamily="34" charset="0"/>
              </a:rPr>
              <a:t>→ -1</a:t>
            </a:r>
            <a:r>
              <a:rPr lang="en-US" altLang="hu-HU" sz="3200" baseline="30000" dirty="0" smtClean="0">
                <a:cs typeface="Arial" panose="020B0604020202020204" pitchFamily="34" charset="0"/>
              </a:rPr>
              <a:t>+ </a:t>
            </a:r>
            <a:r>
              <a:rPr lang="en-US" altLang="hu-HU" sz="3200" dirty="0" smtClean="0"/>
              <a:t>and </a:t>
            </a:r>
            <a:r>
              <a:rPr lang="en-US" altLang="hu-HU" sz="3200" i="1" dirty="0" smtClean="0"/>
              <a:t>f</a:t>
            </a:r>
            <a:r>
              <a:rPr lang="en-US" altLang="hu-HU" sz="3200" dirty="0" smtClean="0"/>
              <a:t>(</a:t>
            </a:r>
            <a:r>
              <a:rPr lang="en-US" altLang="hu-HU" sz="3200" i="1" dirty="0" smtClean="0"/>
              <a:t>x</a:t>
            </a:r>
            <a:r>
              <a:rPr lang="en-US" altLang="hu-HU" sz="3200" dirty="0" smtClean="0"/>
              <a:t>) is </a:t>
            </a:r>
            <a:br>
              <a:rPr lang="en-US" altLang="hu-HU" sz="3200" dirty="0" smtClean="0"/>
            </a:br>
            <a:r>
              <a:rPr lang="en-US" altLang="hu-HU" sz="3200" dirty="0" smtClean="0"/>
              <a:t>always positive, we have                       , </a:t>
            </a:r>
            <a:br>
              <a:rPr lang="en-US" altLang="hu-HU" sz="3200" dirty="0" smtClean="0"/>
            </a:br>
            <a:r>
              <a:rPr lang="en-US" altLang="hu-HU" sz="3200" dirty="0" smtClean="0"/>
              <a:t>and so the line </a:t>
            </a:r>
            <a:r>
              <a:rPr lang="en-US" altLang="hu-HU" sz="3200" i="1" dirty="0" smtClean="0"/>
              <a:t>x = </a:t>
            </a:r>
            <a:r>
              <a:rPr lang="en-US" altLang="hu-HU" sz="3200" dirty="0" smtClean="0"/>
              <a:t>-1 is a vertical asymptote</a:t>
            </a:r>
          </a:p>
        </p:txBody>
      </p:sp>
      <p:graphicFrame>
        <p:nvGraphicFramePr>
          <p:cNvPr id="1003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254676"/>
              </p:ext>
            </p:extLst>
          </p:nvPr>
        </p:nvGraphicFramePr>
        <p:xfrm>
          <a:off x="2475914" y="1522500"/>
          <a:ext cx="2318154" cy="1095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6" name="Equation" r:id="rId4" imgW="939392" imgH="444307" progId="Equation.DSMT4">
                  <p:embed/>
                </p:oleObj>
              </mc:Choice>
              <mc:Fallback>
                <p:oleObj name="Equation" r:id="rId4" imgW="939392" imgH="444307" progId="Equation.DSMT4">
                  <p:embed/>
                  <p:pic>
                    <p:nvPicPr>
                      <p:cNvPr id="1003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5914" y="1522500"/>
                        <a:ext cx="2318154" cy="1095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188566"/>
              </p:ext>
            </p:extLst>
          </p:nvPr>
        </p:nvGraphicFramePr>
        <p:xfrm>
          <a:off x="8784636" y="3376611"/>
          <a:ext cx="2709862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7" name="Equation" r:id="rId6" imgW="1002865" imgH="444307" progId="Equation.DSMT4">
                  <p:embed/>
                </p:oleObj>
              </mc:Choice>
              <mc:Fallback>
                <p:oleObj name="Equation" r:id="rId6" imgW="1002865" imgH="444307" progId="Equation.DSMT4">
                  <p:embed/>
                  <p:pic>
                    <p:nvPicPr>
                      <p:cNvPr id="1003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4636" y="3376611"/>
                        <a:ext cx="2709862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8" name="Text Box 7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2</a:t>
            </a:r>
          </a:p>
        </p:txBody>
      </p:sp>
      <p:graphicFrame>
        <p:nvGraphicFramePr>
          <p:cNvPr id="10035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070282"/>
              </p:ext>
            </p:extLst>
          </p:nvPr>
        </p:nvGraphicFramePr>
        <p:xfrm>
          <a:off x="2138290" y="2995134"/>
          <a:ext cx="1621301" cy="50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8" name="Equation" r:id="rId8" imgW="736600" imgH="228600" progId="Equation.DSMT4">
                  <p:embed/>
                </p:oleObj>
              </mc:Choice>
              <mc:Fallback>
                <p:oleObj name="Equation" r:id="rId8" imgW="736600" imgH="228600" progId="Equation.DSMT4">
                  <p:embed/>
                  <p:pic>
                    <p:nvPicPr>
                      <p:cNvPr id="10035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290" y="2995134"/>
                        <a:ext cx="1621301" cy="50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108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2067585" y="1197696"/>
            <a:ext cx="8420100" cy="5865812"/>
          </a:xfrm>
        </p:spPr>
        <p:txBody>
          <a:bodyPr/>
          <a:lstStyle/>
          <a:p>
            <a:pPr eaLnBrk="1" hangingPunct="1"/>
            <a:r>
              <a:rPr lang="en-US" altLang="hu-HU" dirty="0" smtClean="0"/>
              <a:t>E.</a:t>
            </a:r>
          </a:p>
          <a:p>
            <a:pPr eaLnBrk="1" hangingPunct="1"/>
            <a:endParaRPr lang="en-US" altLang="hu-HU" dirty="0" smtClean="0"/>
          </a:p>
          <a:p>
            <a:pPr eaLnBrk="1" hangingPunct="1"/>
            <a:r>
              <a:rPr lang="en-US" altLang="hu-HU" dirty="0" smtClean="0"/>
              <a:t>We see that </a:t>
            </a:r>
            <a:r>
              <a:rPr lang="en-US" altLang="hu-HU" i="1" dirty="0" smtClean="0"/>
              <a:t>f’</a:t>
            </a:r>
            <a:r>
              <a:rPr lang="en-US" altLang="hu-HU" dirty="0" smtClean="0"/>
              <a:t>(</a:t>
            </a:r>
            <a:r>
              <a:rPr lang="en-US" altLang="hu-HU" i="1" u="sng" dirty="0" smtClean="0"/>
              <a:t>x</a:t>
            </a:r>
            <a:r>
              <a:rPr lang="en-US" altLang="hu-HU" dirty="0" smtClean="0"/>
              <a:t>) = 0 when </a:t>
            </a:r>
            <a:r>
              <a:rPr lang="en-US" altLang="hu-HU" i="1" dirty="0" smtClean="0"/>
              <a:t>x</a:t>
            </a:r>
            <a:r>
              <a:rPr lang="en-US" altLang="hu-HU" dirty="0" smtClean="0"/>
              <a:t> = 0 (notice that </a:t>
            </a:r>
            <a:br>
              <a:rPr lang="en-US" altLang="hu-HU" dirty="0" smtClean="0"/>
            </a:br>
            <a:r>
              <a:rPr lang="en-US" altLang="hu-HU" dirty="0" smtClean="0"/>
              <a:t>-4/3 is not in the domain of </a:t>
            </a:r>
            <a:r>
              <a:rPr lang="en-US" altLang="hu-HU" i="1" dirty="0" smtClean="0"/>
              <a:t>f</a:t>
            </a:r>
            <a:r>
              <a:rPr lang="en-US" altLang="hu-HU" dirty="0" smtClean="0"/>
              <a:t>).</a:t>
            </a:r>
          </a:p>
          <a:p>
            <a:pPr lvl="1" eaLnBrk="1" hangingPunct="1"/>
            <a:endParaRPr lang="en-US" altLang="hu-HU" sz="2600" dirty="0"/>
          </a:p>
          <a:p>
            <a:pPr lvl="1" eaLnBrk="1" hangingPunct="1"/>
            <a:r>
              <a:rPr lang="en-US" altLang="hu-HU" sz="2600" dirty="0"/>
              <a:t>So, the only critical number is 0. </a:t>
            </a:r>
          </a:p>
        </p:txBody>
      </p:sp>
      <p:graphicFrame>
        <p:nvGraphicFramePr>
          <p:cNvPr id="1024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818460"/>
              </p:ext>
            </p:extLst>
          </p:nvPr>
        </p:nvGraphicFramePr>
        <p:xfrm>
          <a:off x="2978138" y="1196408"/>
          <a:ext cx="6235724" cy="988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" name="Equation" r:id="rId4" imgW="2882900" imgH="457200" progId="Equation.DSMT4">
                  <p:embed/>
                </p:oleObj>
              </mc:Choice>
              <mc:Fallback>
                <p:oleObj name="Equation" r:id="rId4" imgW="2882900" imgH="457200" progId="Equation.DSMT4">
                  <p:embed/>
                  <p:pic>
                    <p:nvPicPr>
                      <p:cNvPr id="1024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138" y="1196408"/>
                        <a:ext cx="6235724" cy="988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5" name="Text Box 6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2</a:t>
            </a:r>
          </a:p>
        </p:txBody>
      </p:sp>
    </p:spTree>
    <p:extLst>
      <p:ext uri="{BB962C8B-B14F-4D97-AF65-F5344CB8AC3E}">
        <p14:creationId xmlns:p14="http://schemas.microsoft.com/office/powerpoint/2010/main" val="425584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2095500" y="1507319"/>
            <a:ext cx="8572500" cy="3866539"/>
          </a:xfrm>
        </p:spPr>
        <p:txBody>
          <a:bodyPr/>
          <a:lstStyle/>
          <a:p>
            <a:pPr eaLnBrk="1" hangingPunct="1"/>
            <a:r>
              <a:rPr lang="en-US" altLang="hu-HU" sz="3600" dirty="0"/>
              <a:t>As </a:t>
            </a:r>
            <a:r>
              <a:rPr lang="en-US" altLang="hu-HU" sz="3600" i="1" dirty="0"/>
              <a:t>f’</a:t>
            </a:r>
            <a:r>
              <a:rPr lang="en-US" altLang="hu-HU" sz="3600" dirty="0"/>
              <a:t>(</a:t>
            </a:r>
            <a:r>
              <a:rPr lang="en-US" altLang="hu-HU" sz="3600" i="1" dirty="0"/>
              <a:t>x</a:t>
            </a:r>
            <a:r>
              <a:rPr lang="en-US" altLang="hu-HU" sz="3600" dirty="0"/>
              <a:t>) &lt; 0 when -1 &lt; </a:t>
            </a:r>
            <a:r>
              <a:rPr lang="en-US" altLang="hu-HU" sz="3600" i="1" dirty="0"/>
              <a:t>x</a:t>
            </a:r>
            <a:r>
              <a:rPr lang="en-US" altLang="hu-HU" sz="3600" dirty="0"/>
              <a:t> &lt; 0 and </a:t>
            </a:r>
            <a:r>
              <a:rPr lang="en-US" altLang="hu-HU" sz="3600" i="1" dirty="0"/>
              <a:t>f’</a:t>
            </a:r>
            <a:r>
              <a:rPr lang="en-US" altLang="hu-HU" sz="3600" dirty="0"/>
              <a:t>(</a:t>
            </a:r>
            <a:r>
              <a:rPr lang="en-US" altLang="hu-HU" sz="3600" i="1" dirty="0"/>
              <a:t>x</a:t>
            </a:r>
            <a:r>
              <a:rPr lang="en-US" altLang="hu-HU" sz="3600" dirty="0"/>
              <a:t>) &gt; 0 when </a:t>
            </a:r>
            <a:r>
              <a:rPr lang="en-US" altLang="hu-HU" sz="3600" i="1" dirty="0"/>
              <a:t>x</a:t>
            </a:r>
            <a:r>
              <a:rPr lang="en-US" altLang="hu-HU" sz="3600" dirty="0"/>
              <a:t> &gt; 0, </a:t>
            </a:r>
            <a:r>
              <a:rPr lang="en-US" altLang="hu-HU" sz="3600" i="1" dirty="0"/>
              <a:t>f</a:t>
            </a:r>
            <a:r>
              <a:rPr lang="en-US" altLang="hu-HU" sz="3600" dirty="0"/>
              <a:t> is:</a:t>
            </a:r>
          </a:p>
          <a:p>
            <a:pPr lvl="1" eaLnBrk="1" hangingPunct="1"/>
            <a:endParaRPr lang="en-US" altLang="hu-HU" sz="3600" dirty="0"/>
          </a:p>
          <a:p>
            <a:pPr lvl="1" eaLnBrk="1" hangingPunct="1"/>
            <a:r>
              <a:rPr lang="en-US" altLang="hu-HU" sz="2600" dirty="0"/>
              <a:t>Decreasing on (-1, 0)</a:t>
            </a:r>
          </a:p>
          <a:p>
            <a:pPr lvl="1" eaLnBrk="1" hangingPunct="1"/>
            <a:endParaRPr lang="en-US" altLang="hu-HU" sz="2600" dirty="0"/>
          </a:p>
          <a:p>
            <a:pPr lvl="1" eaLnBrk="1" hangingPunct="1"/>
            <a:r>
              <a:rPr lang="en-US" altLang="hu-HU" sz="2600" dirty="0"/>
              <a:t>Increasing on (0, </a:t>
            </a:r>
            <a:r>
              <a:rPr lang="en-US" altLang="hu-HU" sz="2600" dirty="0">
                <a:latin typeface="Times New Roman" panose="02020603050405020304" pitchFamily="18" charset="0"/>
              </a:rPr>
              <a:t>∞</a:t>
            </a:r>
            <a:r>
              <a:rPr lang="en-US" altLang="hu-HU" sz="2600" dirty="0"/>
              <a:t>)</a:t>
            </a:r>
          </a:p>
        </p:txBody>
      </p:sp>
      <p:sp>
        <p:nvSpPr>
          <p:cNvPr id="104452" name="Text Box 5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2</a:t>
            </a:r>
          </a:p>
        </p:txBody>
      </p:sp>
    </p:spTree>
    <p:extLst>
      <p:ext uri="{BB962C8B-B14F-4D97-AF65-F5344CB8AC3E}">
        <p14:creationId xmlns:p14="http://schemas.microsoft.com/office/powerpoint/2010/main" val="62874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1462234" y="2309618"/>
            <a:ext cx="8586787" cy="2403059"/>
          </a:xfrm>
        </p:spPr>
        <p:txBody>
          <a:bodyPr/>
          <a:lstStyle/>
          <a:p>
            <a:pPr eaLnBrk="1" hangingPunct="1"/>
            <a:r>
              <a:rPr lang="en-US" altLang="hu-HU" sz="3400" dirty="0"/>
              <a:t>F. Since </a:t>
            </a:r>
            <a:r>
              <a:rPr lang="en-US" altLang="hu-HU" sz="3400" i="1" dirty="0"/>
              <a:t>f’</a:t>
            </a:r>
            <a:r>
              <a:rPr lang="en-US" altLang="hu-HU" sz="3400" dirty="0"/>
              <a:t>(0) = 0 and </a:t>
            </a:r>
            <a:r>
              <a:rPr lang="en-US" altLang="hu-HU" sz="3400" i="1" dirty="0"/>
              <a:t>f’</a:t>
            </a:r>
            <a:r>
              <a:rPr lang="en-US" altLang="hu-HU" sz="3400" dirty="0"/>
              <a:t> changes from negative to positive at 0, </a:t>
            </a:r>
            <a:r>
              <a:rPr lang="en-US" altLang="hu-HU" sz="3400" i="1" dirty="0"/>
              <a:t>f</a:t>
            </a:r>
            <a:r>
              <a:rPr lang="en-US" altLang="hu-HU" sz="3400" dirty="0"/>
              <a:t>(0) = 0 is </a:t>
            </a:r>
            <a:br>
              <a:rPr lang="en-US" altLang="hu-HU" sz="3400" dirty="0"/>
            </a:br>
            <a:r>
              <a:rPr lang="en-US" altLang="hu-HU" sz="3400" dirty="0"/>
              <a:t>a local (and absolute) minimum by </a:t>
            </a:r>
            <a:br>
              <a:rPr lang="en-US" altLang="hu-HU" sz="3400" dirty="0"/>
            </a:br>
            <a:r>
              <a:rPr lang="en-US" altLang="hu-HU" sz="3400" dirty="0"/>
              <a:t>the First Derivative Test. </a:t>
            </a:r>
          </a:p>
        </p:txBody>
      </p:sp>
      <p:sp>
        <p:nvSpPr>
          <p:cNvPr id="106500" name="Text Box 5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2</a:t>
            </a:r>
          </a:p>
        </p:txBody>
      </p:sp>
    </p:spTree>
    <p:extLst>
      <p:ext uri="{BB962C8B-B14F-4D97-AF65-F5344CB8AC3E}">
        <p14:creationId xmlns:p14="http://schemas.microsoft.com/office/powerpoint/2010/main" val="399595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G.</a:t>
            </a:r>
          </a:p>
          <a:p>
            <a:pPr eaLnBrk="1" hangingPunct="1"/>
            <a:endParaRPr lang="en-US" altLang="hu-HU" smtClean="0"/>
          </a:p>
          <a:p>
            <a:pPr eaLnBrk="1" hangingPunct="1"/>
            <a:endParaRPr lang="en-US" altLang="hu-HU" smtClean="0"/>
          </a:p>
          <a:p>
            <a:pPr eaLnBrk="1" hangingPunct="1"/>
            <a:endParaRPr lang="en-US" altLang="hu-HU" smtClean="0"/>
          </a:p>
          <a:p>
            <a:pPr lvl="1" eaLnBrk="1" hangingPunct="1"/>
            <a:r>
              <a:rPr lang="en-US" altLang="hu-HU" sz="2400"/>
              <a:t>Note that the denominator is always positive. </a:t>
            </a:r>
          </a:p>
          <a:p>
            <a:pPr lvl="1" eaLnBrk="1" hangingPunct="1"/>
            <a:endParaRPr lang="en-US" altLang="hu-HU" sz="2400"/>
          </a:p>
          <a:p>
            <a:pPr lvl="1" eaLnBrk="1" hangingPunct="1"/>
            <a:r>
              <a:rPr lang="en-US" altLang="hu-HU" sz="2400"/>
              <a:t>The numerator is the quadratic 3</a:t>
            </a:r>
            <a:r>
              <a:rPr lang="en-US" altLang="hu-HU" sz="2400" i="1"/>
              <a:t>x</a:t>
            </a:r>
            <a:r>
              <a:rPr lang="en-US" altLang="hu-HU" sz="2400" baseline="30000"/>
              <a:t>2</a:t>
            </a:r>
            <a:r>
              <a:rPr lang="en-US" altLang="hu-HU" sz="2400"/>
              <a:t> + 8</a:t>
            </a:r>
            <a:r>
              <a:rPr lang="en-US" altLang="hu-HU" sz="2400" i="1"/>
              <a:t>x +</a:t>
            </a:r>
            <a:r>
              <a:rPr lang="en-US" altLang="hu-HU" sz="2400"/>
              <a:t> 8, </a:t>
            </a:r>
            <a:br>
              <a:rPr lang="en-US" altLang="hu-HU" sz="2400"/>
            </a:br>
            <a:r>
              <a:rPr lang="en-US" altLang="hu-HU" sz="2400"/>
              <a:t>which is always positive because its discriminant </a:t>
            </a:r>
            <a:br>
              <a:rPr lang="en-US" altLang="hu-HU" sz="2400"/>
            </a:br>
            <a:r>
              <a:rPr lang="en-US" altLang="hu-HU" sz="2400"/>
              <a:t>is </a:t>
            </a:r>
            <a:r>
              <a:rPr lang="en-US" altLang="hu-HU" sz="2400" i="1"/>
              <a:t>b</a:t>
            </a:r>
            <a:r>
              <a:rPr lang="en-US" altLang="hu-HU" sz="2400" baseline="30000"/>
              <a:t>2</a:t>
            </a:r>
            <a:r>
              <a:rPr lang="en-US" altLang="hu-HU" sz="2400"/>
              <a:t> - 4</a:t>
            </a:r>
            <a:r>
              <a:rPr lang="en-US" altLang="hu-HU" sz="2400" i="1"/>
              <a:t>ac = -</a:t>
            </a:r>
            <a:r>
              <a:rPr lang="en-US" altLang="hu-HU" sz="2400"/>
              <a:t>32, which is negative, and the coefficient </a:t>
            </a:r>
            <a:br>
              <a:rPr lang="en-US" altLang="hu-HU" sz="2400"/>
            </a:br>
            <a:r>
              <a:rPr lang="en-US" altLang="hu-HU" sz="2400"/>
              <a:t>of </a:t>
            </a:r>
            <a:r>
              <a:rPr lang="en-US" altLang="hu-HU" sz="2400" i="1"/>
              <a:t>x</a:t>
            </a:r>
            <a:r>
              <a:rPr lang="en-US" altLang="hu-HU" sz="2400" baseline="30000"/>
              <a:t>2</a:t>
            </a:r>
            <a:r>
              <a:rPr lang="en-US" altLang="hu-HU" sz="2400"/>
              <a:t> is positive.</a:t>
            </a:r>
          </a:p>
        </p:txBody>
      </p:sp>
      <p:graphicFrame>
        <p:nvGraphicFramePr>
          <p:cNvPr id="1085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937932"/>
              </p:ext>
            </p:extLst>
          </p:nvPr>
        </p:nvGraphicFramePr>
        <p:xfrm>
          <a:off x="2417225" y="1231876"/>
          <a:ext cx="8001000" cy="253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6" name="Equation" r:id="rId4" imgW="2882900" imgH="914400" progId="Equation.DSMT4">
                  <p:embed/>
                </p:oleObj>
              </mc:Choice>
              <mc:Fallback>
                <p:oleObj name="Equation" r:id="rId4" imgW="2882900" imgH="914400" progId="Equation.DSMT4">
                  <p:embed/>
                  <p:pic>
                    <p:nvPicPr>
                      <p:cNvPr id="1085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225" y="1231876"/>
                        <a:ext cx="8001000" cy="253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49" name="Text Box 6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2</a:t>
            </a:r>
          </a:p>
        </p:txBody>
      </p:sp>
    </p:spTree>
    <p:extLst>
      <p:ext uri="{BB962C8B-B14F-4D97-AF65-F5344CB8AC3E}">
        <p14:creationId xmlns:p14="http://schemas.microsoft.com/office/powerpoint/2010/main" val="328866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idx="1"/>
          </p:nvPr>
        </p:nvSpPr>
        <p:spPr>
          <a:xfrm>
            <a:off x="1809750" y="1782763"/>
            <a:ext cx="8572500" cy="3922810"/>
          </a:xfrm>
        </p:spPr>
        <p:txBody>
          <a:bodyPr/>
          <a:lstStyle/>
          <a:p>
            <a:pPr eaLnBrk="1" hangingPunct="1"/>
            <a:r>
              <a:rPr lang="en-US" altLang="hu-HU" sz="3600" dirty="0"/>
              <a:t>So, </a:t>
            </a:r>
            <a:r>
              <a:rPr lang="en-US" altLang="hu-HU" sz="3600" i="1" dirty="0"/>
              <a:t>f”</a:t>
            </a:r>
            <a:r>
              <a:rPr lang="en-US" altLang="hu-HU" sz="3600" dirty="0"/>
              <a:t>(</a:t>
            </a:r>
            <a:r>
              <a:rPr lang="en-US" altLang="hu-HU" sz="3600" i="1" dirty="0"/>
              <a:t>x</a:t>
            </a:r>
            <a:r>
              <a:rPr lang="en-US" altLang="hu-HU" sz="3600" dirty="0"/>
              <a:t>) &gt; 0 for all </a:t>
            </a:r>
            <a:r>
              <a:rPr lang="en-US" altLang="hu-HU" sz="3600" i="1" dirty="0"/>
              <a:t>x</a:t>
            </a:r>
            <a:r>
              <a:rPr lang="en-US" altLang="hu-HU" sz="3600" dirty="0"/>
              <a:t> in the domain of </a:t>
            </a:r>
            <a:r>
              <a:rPr lang="en-US" altLang="hu-HU" sz="3600" i="1" dirty="0"/>
              <a:t>f</a:t>
            </a:r>
            <a:r>
              <a:rPr lang="en-US" altLang="hu-HU" sz="3600" dirty="0"/>
              <a:t>.</a:t>
            </a:r>
          </a:p>
          <a:p>
            <a:pPr eaLnBrk="1" hangingPunct="1"/>
            <a:endParaRPr lang="en-US" altLang="hu-HU" sz="3600" dirty="0"/>
          </a:p>
          <a:p>
            <a:pPr eaLnBrk="1" hangingPunct="1"/>
            <a:r>
              <a:rPr lang="en-US" altLang="hu-HU" sz="3600" dirty="0"/>
              <a:t>This means that:</a:t>
            </a:r>
          </a:p>
          <a:p>
            <a:pPr lvl="1" eaLnBrk="1" hangingPunct="1"/>
            <a:endParaRPr lang="en-US" altLang="hu-HU" sz="3600" i="1" dirty="0"/>
          </a:p>
          <a:p>
            <a:pPr lvl="1" eaLnBrk="1" hangingPunct="1"/>
            <a:r>
              <a:rPr lang="en-US" altLang="hu-HU" sz="2600" i="1" dirty="0"/>
              <a:t>f</a:t>
            </a:r>
            <a:r>
              <a:rPr lang="en-US" altLang="hu-HU" sz="2600" dirty="0"/>
              <a:t> is concave upward on (-1, </a:t>
            </a:r>
            <a:r>
              <a:rPr lang="en-US" altLang="hu-HU" sz="2200" dirty="0">
                <a:latin typeface="Times New Roman" panose="02020603050405020304" pitchFamily="18" charset="0"/>
              </a:rPr>
              <a:t>∞</a:t>
            </a:r>
            <a:r>
              <a:rPr lang="en-US" altLang="hu-HU" sz="2600" dirty="0">
                <a:cs typeface="Arial" panose="020B0604020202020204" pitchFamily="34" charset="0"/>
              </a:rPr>
              <a:t>).</a:t>
            </a:r>
          </a:p>
          <a:p>
            <a:pPr lvl="1" eaLnBrk="1" hangingPunct="1"/>
            <a:endParaRPr lang="en-US" altLang="hu-HU" sz="2600" dirty="0"/>
          </a:p>
          <a:p>
            <a:pPr lvl="1" eaLnBrk="1" hangingPunct="1"/>
            <a:r>
              <a:rPr lang="en-US" altLang="hu-HU" sz="2600" dirty="0"/>
              <a:t>There is no point of inflection.</a:t>
            </a:r>
          </a:p>
        </p:txBody>
      </p:sp>
      <p:sp>
        <p:nvSpPr>
          <p:cNvPr id="110596" name="Text Box 5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2</a:t>
            </a:r>
          </a:p>
        </p:txBody>
      </p:sp>
    </p:spTree>
    <p:extLst>
      <p:ext uri="{BB962C8B-B14F-4D97-AF65-F5344CB8AC3E}">
        <p14:creationId xmlns:p14="http://schemas.microsoft.com/office/powerpoint/2010/main" val="22487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7800" y="1423353"/>
            <a:ext cx="5613400" cy="1587133"/>
          </a:xfrm>
        </p:spPr>
        <p:txBody>
          <a:bodyPr/>
          <a:lstStyle/>
          <a:p>
            <a:pPr eaLnBrk="1" hangingPunct="1"/>
            <a:r>
              <a:rPr lang="en-US" altLang="hu-HU" sz="3600" dirty="0"/>
              <a:t>H.</a:t>
            </a:r>
            <a:r>
              <a:rPr lang="en-US" altLang="hu-HU" sz="3600" b="1" dirty="0"/>
              <a:t> </a:t>
            </a:r>
            <a:r>
              <a:rPr lang="en-US" altLang="hu-HU" sz="3600" dirty="0"/>
              <a:t>The curve is sketched here.</a:t>
            </a:r>
          </a:p>
        </p:txBody>
      </p:sp>
      <p:pic>
        <p:nvPicPr>
          <p:cNvPr id="111622" name="Picture 9" descr="0405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6950" y="2743201"/>
            <a:ext cx="4210050" cy="38020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0" name="Text Box 7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2</a:t>
            </a:r>
          </a:p>
        </p:txBody>
      </p:sp>
      <p:sp>
        <p:nvSpPr>
          <p:cNvPr id="111621" name="Rectangle 8"/>
          <p:cNvSpPr>
            <a:spLocks noChangeArrowheads="1"/>
          </p:cNvSpPr>
          <p:nvPr/>
        </p:nvSpPr>
        <p:spPr bwMode="auto">
          <a:xfrm>
            <a:off x="5791200" y="2667000"/>
            <a:ext cx="4681538" cy="3981450"/>
          </a:xfrm>
          <a:prstGeom prst="rect">
            <a:avLst/>
          </a:prstGeom>
          <a:noFill/>
          <a:ln w="9525">
            <a:solidFill>
              <a:srgbClr val="E45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3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1180880" y="2139047"/>
            <a:ext cx="8572500" cy="2221938"/>
          </a:xfrm>
        </p:spPr>
        <p:txBody>
          <a:bodyPr/>
          <a:lstStyle/>
          <a:p>
            <a:pPr eaLnBrk="1" hangingPunct="1"/>
            <a:r>
              <a:rPr lang="en-US" altLang="hu-HU" sz="4800" dirty="0"/>
              <a:t>Sketch the graph of: </a:t>
            </a:r>
            <a:br>
              <a:rPr lang="en-US" altLang="hu-HU" sz="4800" dirty="0"/>
            </a:br>
            <a:r>
              <a:rPr lang="en-US" altLang="hu-HU" sz="4800" dirty="0"/>
              <a:t>				</a:t>
            </a:r>
            <a:r>
              <a:rPr lang="en-US" altLang="hu-HU" sz="4800" i="1" dirty="0"/>
              <a:t>f</a:t>
            </a:r>
            <a:r>
              <a:rPr lang="en-US" altLang="hu-HU" sz="4800" dirty="0"/>
              <a:t>(</a:t>
            </a:r>
            <a:r>
              <a:rPr lang="en-US" altLang="hu-HU" sz="4800" i="1" dirty="0"/>
              <a:t>x</a:t>
            </a:r>
            <a:r>
              <a:rPr lang="en-US" altLang="hu-HU" sz="4800" dirty="0"/>
              <a:t>) = </a:t>
            </a:r>
            <a:r>
              <a:rPr lang="en-US" altLang="hu-HU" sz="4800" i="1" dirty="0" err="1"/>
              <a:t>xe</a:t>
            </a:r>
            <a:r>
              <a:rPr lang="en-US" altLang="hu-HU" sz="4800" i="1" baseline="30000" dirty="0" err="1"/>
              <a:t>x</a:t>
            </a:r>
            <a:endParaRPr lang="en-US" altLang="hu-HU" sz="4800" i="1" dirty="0"/>
          </a:p>
        </p:txBody>
      </p:sp>
      <p:sp>
        <p:nvSpPr>
          <p:cNvPr id="113668" name="Text Box 5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3</a:t>
            </a:r>
          </a:p>
        </p:txBody>
      </p:sp>
    </p:spTree>
    <p:extLst>
      <p:ext uri="{BB962C8B-B14F-4D97-AF65-F5344CB8AC3E}">
        <p14:creationId xmlns:p14="http://schemas.microsoft.com/office/powerpoint/2010/main" val="262661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862149" y="18723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Definitions of Increasing and Decreasing Functions</a:t>
            </a:r>
          </a:p>
        </p:txBody>
      </p:sp>
      <p:pic>
        <p:nvPicPr>
          <p:cNvPr id="3" name="Picture 3" descr="088gif088088_08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249" y="644434"/>
            <a:ext cx="8305800" cy="2433638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089gif089089_089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022" y="3171916"/>
            <a:ext cx="5601789" cy="3452131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hu-HU" dirty="0" smtClean="0"/>
              <a:t>GUIDELINES</a:t>
            </a:r>
          </a:p>
        </p:txBody>
      </p:sp>
      <p:sp>
        <p:nvSpPr>
          <p:cNvPr id="115714" name="Rectangle 3"/>
          <p:cNvSpPr>
            <a:spLocks noGrp="1" noChangeArrowheads="1"/>
          </p:cNvSpPr>
          <p:nvPr>
            <p:ph idx="1"/>
          </p:nvPr>
        </p:nvSpPr>
        <p:spPr>
          <a:xfrm>
            <a:off x="998220" y="1973534"/>
            <a:ext cx="8572500" cy="3484732"/>
          </a:xfrm>
        </p:spPr>
        <p:txBody>
          <a:bodyPr/>
          <a:lstStyle/>
          <a:p>
            <a:pPr eaLnBrk="1" hangingPunct="1"/>
            <a:r>
              <a:rPr lang="en-US" altLang="hu-HU" sz="3600" dirty="0"/>
              <a:t>A. The domain is </a:t>
            </a:r>
            <a:r>
              <a:rPr lang="hu-HU" altLang="hu-HU" sz="3600" dirty="0" smtClean="0"/>
              <a:t>I</a:t>
            </a:r>
            <a:r>
              <a:rPr lang="hu-HU" altLang="hu-HU" sz="3600" b="1" dirty="0" smtClean="0"/>
              <a:t>R</a:t>
            </a:r>
            <a:endParaRPr lang="en-US" altLang="hu-HU" sz="3600" b="1" dirty="0">
              <a:latin typeface="Euclid Math Two" pitchFamily="18" charset="2"/>
            </a:endParaRPr>
          </a:p>
          <a:p>
            <a:pPr eaLnBrk="1" hangingPunct="1"/>
            <a:endParaRPr lang="en-US" altLang="hu-HU" sz="3600" dirty="0"/>
          </a:p>
          <a:p>
            <a:pPr eaLnBrk="1" hangingPunct="1"/>
            <a:r>
              <a:rPr lang="en-US" altLang="hu-HU" sz="3600" dirty="0"/>
              <a:t>B. The </a:t>
            </a:r>
            <a:r>
              <a:rPr lang="en-US" altLang="hu-HU" sz="3600" i="1" dirty="0"/>
              <a:t>x</a:t>
            </a:r>
            <a:r>
              <a:rPr lang="en-US" altLang="hu-HU" sz="3600" dirty="0"/>
              <a:t>- and </a:t>
            </a:r>
            <a:r>
              <a:rPr lang="en-US" altLang="hu-HU" sz="3600" i="1" dirty="0"/>
              <a:t>y</a:t>
            </a:r>
            <a:r>
              <a:rPr lang="en-US" altLang="hu-HU" sz="3600" dirty="0"/>
              <a:t>-intercepts are both 0.</a:t>
            </a:r>
          </a:p>
          <a:p>
            <a:pPr eaLnBrk="1" hangingPunct="1"/>
            <a:endParaRPr lang="en-US" altLang="hu-HU" sz="3600" dirty="0"/>
          </a:p>
          <a:p>
            <a:pPr eaLnBrk="1" hangingPunct="1"/>
            <a:r>
              <a:rPr lang="en-US" altLang="hu-HU" sz="3600" dirty="0"/>
              <a:t>C. Symmetry: None</a:t>
            </a:r>
          </a:p>
        </p:txBody>
      </p:sp>
      <p:sp>
        <p:nvSpPr>
          <p:cNvPr id="115716" name="Text Box 5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3</a:t>
            </a:r>
          </a:p>
        </p:txBody>
      </p:sp>
    </p:spTree>
    <p:extLst>
      <p:ext uri="{BB962C8B-B14F-4D97-AF65-F5344CB8AC3E}">
        <p14:creationId xmlns:p14="http://schemas.microsoft.com/office/powerpoint/2010/main" val="45953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1152965" y="1923672"/>
            <a:ext cx="8572500" cy="2966207"/>
          </a:xfrm>
        </p:spPr>
        <p:txBody>
          <a:bodyPr/>
          <a:lstStyle/>
          <a:p>
            <a:pPr eaLnBrk="1" hangingPunct="1"/>
            <a:r>
              <a:rPr lang="en-US" altLang="hu-HU" sz="3600" dirty="0"/>
              <a:t>D. As both </a:t>
            </a:r>
            <a:r>
              <a:rPr lang="en-US" altLang="hu-HU" sz="3600" i="1" dirty="0"/>
              <a:t>x </a:t>
            </a:r>
            <a:r>
              <a:rPr lang="en-US" altLang="hu-HU" sz="3600" dirty="0"/>
              <a:t>and </a:t>
            </a:r>
            <a:r>
              <a:rPr lang="en-US" altLang="hu-HU" sz="3600" i="1" dirty="0"/>
              <a:t>e</a:t>
            </a:r>
            <a:r>
              <a:rPr lang="en-US" altLang="hu-HU" sz="3600" i="1" baseline="30000" dirty="0"/>
              <a:t>x</a:t>
            </a:r>
            <a:r>
              <a:rPr lang="en-US" altLang="hu-HU" sz="3600" dirty="0"/>
              <a:t> become large as </a:t>
            </a:r>
            <a:br>
              <a:rPr lang="en-US" altLang="hu-HU" sz="3600" dirty="0"/>
            </a:br>
            <a:r>
              <a:rPr lang="en-US" altLang="hu-HU" sz="3600" i="1" dirty="0"/>
              <a:t>x </a:t>
            </a:r>
            <a:r>
              <a:rPr lang="en-US" altLang="hu-HU" sz="3600" dirty="0">
                <a:cs typeface="Arial" panose="020B0604020202020204" pitchFamily="34" charset="0"/>
              </a:rPr>
              <a:t>→ </a:t>
            </a:r>
            <a:r>
              <a:rPr lang="en-US" altLang="hu-HU" sz="3600" dirty="0">
                <a:latin typeface="Times New Roman" panose="02020603050405020304" pitchFamily="18" charset="0"/>
              </a:rPr>
              <a:t>∞</a:t>
            </a:r>
            <a:r>
              <a:rPr lang="en-US" altLang="hu-HU" sz="3600" dirty="0"/>
              <a:t>, we have</a:t>
            </a:r>
          </a:p>
          <a:p>
            <a:pPr eaLnBrk="1" hangingPunct="1"/>
            <a:endParaRPr lang="en-US" altLang="hu-HU" sz="3600" dirty="0"/>
          </a:p>
          <a:p>
            <a:pPr eaLnBrk="1" hangingPunct="1"/>
            <a:r>
              <a:rPr lang="en-US" altLang="hu-HU" sz="3600" dirty="0"/>
              <a:t>However, as </a:t>
            </a:r>
            <a:r>
              <a:rPr lang="en-US" altLang="hu-HU" sz="3600" i="1" dirty="0"/>
              <a:t>x </a:t>
            </a:r>
            <a:r>
              <a:rPr lang="en-US" altLang="hu-HU" sz="3600" dirty="0">
                <a:cs typeface="Arial" panose="020B0604020202020204" pitchFamily="34" charset="0"/>
              </a:rPr>
              <a:t>→ -</a:t>
            </a:r>
            <a:r>
              <a:rPr lang="en-US" altLang="hu-HU" sz="3600" dirty="0">
                <a:latin typeface="Times New Roman" panose="02020603050405020304" pitchFamily="18" charset="0"/>
              </a:rPr>
              <a:t>∞</a:t>
            </a:r>
            <a:r>
              <a:rPr lang="en-US" altLang="hu-HU" sz="3600" dirty="0"/>
              <a:t>, </a:t>
            </a:r>
            <a:r>
              <a:rPr lang="en-US" altLang="hu-HU" sz="3600" i="1" dirty="0"/>
              <a:t>e</a:t>
            </a:r>
            <a:r>
              <a:rPr lang="en-US" altLang="hu-HU" sz="3600" i="1" baseline="30000" dirty="0"/>
              <a:t>x</a:t>
            </a:r>
            <a:r>
              <a:rPr lang="en-US" altLang="hu-HU" sz="3600" dirty="0"/>
              <a:t> </a:t>
            </a:r>
            <a:r>
              <a:rPr lang="en-US" altLang="hu-HU" sz="3600" dirty="0">
                <a:cs typeface="Arial" panose="020B0604020202020204" pitchFamily="34" charset="0"/>
              </a:rPr>
              <a:t>→ 0.</a:t>
            </a:r>
            <a:endParaRPr lang="en-US" altLang="hu-HU" sz="4000" dirty="0"/>
          </a:p>
        </p:txBody>
      </p:sp>
      <p:graphicFrame>
        <p:nvGraphicFramePr>
          <p:cNvPr id="1167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294604"/>
              </p:ext>
            </p:extLst>
          </p:nvPr>
        </p:nvGraphicFramePr>
        <p:xfrm>
          <a:off x="4760522" y="2450490"/>
          <a:ext cx="24193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0" name="Equation" r:id="rId4" imgW="736600" imgH="292100" progId="Equation.DSMT4">
                  <p:embed/>
                </p:oleObj>
              </mc:Choice>
              <mc:Fallback>
                <p:oleObj name="Equation" r:id="rId4" imgW="736600" imgH="292100" progId="Equation.DSMT4">
                  <p:embed/>
                  <p:pic>
                    <p:nvPicPr>
                      <p:cNvPr id="1167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522" y="2450490"/>
                        <a:ext cx="241935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1" name="Text Box 7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3</a:t>
            </a:r>
          </a:p>
        </p:txBody>
      </p:sp>
    </p:spTree>
    <p:extLst>
      <p:ext uri="{BB962C8B-B14F-4D97-AF65-F5344CB8AC3E}">
        <p14:creationId xmlns:p14="http://schemas.microsoft.com/office/powerpoint/2010/main" val="225227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1187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hu-HU" sz="3400" dirty="0"/>
              <a:t>So, we have an indeterminate product that requires the use of </a:t>
            </a:r>
            <a:r>
              <a:rPr lang="hu-HU" altLang="hu-HU" sz="3400" dirty="0"/>
              <a:t>L</a:t>
            </a:r>
            <a:r>
              <a:rPr lang="en-US" altLang="hu-HU" sz="3400" dirty="0" smtClean="0"/>
              <a:t>’Hospital’s </a:t>
            </a:r>
            <a:r>
              <a:rPr lang="en-US" altLang="hu-HU" sz="3400" dirty="0"/>
              <a:t>Rule:</a:t>
            </a:r>
          </a:p>
          <a:p>
            <a:pPr eaLnBrk="1" hangingPunct="1"/>
            <a:endParaRPr lang="en-US" altLang="hu-HU" sz="3400" dirty="0"/>
          </a:p>
          <a:p>
            <a:pPr lvl="1" eaLnBrk="1" hangingPunct="1"/>
            <a:endParaRPr lang="en-US" altLang="hu-HU" sz="2400" dirty="0"/>
          </a:p>
          <a:p>
            <a:pPr lvl="1" eaLnBrk="1" hangingPunct="1"/>
            <a:endParaRPr lang="en-US" altLang="hu-HU" sz="2400" dirty="0"/>
          </a:p>
          <a:p>
            <a:pPr lvl="1" eaLnBrk="1" hangingPunct="1"/>
            <a:endParaRPr lang="en-US" altLang="hu-HU" sz="2400" dirty="0"/>
          </a:p>
          <a:p>
            <a:pPr lvl="1" eaLnBrk="1" hangingPunct="1"/>
            <a:endParaRPr lang="en-US" altLang="hu-HU" sz="2600" dirty="0"/>
          </a:p>
          <a:p>
            <a:pPr lvl="1" eaLnBrk="1" hangingPunct="1"/>
            <a:r>
              <a:rPr lang="en-US" altLang="hu-HU" sz="2600" dirty="0"/>
              <a:t>Thus, the </a:t>
            </a:r>
            <a:r>
              <a:rPr lang="en-US" altLang="hu-HU" sz="2600" i="1" dirty="0"/>
              <a:t>x</a:t>
            </a:r>
            <a:r>
              <a:rPr lang="en-US" altLang="hu-HU" sz="2600" dirty="0"/>
              <a:t>-axis is a horizontal asymptote.</a:t>
            </a:r>
          </a:p>
        </p:txBody>
      </p:sp>
      <p:graphicFrame>
        <p:nvGraphicFramePr>
          <p:cNvPr id="11878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119231"/>
              </p:ext>
            </p:extLst>
          </p:nvPr>
        </p:nvGraphicFramePr>
        <p:xfrm>
          <a:off x="1971748" y="2954582"/>
          <a:ext cx="8001000" cy="189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4" name="Equation" r:id="rId3" imgW="2679700" imgH="635000" progId="Equation.DSMT4">
                  <p:embed/>
                </p:oleObj>
              </mc:Choice>
              <mc:Fallback>
                <p:oleObj name="Equation" r:id="rId3" imgW="2679700" imgH="635000" progId="Equation.DSMT4">
                  <p:embed/>
                  <p:pic>
                    <p:nvPicPr>
                      <p:cNvPr id="11878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748" y="2954582"/>
                        <a:ext cx="8001000" cy="189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89" name="Text Box 6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3</a:t>
            </a:r>
          </a:p>
        </p:txBody>
      </p:sp>
    </p:spTree>
    <p:extLst>
      <p:ext uri="{BB962C8B-B14F-4D97-AF65-F5344CB8AC3E}">
        <p14:creationId xmlns:p14="http://schemas.microsoft.com/office/powerpoint/2010/main" val="202541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E.  </a:t>
            </a:r>
            <a:r>
              <a:rPr lang="en-US" altLang="hu-HU" i="1" smtClean="0"/>
              <a:t>f’</a:t>
            </a:r>
            <a:r>
              <a:rPr lang="en-US" altLang="hu-HU" smtClean="0"/>
              <a:t>(</a:t>
            </a:r>
            <a:r>
              <a:rPr lang="en-US" altLang="hu-HU" i="1" smtClean="0"/>
              <a:t>x</a:t>
            </a:r>
            <a:r>
              <a:rPr lang="en-US" altLang="hu-HU" smtClean="0"/>
              <a:t>) = </a:t>
            </a:r>
            <a:r>
              <a:rPr lang="en-US" altLang="hu-HU" i="1" smtClean="0"/>
              <a:t>xe</a:t>
            </a:r>
            <a:r>
              <a:rPr lang="en-US" altLang="hu-HU" i="1" baseline="30000" smtClean="0"/>
              <a:t>x</a:t>
            </a:r>
            <a:r>
              <a:rPr lang="en-US" altLang="hu-HU" smtClean="0"/>
              <a:t> + </a:t>
            </a:r>
            <a:r>
              <a:rPr lang="en-US" altLang="hu-HU" i="1" smtClean="0"/>
              <a:t>e</a:t>
            </a:r>
            <a:r>
              <a:rPr lang="en-US" altLang="hu-HU" i="1" baseline="30000" smtClean="0"/>
              <a:t>x</a:t>
            </a:r>
            <a:r>
              <a:rPr lang="en-US" altLang="hu-HU" smtClean="0"/>
              <a:t> = (</a:t>
            </a:r>
            <a:r>
              <a:rPr lang="en-US" altLang="hu-HU" i="1" smtClean="0"/>
              <a:t>x</a:t>
            </a:r>
            <a:r>
              <a:rPr lang="en-US" altLang="hu-HU" smtClean="0"/>
              <a:t> + 1) </a:t>
            </a:r>
            <a:r>
              <a:rPr lang="en-US" altLang="hu-HU" i="1" smtClean="0"/>
              <a:t>e</a:t>
            </a:r>
            <a:r>
              <a:rPr lang="en-US" altLang="hu-HU" i="1" baseline="30000" smtClean="0"/>
              <a:t>x</a:t>
            </a:r>
          </a:p>
          <a:p>
            <a:pPr eaLnBrk="1" hangingPunct="1"/>
            <a:endParaRPr lang="en-US" altLang="hu-HU" smtClean="0"/>
          </a:p>
          <a:p>
            <a:pPr eaLnBrk="1" hangingPunct="1"/>
            <a:r>
              <a:rPr lang="en-US" altLang="hu-HU" smtClean="0"/>
              <a:t>As </a:t>
            </a:r>
            <a:r>
              <a:rPr lang="en-US" altLang="hu-HU" i="1" smtClean="0"/>
              <a:t>e</a:t>
            </a:r>
            <a:r>
              <a:rPr lang="en-US" altLang="hu-HU" i="1" baseline="30000" smtClean="0"/>
              <a:t>x</a:t>
            </a:r>
            <a:r>
              <a:rPr lang="en-US" altLang="hu-HU" smtClean="0"/>
              <a:t> is always positive, we see that </a:t>
            </a:r>
            <a:r>
              <a:rPr lang="en-US" altLang="hu-HU" i="1" smtClean="0"/>
              <a:t>f’</a:t>
            </a:r>
            <a:r>
              <a:rPr lang="en-US" altLang="hu-HU" smtClean="0"/>
              <a:t>(</a:t>
            </a:r>
            <a:r>
              <a:rPr lang="en-US" altLang="hu-HU" i="1" smtClean="0"/>
              <a:t>x</a:t>
            </a:r>
            <a:r>
              <a:rPr lang="en-US" altLang="hu-HU" smtClean="0"/>
              <a:t>) &gt; 0 when </a:t>
            </a:r>
            <a:r>
              <a:rPr lang="en-US" altLang="hu-HU" i="1" smtClean="0"/>
              <a:t>x</a:t>
            </a:r>
            <a:r>
              <a:rPr lang="en-US" altLang="hu-HU" smtClean="0"/>
              <a:t> + 1 &gt; 0, and </a:t>
            </a:r>
            <a:r>
              <a:rPr lang="en-US" altLang="hu-HU" i="1" smtClean="0"/>
              <a:t>f’</a:t>
            </a:r>
            <a:r>
              <a:rPr lang="en-US" altLang="hu-HU" smtClean="0"/>
              <a:t>(</a:t>
            </a:r>
            <a:r>
              <a:rPr lang="en-US" altLang="hu-HU" i="1" smtClean="0"/>
              <a:t>x</a:t>
            </a:r>
            <a:r>
              <a:rPr lang="en-US" altLang="hu-HU" smtClean="0"/>
              <a:t>) &lt; 0 when </a:t>
            </a:r>
            <a:r>
              <a:rPr lang="en-US" altLang="hu-HU" i="1" smtClean="0"/>
              <a:t>x</a:t>
            </a:r>
            <a:r>
              <a:rPr lang="en-US" altLang="hu-HU" smtClean="0"/>
              <a:t> + 1 &lt; 0. </a:t>
            </a:r>
          </a:p>
          <a:p>
            <a:pPr eaLnBrk="1" hangingPunct="1"/>
            <a:r>
              <a:rPr lang="en-US" altLang="hu-HU" smtClean="0"/>
              <a:t>So, </a:t>
            </a:r>
            <a:r>
              <a:rPr lang="en-US" altLang="hu-HU" i="1" smtClean="0"/>
              <a:t>f </a:t>
            </a:r>
            <a:r>
              <a:rPr lang="en-US" altLang="hu-HU" smtClean="0"/>
              <a:t>is: </a:t>
            </a:r>
          </a:p>
          <a:p>
            <a:pPr lvl="1" eaLnBrk="1" hangingPunct="1"/>
            <a:r>
              <a:rPr lang="en-US" altLang="hu-HU" sz="2400"/>
              <a:t>Increasing on (-1, </a:t>
            </a:r>
            <a:r>
              <a:rPr lang="en-US" altLang="hu-HU" sz="2400">
                <a:latin typeface="Times New Roman" panose="02020603050405020304" pitchFamily="18" charset="0"/>
              </a:rPr>
              <a:t>∞</a:t>
            </a:r>
            <a:r>
              <a:rPr lang="en-US" altLang="hu-HU" sz="2400"/>
              <a:t>)  </a:t>
            </a:r>
          </a:p>
          <a:p>
            <a:pPr lvl="1" eaLnBrk="1" hangingPunct="1"/>
            <a:r>
              <a:rPr lang="en-US" altLang="hu-HU" sz="2400"/>
              <a:t>Decreasing on (-</a:t>
            </a:r>
            <a:r>
              <a:rPr lang="en-US" altLang="hu-HU" sz="2400">
                <a:latin typeface="Times New Roman" panose="02020603050405020304" pitchFamily="18" charset="0"/>
              </a:rPr>
              <a:t>∞, </a:t>
            </a:r>
            <a:r>
              <a:rPr lang="en-US" altLang="hu-HU" sz="2400"/>
              <a:t>-1) </a:t>
            </a:r>
            <a:r>
              <a:rPr lang="en-US" altLang="hu-HU" smtClean="0"/>
              <a:t>  </a:t>
            </a:r>
          </a:p>
        </p:txBody>
      </p:sp>
      <p:sp>
        <p:nvSpPr>
          <p:cNvPr id="119812" name="Text Box 5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3</a:t>
            </a:r>
          </a:p>
        </p:txBody>
      </p:sp>
    </p:spTree>
    <p:extLst>
      <p:ext uri="{BB962C8B-B14F-4D97-AF65-F5344CB8AC3E}">
        <p14:creationId xmlns:p14="http://schemas.microsoft.com/office/powerpoint/2010/main" val="314761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1321776" y="2463923"/>
            <a:ext cx="10551355" cy="2389431"/>
          </a:xfrm>
        </p:spPr>
        <p:txBody>
          <a:bodyPr/>
          <a:lstStyle/>
          <a:p>
            <a:pPr eaLnBrk="1" hangingPunct="1"/>
            <a:r>
              <a:rPr lang="en-US" altLang="hu-HU" sz="3600" dirty="0"/>
              <a:t>F. Since </a:t>
            </a:r>
            <a:r>
              <a:rPr lang="en-US" altLang="hu-HU" sz="3600" i="1" dirty="0"/>
              <a:t>f’</a:t>
            </a:r>
            <a:r>
              <a:rPr lang="en-US" altLang="hu-HU" sz="3600" dirty="0"/>
              <a:t>(-1) = 0 and </a:t>
            </a:r>
            <a:r>
              <a:rPr lang="en-US" altLang="hu-HU" sz="3600" i="1" dirty="0"/>
              <a:t>f’</a:t>
            </a:r>
            <a:r>
              <a:rPr lang="en-US" altLang="hu-HU" sz="3600" dirty="0"/>
              <a:t> changes </a:t>
            </a:r>
            <a:r>
              <a:rPr lang="en-US" altLang="hu-HU" sz="3600" dirty="0" smtClean="0"/>
              <a:t>from </a:t>
            </a:r>
            <a:r>
              <a:rPr lang="en-US" altLang="hu-HU" sz="3600" dirty="0"/>
              <a:t>negative to positive at </a:t>
            </a:r>
            <a:r>
              <a:rPr lang="en-US" altLang="hu-HU" sz="3600" i="1" dirty="0"/>
              <a:t>x</a:t>
            </a:r>
            <a:r>
              <a:rPr lang="en-US" altLang="hu-HU" sz="3600" dirty="0"/>
              <a:t> = -1, </a:t>
            </a:r>
            <a:r>
              <a:rPr lang="en-US" altLang="hu-HU" sz="3600" i="1" dirty="0" smtClean="0"/>
              <a:t>f</a:t>
            </a:r>
            <a:r>
              <a:rPr lang="en-US" altLang="hu-HU" sz="3600" dirty="0"/>
              <a:t>(-1) = -</a:t>
            </a:r>
            <a:r>
              <a:rPr lang="en-US" altLang="hu-HU" sz="3600" i="1" dirty="0"/>
              <a:t>e</a:t>
            </a:r>
            <a:r>
              <a:rPr lang="en-US" altLang="hu-HU" sz="3600" baseline="30000" dirty="0"/>
              <a:t>-1</a:t>
            </a:r>
            <a:r>
              <a:rPr lang="en-US" altLang="hu-HU" sz="3600" dirty="0"/>
              <a:t> is a local (and absolute) minimum.</a:t>
            </a:r>
          </a:p>
        </p:txBody>
      </p:sp>
      <p:sp>
        <p:nvSpPr>
          <p:cNvPr id="121860" name="Text Box 5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3</a:t>
            </a:r>
          </a:p>
        </p:txBody>
      </p:sp>
    </p:spTree>
    <p:extLst>
      <p:ext uri="{BB962C8B-B14F-4D97-AF65-F5344CB8AC3E}">
        <p14:creationId xmlns:p14="http://schemas.microsoft.com/office/powerpoint/2010/main" val="34236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1279574" y="1999689"/>
            <a:ext cx="8572500" cy="3866539"/>
          </a:xfrm>
        </p:spPr>
        <p:txBody>
          <a:bodyPr/>
          <a:lstStyle/>
          <a:p>
            <a:pPr eaLnBrk="1" hangingPunct="1"/>
            <a:r>
              <a:rPr lang="en-US" altLang="hu-HU" sz="3600" dirty="0"/>
              <a:t>G. </a:t>
            </a:r>
            <a:r>
              <a:rPr lang="en-US" altLang="hu-HU" sz="3600" i="1" dirty="0"/>
              <a:t>f’’</a:t>
            </a:r>
            <a:r>
              <a:rPr lang="en-US" altLang="hu-HU" sz="3600" dirty="0"/>
              <a:t>(</a:t>
            </a:r>
            <a:r>
              <a:rPr lang="en-US" altLang="hu-HU" sz="3600" i="1" dirty="0"/>
              <a:t>x</a:t>
            </a:r>
            <a:r>
              <a:rPr lang="en-US" altLang="hu-HU" sz="3600" dirty="0"/>
              <a:t>) = (</a:t>
            </a:r>
            <a:r>
              <a:rPr lang="en-US" altLang="hu-HU" sz="3600" i="1" dirty="0"/>
              <a:t>x</a:t>
            </a:r>
            <a:r>
              <a:rPr lang="en-US" altLang="hu-HU" sz="3600" dirty="0"/>
              <a:t> + 1)</a:t>
            </a:r>
            <a:r>
              <a:rPr lang="en-US" altLang="hu-HU" sz="3600" i="1" dirty="0"/>
              <a:t>e</a:t>
            </a:r>
            <a:r>
              <a:rPr lang="en-US" altLang="hu-HU" sz="3600" i="1" baseline="30000" dirty="0"/>
              <a:t>x</a:t>
            </a:r>
            <a:r>
              <a:rPr lang="en-US" altLang="hu-HU" sz="3600" i="1" dirty="0"/>
              <a:t> + e</a:t>
            </a:r>
            <a:r>
              <a:rPr lang="en-US" altLang="hu-HU" sz="3600" i="1" baseline="30000" dirty="0"/>
              <a:t>x </a:t>
            </a:r>
            <a:r>
              <a:rPr lang="en-US" altLang="hu-HU" sz="3600" i="1" dirty="0"/>
              <a:t>= </a:t>
            </a:r>
            <a:r>
              <a:rPr lang="en-US" altLang="hu-HU" sz="3600" dirty="0"/>
              <a:t>(</a:t>
            </a:r>
            <a:r>
              <a:rPr lang="en-US" altLang="hu-HU" sz="3600" i="1" dirty="0"/>
              <a:t>x</a:t>
            </a:r>
            <a:r>
              <a:rPr lang="en-US" altLang="hu-HU" sz="3600" dirty="0"/>
              <a:t> + 2)</a:t>
            </a:r>
            <a:r>
              <a:rPr lang="en-US" altLang="hu-HU" sz="3600" i="1" dirty="0"/>
              <a:t>e</a:t>
            </a:r>
            <a:r>
              <a:rPr lang="en-US" altLang="hu-HU" sz="3600" i="1" baseline="30000" dirty="0"/>
              <a:t>x</a:t>
            </a:r>
          </a:p>
          <a:p>
            <a:pPr eaLnBrk="1" hangingPunct="1"/>
            <a:endParaRPr lang="en-US" altLang="hu-HU" sz="3600" i="1" baseline="30000" dirty="0"/>
          </a:p>
          <a:p>
            <a:pPr lvl="1" eaLnBrk="1" hangingPunct="1"/>
            <a:endParaRPr lang="en-US" altLang="hu-HU" sz="2400" i="1" dirty="0"/>
          </a:p>
          <a:p>
            <a:pPr lvl="1" eaLnBrk="1" hangingPunct="1"/>
            <a:r>
              <a:rPr lang="en-US" altLang="hu-HU" sz="2400" i="1" dirty="0"/>
              <a:t>f”</a:t>
            </a:r>
            <a:r>
              <a:rPr lang="en-US" altLang="hu-HU" sz="2400" dirty="0"/>
              <a:t>(</a:t>
            </a:r>
            <a:r>
              <a:rPr lang="en-US" altLang="hu-HU" sz="2400" i="1" dirty="0"/>
              <a:t>x</a:t>
            </a:r>
            <a:r>
              <a:rPr lang="en-US" altLang="hu-HU" sz="2400" dirty="0"/>
              <a:t>) = 0 if </a:t>
            </a:r>
            <a:r>
              <a:rPr lang="en-US" altLang="hu-HU" sz="2400" i="1" dirty="0"/>
              <a:t>x</a:t>
            </a:r>
            <a:r>
              <a:rPr lang="en-US" altLang="hu-HU" sz="2400" dirty="0"/>
              <a:t> &gt; -2 and </a:t>
            </a:r>
            <a:r>
              <a:rPr lang="en-US" altLang="hu-HU" sz="2400" i="1" dirty="0"/>
              <a:t>f’’</a:t>
            </a:r>
            <a:r>
              <a:rPr lang="en-US" altLang="hu-HU" sz="2400" dirty="0"/>
              <a:t>(</a:t>
            </a:r>
            <a:r>
              <a:rPr lang="en-US" altLang="hu-HU" sz="2400" i="1" dirty="0"/>
              <a:t>x</a:t>
            </a:r>
            <a:r>
              <a:rPr lang="en-US" altLang="hu-HU" sz="2400" dirty="0"/>
              <a:t>) &lt; 0 if </a:t>
            </a:r>
            <a:r>
              <a:rPr lang="en-US" altLang="hu-HU" sz="2400" i="1" dirty="0"/>
              <a:t>x</a:t>
            </a:r>
            <a:r>
              <a:rPr lang="en-US" altLang="hu-HU" sz="2400" dirty="0"/>
              <a:t> &lt; -2.</a:t>
            </a:r>
          </a:p>
          <a:p>
            <a:pPr lvl="1" eaLnBrk="1" hangingPunct="1"/>
            <a:endParaRPr lang="en-US" altLang="hu-HU" sz="2400" dirty="0"/>
          </a:p>
          <a:p>
            <a:pPr lvl="1" eaLnBrk="1" hangingPunct="1"/>
            <a:r>
              <a:rPr lang="en-US" altLang="hu-HU" sz="2400" dirty="0"/>
              <a:t>So, </a:t>
            </a:r>
            <a:r>
              <a:rPr lang="en-US" altLang="hu-HU" sz="2400" i="1" dirty="0"/>
              <a:t>f</a:t>
            </a:r>
            <a:r>
              <a:rPr lang="en-US" altLang="hu-HU" sz="2400" dirty="0"/>
              <a:t> is concave upward on (-2, </a:t>
            </a:r>
            <a:r>
              <a:rPr lang="en-US" altLang="hu-HU" sz="2400" dirty="0">
                <a:latin typeface="Times New Roman" panose="02020603050405020304" pitchFamily="18" charset="0"/>
              </a:rPr>
              <a:t>∞</a:t>
            </a:r>
            <a:r>
              <a:rPr lang="en-US" altLang="hu-HU" sz="2400" dirty="0"/>
              <a:t>) and concave downward on (-</a:t>
            </a:r>
            <a:r>
              <a:rPr lang="en-US" altLang="hu-HU" sz="2400" dirty="0">
                <a:latin typeface="Times New Roman" panose="02020603050405020304" pitchFamily="18" charset="0"/>
              </a:rPr>
              <a:t>∞, </a:t>
            </a:r>
            <a:r>
              <a:rPr lang="en-US" altLang="hu-HU" sz="2400" dirty="0"/>
              <a:t>-2).</a:t>
            </a:r>
          </a:p>
          <a:p>
            <a:pPr lvl="1" eaLnBrk="1" hangingPunct="1"/>
            <a:endParaRPr lang="en-US" altLang="hu-HU" sz="2400" dirty="0"/>
          </a:p>
          <a:p>
            <a:pPr lvl="1" eaLnBrk="1" hangingPunct="1"/>
            <a:r>
              <a:rPr lang="en-US" altLang="hu-HU" sz="2400" dirty="0"/>
              <a:t>The inflection point is (-2, -2</a:t>
            </a:r>
            <a:r>
              <a:rPr lang="en-US" altLang="hu-HU" sz="2400" i="1" dirty="0"/>
              <a:t>e</a:t>
            </a:r>
            <a:r>
              <a:rPr lang="en-US" altLang="hu-HU" sz="2400" baseline="30000" dirty="0"/>
              <a:t>-2</a:t>
            </a:r>
            <a:r>
              <a:rPr lang="en-US" altLang="hu-HU" sz="2400" dirty="0"/>
              <a:t>)</a:t>
            </a:r>
          </a:p>
        </p:txBody>
      </p:sp>
      <p:sp>
        <p:nvSpPr>
          <p:cNvPr id="123908" name="Text Box 5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3</a:t>
            </a:r>
          </a:p>
        </p:txBody>
      </p:sp>
    </p:spTree>
    <p:extLst>
      <p:ext uri="{BB962C8B-B14F-4D97-AF65-F5344CB8AC3E}">
        <p14:creationId xmlns:p14="http://schemas.microsoft.com/office/powerpoint/2010/main" val="391444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2511" y="1558194"/>
            <a:ext cx="5613400" cy="1544930"/>
          </a:xfrm>
        </p:spPr>
        <p:txBody>
          <a:bodyPr/>
          <a:lstStyle/>
          <a:p>
            <a:pPr eaLnBrk="1" hangingPunct="1"/>
            <a:r>
              <a:rPr lang="en-US" altLang="hu-HU" dirty="0" smtClean="0"/>
              <a:t>H.</a:t>
            </a:r>
            <a:r>
              <a:rPr lang="en-US" altLang="hu-HU" b="1" dirty="0" smtClean="0"/>
              <a:t> </a:t>
            </a:r>
            <a:r>
              <a:rPr lang="en-US" altLang="hu-HU" dirty="0" smtClean="0"/>
              <a:t>We use this information to sketch </a:t>
            </a:r>
            <a:br>
              <a:rPr lang="en-US" altLang="hu-HU" dirty="0" smtClean="0"/>
            </a:br>
            <a:r>
              <a:rPr lang="en-US" altLang="hu-HU" dirty="0" smtClean="0"/>
              <a:t>the curve.</a:t>
            </a:r>
          </a:p>
        </p:txBody>
      </p:sp>
      <p:pic>
        <p:nvPicPr>
          <p:cNvPr id="125958" name="Picture 9" descr="0405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3074989"/>
            <a:ext cx="4591050" cy="33432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6" name="Text Box 7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3</a:t>
            </a:r>
          </a:p>
        </p:txBody>
      </p:sp>
      <p:sp>
        <p:nvSpPr>
          <p:cNvPr id="125957" name="Rectangle 8"/>
          <p:cNvSpPr>
            <a:spLocks noChangeArrowheads="1"/>
          </p:cNvSpPr>
          <p:nvPr/>
        </p:nvSpPr>
        <p:spPr bwMode="auto">
          <a:xfrm>
            <a:off x="5562600" y="2895600"/>
            <a:ext cx="4910138" cy="3752850"/>
          </a:xfrm>
          <a:prstGeom prst="rect">
            <a:avLst/>
          </a:prstGeom>
          <a:noFill/>
          <a:ln w="9525">
            <a:solidFill>
              <a:srgbClr val="E45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7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660376" y="1782763"/>
            <a:ext cx="8572500" cy="3703637"/>
          </a:xfrm>
        </p:spPr>
        <p:txBody>
          <a:bodyPr/>
          <a:lstStyle/>
          <a:p>
            <a:pPr eaLnBrk="1" hangingPunct="1"/>
            <a:r>
              <a:rPr lang="en-US" altLang="hu-HU" sz="4400" dirty="0"/>
              <a:t>Sketch the graph of:</a:t>
            </a:r>
          </a:p>
        </p:txBody>
      </p:sp>
      <p:graphicFrame>
        <p:nvGraphicFramePr>
          <p:cNvPr id="12800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65361"/>
              </p:ext>
            </p:extLst>
          </p:nvPr>
        </p:nvGraphicFramePr>
        <p:xfrm>
          <a:off x="2824969" y="3445048"/>
          <a:ext cx="3903663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8" name="Equation" r:id="rId4" imgW="1002865" imgH="393529" progId="Equation.DSMT4">
                  <p:embed/>
                </p:oleObj>
              </mc:Choice>
              <mc:Fallback>
                <p:oleObj name="Equation" r:id="rId4" imgW="1002865" imgH="393529" progId="Equation.DSMT4">
                  <p:embed/>
                  <p:pic>
                    <p:nvPicPr>
                      <p:cNvPr id="12800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969" y="3445048"/>
                        <a:ext cx="3903663" cy="153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5" name="Text Box 7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4</a:t>
            </a:r>
          </a:p>
        </p:txBody>
      </p:sp>
    </p:spTree>
    <p:extLst>
      <p:ext uri="{BB962C8B-B14F-4D97-AF65-F5344CB8AC3E}">
        <p14:creationId xmlns:p14="http://schemas.microsoft.com/office/powerpoint/2010/main" val="43825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130050" name="Rectangle 3"/>
          <p:cNvSpPr>
            <a:spLocks noGrp="1" noChangeArrowheads="1"/>
          </p:cNvSpPr>
          <p:nvPr>
            <p:ph idx="1"/>
          </p:nvPr>
        </p:nvSpPr>
        <p:spPr>
          <a:xfrm>
            <a:off x="1673690" y="1634417"/>
            <a:ext cx="8572500" cy="3626900"/>
          </a:xfrm>
        </p:spPr>
        <p:txBody>
          <a:bodyPr/>
          <a:lstStyle/>
          <a:p>
            <a:pPr eaLnBrk="1" hangingPunct="1"/>
            <a:r>
              <a:rPr lang="en-US" altLang="hu-HU" dirty="0" smtClean="0"/>
              <a:t>A. The domain </a:t>
            </a:r>
            <a:r>
              <a:rPr lang="en-US" altLang="hu-HU" dirty="0" smtClean="0"/>
              <a:t>is</a:t>
            </a:r>
            <a:r>
              <a:rPr lang="hu-HU" altLang="hu-HU" dirty="0" smtClean="0"/>
              <a:t> I</a:t>
            </a:r>
            <a:r>
              <a:rPr lang="hu-HU" altLang="hu-HU" b="1" dirty="0" smtClean="0"/>
              <a:t>R</a:t>
            </a:r>
            <a:endParaRPr lang="en-US" altLang="hu-HU" b="1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hu-HU" dirty="0" smtClean="0"/>
          </a:p>
          <a:p>
            <a:pPr eaLnBrk="1" hangingPunct="1"/>
            <a:r>
              <a:rPr lang="en-US" altLang="hu-HU" dirty="0" smtClean="0"/>
              <a:t>B. The </a:t>
            </a:r>
            <a:r>
              <a:rPr lang="en-US" altLang="hu-HU" i="1" dirty="0" smtClean="0"/>
              <a:t>y</a:t>
            </a:r>
            <a:r>
              <a:rPr lang="en-US" altLang="hu-HU" dirty="0" smtClean="0"/>
              <a:t>-intercept is </a:t>
            </a:r>
            <a:r>
              <a:rPr lang="en-US" altLang="hu-HU" i="1" dirty="0" smtClean="0"/>
              <a:t>f</a:t>
            </a:r>
            <a:r>
              <a:rPr lang="en-US" altLang="hu-HU" dirty="0" smtClean="0"/>
              <a:t>(0) = </a:t>
            </a:r>
            <a:r>
              <a:rPr lang="en-US" altLang="hu-HU" dirty="0" smtClean="0">
                <a:cs typeface="Arial" panose="020B0604020202020204" pitchFamily="34" charset="0"/>
              </a:rPr>
              <a:t>½</a:t>
            </a:r>
            <a:r>
              <a:rPr lang="en-US" altLang="hu-HU" dirty="0" smtClean="0"/>
              <a:t>. </a:t>
            </a:r>
            <a:br>
              <a:rPr lang="en-US" altLang="hu-HU" dirty="0" smtClean="0"/>
            </a:br>
            <a:r>
              <a:rPr lang="en-US" altLang="hu-HU" dirty="0" smtClean="0"/>
              <a:t>The </a:t>
            </a:r>
            <a:r>
              <a:rPr lang="en-US" altLang="hu-HU" i="1" dirty="0" smtClean="0"/>
              <a:t>x</a:t>
            </a:r>
            <a:r>
              <a:rPr lang="en-US" altLang="hu-HU" dirty="0" smtClean="0"/>
              <a:t>-intercepts occur when cos </a:t>
            </a:r>
            <a:r>
              <a:rPr lang="en-US" altLang="hu-HU" i="1" dirty="0" smtClean="0"/>
              <a:t>x</a:t>
            </a:r>
            <a:r>
              <a:rPr lang="en-US" altLang="hu-HU" dirty="0" smtClean="0"/>
              <a:t> =0, </a:t>
            </a:r>
            <a:br>
              <a:rPr lang="en-US" altLang="hu-HU" dirty="0" smtClean="0"/>
            </a:br>
            <a:r>
              <a:rPr lang="en-US" altLang="hu-HU" dirty="0" smtClean="0"/>
              <a:t>that is, </a:t>
            </a:r>
            <a:r>
              <a:rPr lang="en-US" altLang="hu-HU" i="1" dirty="0" smtClean="0"/>
              <a:t>x </a:t>
            </a:r>
            <a:r>
              <a:rPr lang="en-US" altLang="hu-HU" dirty="0" smtClean="0"/>
              <a:t>= (2</a:t>
            </a:r>
            <a:r>
              <a:rPr lang="en-US" altLang="hu-HU" i="1" dirty="0" smtClean="0"/>
              <a:t>n +</a:t>
            </a:r>
            <a:r>
              <a:rPr lang="en-US" altLang="hu-HU" dirty="0" smtClean="0"/>
              <a:t> 1)</a:t>
            </a:r>
            <a:r>
              <a:rPr lang="el-GR" altLang="hu-HU" i="1" dirty="0" smtClean="0">
                <a:cs typeface="Arial" panose="020B0604020202020204" pitchFamily="34" charset="0"/>
              </a:rPr>
              <a:t>π</a:t>
            </a:r>
            <a:r>
              <a:rPr lang="en-US" altLang="hu-HU" dirty="0" smtClean="0">
                <a:cs typeface="Arial" panose="020B0604020202020204" pitchFamily="34" charset="0"/>
              </a:rPr>
              <a:t>/</a:t>
            </a:r>
            <a:r>
              <a:rPr lang="en-US" altLang="hu-HU" dirty="0" smtClean="0"/>
              <a:t>2, where </a:t>
            </a:r>
            <a:r>
              <a:rPr lang="en-US" altLang="hu-HU" i="1" dirty="0" smtClean="0"/>
              <a:t>n</a:t>
            </a:r>
            <a:r>
              <a:rPr lang="en-US" altLang="hu-HU" dirty="0" smtClean="0"/>
              <a:t> is an integer.</a:t>
            </a:r>
          </a:p>
        </p:txBody>
      </p:sp>
      <p:sp>
        <p:nvSpPr>
          <p:cNvPr id="130052" name="Text Box 5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4</a:t>
            </a:r>
          </a:p>
        </p:txBody>
      </p:sp>
    </p:spTree>
    <p:extLst>
      <p:ext uri="{BB962C8B-B14F-4D97-AF65-F5344CB8AC3E}">
        <p14:creationId xmlns:p14="http://schemas.microsoft.com/office/powerpoint/2010/main" val="206441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1392116" y="1408846"/>
            <a:ext cx="8572500" cy="5865812"/>
          </a:xfrm>
        </p:spPr>
        <p:txBody>
          <a:bodyPr/>
          <a:lstStyle/>
          <a:p>
            <a:pPr eaLnBrk="1" hangingPunct="1"/>
            <a:r>
              <a:rPr lang="en-US" altLang="hu-HU" sz="3600" dirty="0"/>
              <a:t>C. </a:t>
            </a:r>
            <a:r>
              <a:rPr lang="en-US" altLang="hu-HU" sz="3600" i="1" dirty="0"/>
              <a:t>f</a:t>
            </a:r>
            <a:r>
              <a:rPr lang="en-US" altLang="hu-HU" sz="3600" dirty="0"/>
              <a:t> is neither even nor odd.</a:t>
            </a:r>
          </a:p>
          <a:p>
            <a:pPr lvl="1" eaLnBrk="1" hangingPunct="1"/>
            <a:endParaRPr lang="en-US" altLang="hu-HU" sz="2400" dirty="0"/>
          </a:p>
          <a:p>
            <a:pPr lvl="1" eaLnBrk="1" hangingPunct="1"/>
            <a:r>
              <a:rPr lang="en-US" altLang="hu-HU" sz="2400" dirty="0"/>
              <a:t>However, </a:t>
            </a:r>
            <a:r>
              <a:rPr lang="en-US" altLang="hu-HU" sz="2400" i="1" dirty="0"/>
              <a:t>f</a:t>
            </a:r>
            <a:r>
              <a:rPr lang="en-US" altLang="hu-HU" sz="2400" dirty="0"/>
              <a:t>(</a:t>
            </a:r>
            <a:r>
              <a:rPr lang="en-US" altLang="hu-HU" sz="2400" i="1" dirty="0"/>
              <a:t>x</a:t>
            </a:r>
            <a:r>
              <a:rPr lang="en-US" altLang="hu-HU" sz="2400" dirty="0"/>
              <a:t> + 2</a:t>
            </a:r>
            <a:r>
              <a:rPr lang="el-GR" altLang="hu-HU" sz="2400" i="1" dirty="0">
                <a:cs typeface="Arial" panose="020B0604020202020204" pitchFamily="34" charset="0"/>
              </a:rPr>
              <a:t>π</a:t>
            </a:r>
            <a:r>
              <a:rPr lang="en-US" altLang="hu-HU" sz="2400" dirty="0">
                <a:cs typeface="Arial" panose="020B0604020202020204" pitchFamily="34" charset="0"/>
              </a:rPr>
              <a:t>) = </a:t>
            </a:r>
            <a:r>
              <a:rPr lang="en-US" altLang="hu-HU" sz="2400" i="1" dirty="0">
                <a:cs typeface="Arial" panose="020B0604020202020204" pitchFamily="34" charset="0"/>
              </a:rPr>
              <a:t>f</a:t>
            </a:r>
            <a:r>
              <a:rPr lang="en-US" altLang="hu-HU" sz="2400" dirty="0">
                <a:cs typeface="Arial" panose="020B0604020202020204" pitchFamily="34" charset="0"/>
              </a:rPr>
              <a:t>(</a:t>
            </a:r>
            <a:r>
              <a:rPr lang="en-US" altLang="hu-HU" sz="2400" i="1" dirty="0">
                <a:cs typeface="Arial" panose="020B0604020202020204" pitchFamily="34" charset="0"/>
              </a:rPr>
              <a:t>x</a:t>
            </a:r>
            <a:r>
              <a:rPr lang="en-US" altLang="hu-HU" sz="2400" dirty="0">
                <a:cs typeface="Arial" panose="020B0604020202020204" pitchFamily="34" charset="0"/>
              </a:rPr>
              <a:t>) </a:t>
            </a:r>
            <a:r>
              <a:rPr lang="en-US" altLang="hu-HU" sz="2400" dirty="0"/>
              <a:t>for all </a:t>
            </a:r>
            <a:r>
              <a:rPr lang="en-US" altLang="hu-HU" sz="2400" i="1" dirty="0"/>
              <a:t>x.</a:t>
            </a:r>
          </a:p>
          <a:p>
            <a:pPr lvl="1" eaLnBrk="1" hangingPunct="1"/>
            <a:endParaRPr lang="en-US" altLang="hu-HU" sz="2400" dirty="0"/>
          </a:p>
          <a:p>
            <a:pPr lvl="1" eaLnBrk="1" hangingPunct="1"/>
            <a:r>
              <a:rPr lang="en-US" altLang="hu-HU" sz="2400" dirty="0"/>
              <a:t>Thus,</a:t>
            </a:r>
            <a:r>
              <a:rPr lang="en-US" altLang="hu-HU" sz="2400" i="1" dirty="0"/>
              <a:t> f</a:t>
            </a:r>
            <a:r>
              <a:rPr lang="en-US" altLang="hu-HU" sz="2400" dirty="0"/>
              <a:t> is periodic and has period 2</a:t>
            </a:r>
            <a:r>
              <a:rPr lang="el-GR" altLang="hu-HU" sz="2400" i="1" dirty="0">
                <a:cs typeface="Arial" panose="020B0604020202020204" pitchFamily="34" charset="0"/>
              </a:rPr>
              <a:t>π</a:t>
            </a:r>
            <a:r>
              <a:rPr lang="en-US" altLang="hu-HU" sz="2400" dirty="0"/>
              <a:t>.</a:t>
            </a:r>
          </a:p>
          <a:p>
            <a:pPr lvl="1" eaLnBrk="1" hangingPunct="1"/>
            <a:endParaRPr lang="en-US" altLang="hu-HU" sz="2400" dirty="0"/>
          </a:p>
          <a:p>
            <a:pPr lvl="1" eaLnBrk="1" hangingPunct="1"/>
            <a:r>
              <a:rPr lang="en-US" altLang="hu-HU" sz="2400" dirty="0"/>
              <a:t>So, in what follows, we need to consider only 0 </a:t>
            </a:r>
            <a:r>
              <a:rPr lang="en-US" altLang="hu-HU" sz="2400" dirty="0">
                <a:cs typeface="Arial" panose="020B0604020202020204" pitchFamily="34" charset="0"/>
              </a:rPr>
              <a:t>≤ </a:t>
            </a:r>
            <a:r>
              <a:rPr lang="en-US" altLang="hu-HU" sz="2400" i="1" dirty="0">
                <a:cs typeface="Arial" panose="020B0604020202020204" pitchFamily="34" charset="0"/>
              </a:rPr>
              <a:t>x</a:t>
            </a:r>
            <a:r>
              <a:rPr lang="en-US" altLang="hu-HU" sz="2400" dirty="0">
                <a:cs typeface="Arial" panose="020B0604020202020204" pitchFamily="34" charset="0"/>
              </a:rPr>
              <a:t> ≤ </a:t>
            </a:r>
            <a:r>
              <a:rPr lang="en-US" altLang="hu-HU" sz="2400" dirty="0"/>
              <a:t>2</a:t>
            </a:r>
            <a:r>
              <a:rPr lang="el-GR" altLang="hu-HU" sz="2400" i="1" dirty="0">
                <a:cs typeface="Arial" panose="020B0604020202020204" pitchFamily="34" charset="0"/>
              </a:rPr>
              <a:t>π</a:t>
            </a:r>
            <a:r>
              <a:rPr lang="en-US" altLang="hu-HU" sz="2400" dirty="0">
                <a:cs typeface="Arial" panose="020B0604020202020204" pitchFamily="34" charset="0"/>
              </a:rPr>
              <a:t> </a:t>
            </a:r>
            <a:r>
              <a:rPr lang="en-US" altLang="hu-HU" sz="2400" dirty="0"/>
              <a:t>and then extend the curve by translation in part H.</a:t>
            </a:r>
          </a:p>
          <a:p>
            <a:pPr lvl="1" eaLnBrk="1" hangingPunct="1"/>
            <a:endParaRPr lang="en-US" altLang="hu-HU" sz="3200" dirty="0"/>
          </a:p>
          <a:p>
            <a:pPr eaLnBrk="1" hangingPunct="1"/>
            <a:r>
              <a:rPr lang="en-US" altLang="hu-HU" sz="3600" dirty="0"/>
              <a:t>D. Asymptotes: None</a:t>
            </a:r>
          </a:p>
        </p:txBody>
      </p:sp>
      <p:sp>
        <p:nvSpPr>
          <p:cNvPr id="131076" name="Text Box 5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4</a:t>
            </a:r>
          </a:p>
        </p:txBody>
      </p:sp>
    </p:spTree>
    <p:extLst>
      <p:ext uri="{BB962C8B-B14F-4D97-AF65-F5344CB8AC3E}">
        <p14:creationId xmlns:p14="http://schemas.microsoft.com/office/powerpoint/2010/main" val="280287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90302" y="384942"/>
            <a:ext cx="10731137" cy="2635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 function is increasing when its graph rises as it goes from left to right. A function is decreasing when its graph falls as it goes from left to right. </a:t>
            </a: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3429000" y="3733800"/>
            <a:ext cx="0" cy="3124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828800" y="5715000"/>
            <a:ext cx="6629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2590800" y="3886200"/>
            <a:ext cx="4267200" cy="2209800"/>
          </a:xfrm>
          <a:custGeom>
            <a:avLst/>
            <a:gdLst>
              <a:gd name="T0" fmla="*/ 0 w 2688"/>
              <a:gd name="T1" fmla="*/ 1392 h 1392"/>
              <a:gd name="T2" fmla="*/ 768 w 2688"/>
              <a:gd name="T3" fmla="*/ 192 h 1392"/>
              <a:gd name="T4" fmla="*/ 1728 w 2688"/>
              <a:gd name="T5" fmla="*/ 1056 h 1392"/>
              <a:gd name="T6" fmla="*/ 2688 w 2688"/>
              <a:gd name="T7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88" h="1392">
                <a:moveTo>
                  <a:pt x="0" y="1392"/>
                </a:moveTo>
                <a:cubicBezTo>
                  <a:pt x="240" y="820"/>
                  <a:pt x="480" y="248"/>
                  <a:pt x="768" y="192"/>
                </a:cubicBezTo>
                <a:cubicBezTo>
                  <a:pt x="1056" y="136"/>
                  <a:pt x="1408" y="1088"/>
                  <a:pt x="1728" y="1056"/>
                </a:cubicBezTo>
                <a:cubicBezTo>
                  <a:pt x="2048" y="1024"/>
                  <a:pt x="2528" y="176"/>
                  <a:pt x="2688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886200" y="55626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343400" y="55626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800600" y="55626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5257800" y="55626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 rot="18199564">
            <a:off x="2309812" y="4471988"/>
            <a:ext cx="866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hu-HU" sz="4400" smtClean="0">
                <a:solidFill>
                  <a:srgbClr val="000000"/>
                </a:solidFill>
                <a:latin typeface="Times New Roman" panose="02020603050405020304" pitchFamily="18" charset="0"/>
              </a:rPr>
              <a:t>inc</a:t>
            </a:r>
            <a:endParaRPr lang="en-US" altLang="hu-HU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 rot="18199564">
            <a:off x="5510212" y="4090988"/>
            <a:ext cx="866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hu-HU" sz="4400" smtClean="0">
                <a:solidFill>
                  <a:srgbClr val="000000"/>
                </a:solidFill>
                <a:latin typeface="Times New Roman" panose="02020603050405020304" pitchFamily="18" charset="0"/>
              </a:rPr>
              <a:t>inc</a:t>
            </a:r>
            <a:endParaRPr lang="en-US" altLang="hu-HU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 rot="2903320">
            <a:off x="4191000" y="3962400"/>
            <a:ext cx="9588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hu-HU" sz="4400" smtClean="0">
                <a:solidFill>
                  <a:srgbClr val="000000"/>
                </a:solidFill>
                <a:latin typeface="Times New Roman" panose="02020603050405020304" pitchFamily="18" charset="0"/>
              </a:rPr>
              <a:t>dec</a:t>
            </a:r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2590800" y="4191000"/>
            <a:ext cx="1219200" cy="1905000"/>
          </a:xfrm>
          <a:custGeom>
            <a:avLst/>
            <a:gdLst>
              <a:gd name="T0" fmla="*/ 0 w 768"/>
              <a:gd name="T1" fmla="*/ 1200 h 1200"/>
              <a:gd name="T2" fmla="*/ 240 w 768"/>
              <a:gd name="T3" fmla="*/ 624 h 1200"/>
              <a:gd name="T4" fmla="*/ 384 w 768"/>
              <a:gd name="T5" fmla="*/ 336 h 1200"/>
              <a:gd name="T6" fmla="*/ 576 w 768"/>
              <a:gd name="T7" fmla="*/ 96 h 1200"/>
              <a:gd name="T8" fmla="*/ 768 w 768"/>
              <a:gd name="T9" fmla="*/ 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8" h="1200">
                <a:moveTo>
                  <a:pt x="0" y="1200"/>
                </a:moveTo>
                <a:cubicBezTo>
                  <a:pt x="88" y="984"/>
                  <a:pt x="176" y="768"/>
                  <a:pt x="240" y="624"/>
                </a:cubicBezTo>
                <a:cubicBezTo>
                  <a:pt x="304" y="480"/>
                  <a:pt x="328" y="424"/>
                  <a:pt x="384" y="336"/>
                </a:cubicBezTo>
                <a:cubicBezTo>
                  <a:pt x="440" y="248"/>
                  <a:pt x="512" y="152"/>
                  <a:pt x="576" y="96"/>
                </a:cubicBezTo>
                <a:cubicBezTo>
                  <a:pt x="640" y="40"/>
                  <a:pt x="736" y="16"/>
                  <a:pt x="768" y="0"/>
                </a:cubicBezTo>
              </a:path>
            </a:pathLst>
          </a:custGeom>
          <a:noFill/>
          <a:ln w="57150" cmpd="sng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3810000" y="4140200"/>
            <a:ext cx="1447800" cy="1422400"/>
          </a:xfrm>
          <a:custGeom>
            <a:avLst/>
            <a:gdLst>
              <a:gd name="T0" fmla="*/ 0 w 912"/>
              <a:gd name="T1" fmla="*/ 32 h 896"/>
              <a:gd name="T2" fmla="*/ 96 w 912"/>
              <a:gd name="T3" fmla="*/ 32 h 896"/>
              <a:gd name="T4" fmla="*/ 288 w 912"/>
              <a:gd name="T5" fmla="*/ 224 h 896"/>
              <a:gd name="T6" fmla="*/ 528 w 912"/>
              <a:gd name="T7" fmla="*/ 560 h 896"/>
              <a:gd name="T8" fmla="*/ 720 w 912"/>
              <a:gd name="T9" fmla="*/ 752 h 896"/>
              <a:gd name="T10" fmla="*/ 816 w 912"/>
              <a:gd name="T11" fmla="*/ 848 h 896"/>
              <a:gd name="T12" fmla="*/ 912 w 912"/>
              <a:gd name="T13" fmla="*/ 896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2" h="896">
                <a:moveTo>
                  <a:pt x="0" y="32"/>
                </a:moveTo>
                <a:cubicBezTo>
                  <a:pt x="24" y="16"/>
                  <a:pt x="48" y="0"/>
                  <a:pt x="96" y="32"/>
                </a:cubicBezTo>
                <a:cubicBezTo>
                  <a:pt x="144" y="64"/>
                  <a:pt x="216" y="136"/>
                  <a:pt x="288" y="224"/>
                </a:cubicBezTo>
                <a:cubicBezTo>
                  <a:pt x="360" y="312"/>
                  <a:pt x="456" y="472"/>
                  <a:pt x="528" y="560"/>
                </a:cubicBezTo>
                <a:cubicBezTo>
                  <a:pt x="600" y="648"/>
                  <a:pt x="672" y="704"/>
                  <a:pt x="720" y="752"/>
                </a:cubicBezTo>
                <a:cubicBezTo>
                  <a:pt x="768" y="800"/>
                  <a:pt x="784" y="824"/>
                  <a:pt x="816" y="848"/>
                </a:cubicBezTo>
                <a:cubicBezTo>
                  <a:pt x="848" y="872"/>
                  <a:pt x="896" y="888"/>
                  <a:pt x="912" y="896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5257800" y="3860800"/>
            <a:ext cx="1612900" cy="1727200"/>
          </a:xfrm>
          <a:custGeom>
            <a:avLst/>
            <a:gdLst>
              <a:gd name="T0" fmla="*/ 0 w 1016"/>
              <a:gd name="T1" fmla="*/ 1072 h 1088"/>
              <a:gd name="T2" fmla="*/ 96 w 1016"/>
              <a:gd name="T3" fmla="*/ 1072 h 1088"/>
              <a:gd name="T4" fmla="*/ 240 w 1016"/>
              <a:gd name="T5" fmla="*/ 976 h 1088"/>
              <a:gd name="T6" fmla="*/ 432 w 1016"/>
              <a:gd name="T7" fmla="*/ 784 h 1088"/>
              <a:gd name="T8" fmla="*/ 624 w 1016"/>
              <a:gd name="T9" fmla="*/ 544 h 1088"/>
              <a:gd name="T10" fmla="*/ 816 w 1016"/>
              <a:gd name="T11" fmla="*/ 304 h 1088"/>
              <a:gd name="T12" fmla="*/ 912 w 1016"/>
              <a:gd name="T13" fmla="*/ 112 h 1088"/>
              <a:gd name="T14" fmla="*/ 1008 w 1016"/>
              <a:gd name="T15" fmla="*/ 16 h 1088"/>
              <a:gd name="T16" fmla="*/ 960 w 1016"/>
              <a:gd name="T17" fmla="*/ 16 h 1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6" h="1088">
                <a:moveTo>
                  <a:pt x="0" y="1072"/>
                </a:moveTo>
                <a:cubicBezTo>
                  <a:pt x="28" y="1080"/>
                  <a:pt x="56" y="1088"/>
                  <a:pt x="96" y="1072"/>
                </a:cubicBezTo>
                <a:cubicBezTo>
                  <a:pt x="136" y="1056"/>
                  <a:pt x="184" y="1024"/>
                  <a:pt x="240" y="976"/>
                </a:cubicBezTo>
                <a:cubicBezTo>
                  <a:pt x="296" y="928"/>
                  <a:pt x="368" y="856"/>
                  <a:pt x="432" y="784"/>
                </a:cubicBezTo>
                <a:cubicBezTo>
                  <a:pt x="496" y="712"/>
                  <a:pt x="560" y="624"/>
                  <a:pt x="624" y="544"/>
                </a:cubicBezTo>
                <a:cubicBezTo>
                  <a:pt x="688" y="464"/>
                  <a:pt x="768" y="376"/>
                  <a:pt x="816" y="304"/>
                </a:cubicBezTo>
                <a:cubicBezTo>
                  <a:pt x="864" y="232"/>
                  <a:pt x="880" y="160"/>
                  <a:pt x="912" y="112"/>
                </a:cubicBezTo>
                <a:cubicBezTo>
                  <a:pt x="944" y="64"/>
                  <a:pt x="1000" y="32"/>
                  <a:pt x="1008" y="16"/>
                </a:cubicBezTo>
                <a:cubicBezTo>
                  <a:pt x="1016" y="0"/>
                  <a:pt x="988" y="8"/>
                  <a:pt x="960" y="16"/>
                </a:cubicBezTo>
              </a:path>
            </a:pathLst>
          </a:custGeom>
          <a:noFill/>
          <a:ln w="57150" cmpd="sng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0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9482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hu-HU" dirty="0" smtClean="0"/>
              <a:t>GUIDELINES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2081213" y="874713"/>
            <a:ext cx="8572500" cy="5865812"/>
          </a:xfrm>
        </p:spPr>
        <p:txBody>
          <a:bodyPr/>
          <a:lstStyle/>
          <a:p>
            <a:pPr eaLnBrk="1" hangingPunct="1"/>
            <a:r>
              <a:rPr lang="en-US" altLang="hu-HU" dirty="0" smtClean="0"/>
              <a:t>E.</a:t>
            </a:r>
          </a:p>
          <a:p>
            <a:pPr eaLnBrk="1" hangingPunct="1"/>
            <a:endParaRPr lang="en-US" altLang="hu-HU" dirty="0" smtClean="0"/>
          </a:p>
          <a:p>
            <a:pPr eaLnBrk="1" hangingPunct="1"/>
            <a:endParaRPr lang="en-US" altLang="hu-HU" sz="3600" dirty="0"/>
          </a:p>
          <a:p>
            <a:pPr eaLnBrk="1" hangingPunct="1"/>
            <a:endParaRPr lang="en-US" altLang="hu-HU" dirty="0" smtClean="0"/>
          </a:p>
          <a:p>
            <a:pPr eaLnBrk="1" hangingPunct="1"/>
            <a:r>
              <a:rPr lang="en-US" altLang="hu-HU" dirty="0" smtClean="0"/>
              <a:t>Thus, </a:t>
            </a:r>
            <a:r>
              <a:rPr lang="en-US" altLang="hu-HU" i="1" dirty="0" smtClean="0"/>
              <a:t>f’</a:t>
            </a:r>
            <a:r>
              <a:rPr lang="en-US" altLang="hu-HU" dirty="0" smtClean="0"/>
              <a:t>(</a:t>
            </a:r>
            <a:r>
              <a:rPr lang="en-US" altLang="hu-HU" i="1" dirty="0" smtClean="0"/>
              <a:t>x</a:t>
            </a:r>
            <a:r>
              <a:rPr lang="en-US" altLang="hu-HU" dirty="0" smtClean="0"/>
              <a:t>) &gt; 0 when 2 sin </a:t>
            </a:r>
            <a:r>
              <a:rPr lang="en-US" altLang="hu-HU" i="1" dirty="0" smtClean="0"/>
              <a:t>x</a:t>
            </a:r>
            <a:r>
              <a:rPr lang="en-US" altLang="hu-HU" dirty="0" smtClean="0"/>
              <a:t> + 1 &lt; 0               sin </a:t>
            </a:r>
            <a:r>
              <a:rPr lang="en-US" altLang="hu-HU" i="1" dirty="0" smtClean="0"/>
              <a:t>x</a:t>
            </a:r>
            <a:r>
              <a:rPr lang="en-US" altLang="hu-HU" dirty="0" smtClean="0"/>
              <a:t> &lt; -</a:t>
            </a:r>
            <a:r>
              <a:rPr lang="en-US" altLang="hu-HU" dirty="0" smtClean="0">
                <a:cs typeface="Arial" panose="020B0604020202020204" pitchFamily="34" charset="0"/>
              </a:rPr>
              <a:t>½</a:t>
            </a:r>
            <a:r>
              <a:rPr lang="en-US" altLang="hu-HU" dirty="0" smtClean="0"/>
              <a:t>       7</a:t>
            </a:r>
            <a:r>
              <a:rPr lang="el-GR" altLang="hu-HU" i="1" dirty="0" smtClean="0">
                <a:cs typeface="Arial" panose="020B0604020202020204" pitchFamily="34" charset="0"/>
              </a:rPr>
              <a:t>π</a:t>
            </a:r>
            <a:r>
              <a:rPr lang="en-US" altLang="hu-HU" dirty="0" smtClean="0">
                <a:cs typeface="Arial" panose="020B0604020202020204" pitchFamily="34" charset="0"/>
              </a:rPr>
              <a:t>/6 &lt; </a:t>
            </a:r>
            <a:r>
              <a:rPr lang="en-US" altLang="hu-HU" i="1" dirty="0" smtClean="0">
                <a:cs typeface="Arial" panose="020B0604020202020204" pitchFamily="34" charset="0"/>
              </a:rPr>
              <a:t>x</a:t>
            </a:r>
            <a:r>
              <a:rPr lang="en-US" altLang="hu-HU" dirty="0" smtClean="0">
                <a:cs typeface="Arial" panose="020B0604020202020204" pitchFamily="34" charset="0"/>
              </a:rPr>
              <a:t> &lt; </a:t>
            </a:r>
            <a:r>
              <a:rPr lang="en-US" altLang="hu-HU" dirty="0" smtClean="0"/>
              <a:t>11</a:t>
            </a:r>
            <a:r>
              <a:rPr lang="el-GR" altLang="hu-HU" i="1" dirty="0" smtClean="0">
                <a:cs typeface="Arial" panose="020B0604020202020204" pitchFamily="34" charset="0"/>
              </a:rPr>
              <a:t>π</a:t>
            </a:r>
            <a:r>
              <a:rPr lang="en-US" altLang="hu-HU" dirty="0" smtClean="0">
                <a:cs typeface="Arial" panose="020B0604020202020204" pitchFamily="34" charset="0"/>
              </a:rPr>
              <a:t>/6</a:t>
            </a:r>
            <a:r>
              <a:rPr lang="en-US" altLang="hu-HU" dirty="0" smtClean="0"/>
              <a:t> </a:t>
            </a:r>
          </a:p>
        </p:txBody>
      </p:sp>
      <p:graphicFrame>
        <p:nvGraphicFramePr>
          <p:cNvPr id="133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645184"/>
              </p:ext>
            </p:extLst>
          </p:nvPr>
        </p:nvGraphicFramePr>
        <p:xfrm>
          <a:off x="2670885" y="1166081"/>
          <a:ext cx="5403971" cy="1884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0" name="Equation" r:id="rId4" imgW="2476500" imgH="863600" progId="Equation.DSMT4">
                  <p:embed/>
                </p:oleObj>
              </mc:Choice>
              <mc:Fallback>
                <p:oleObj name="Equation" r:id="rId4" imgW="2476500" imgH="863600" progId="Equation.DSMT4">
                  <p:embed/>
                  <p:pic>
                    <p:nvPicPr>
                      <p:cNvPr id="133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0885" y="1166081"/>
                        <a:ext cx="5403971" cy="1884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226835"/>
              </p:ext>
            </p:extLst>
          </p:nvPr>
        </p:nvGraphicFramePr>
        <p:xfrm>
          <a:off x="7572815" y="2983647"/>
          <a:ext cx="6858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1" name="Equation" r:id="rId6" imgW="215713" imgH="152268" progId="Equation.DSMT4">
                  <p:embed/>
                </p:oleObj>
              </mc:Choice>
              <mc:Fallback>
                <p:oleObj name="Equation" r:id="rId6" imgW="215713" imgH="152268" progId="Equation.DSMT4">
                  <p:embed/>
                  <p:pic>
                    <p:nvPicPr>
                      <p:cNvPr id="133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815" y="2983647"/>
                        <a:ext cx="685800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6" name="Text Box 8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4</a:t>
            </a:r>
          </a:p>
        </p:txBody>
      </p:sp>
      <p:graphicFrame>
        <p:nvGraphicFramePr>
          <p:cNvPr id="13312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174111"/>
              </p:ext>
            </p:extLst>
          </p:nvPr>
        </p:nvGraphicFramePr>
        <p:xfrm>
          <a:off x="10059793" y="2983646"/>
          <a:ext cx="6858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02" name="Equation" r:id="rId8" imgW="215713" imgH="152268" progId="Equation.DSMT4">
                  <p:embed/>
                </p:oleObj>
              </mc:Choice>
              <mc:Fallback>
                <p:oleObj name="Equation" r:id="rId8" imgW="215713" imgH="152268" progId="Equation.DSMT4">
                  <p:embed/>
                  <p:pic>
                    <p:nvPicPr>
                      <p:cNvPr id="13312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9793" y="2983646"/>
                        <a:ext cx="685800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377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135170" name="Rectangle 3"/>
          <p:cNvSpPr>
            <a:spLocks noGrp="1" noChangeArrowheads="1"/>
          </p:cNvSpPr>
          <p:nvPr>
            <p:ph idx="1"/>
          </p:nvPr>
        </p:nvSpPr>
        <p:spPr>
          <a:xfrm>
            <a:off x="1560928" y="1782763"/>
            <a:ext cx="8572500" cy="2629461"/>
          </a:xfrm>
        </p:spPr>
        <p:txBody>
          <a:bodyPr/>
          <a:lstStyle/>
          <a:p>
            <a:pPr eaLnBrk="1" hangingPunct="1"/>
            <a:r>
              <a:rPr lang="en-US" altLang="hu-HU" sz="4400" dirty="0"/>
              <a:t>Thus, </a:t>
            </a:r>
            <a:r>
              <a:rPr lang="en-US" altLang="hu-HU" sz="4400" i="1" dirty="0"/>
              <a:t>f</a:t>
            </a:r>
            <a:r>
              <a:rPr lang="en-US" altLang="hu-HU" sz="4400" dirty="0"/>
              <a:t> is:</a:t>
            </a:r>
            <a:endParaRPr lang="en-US" altLang="hu-HU" sz="4000" dirty="0"/>
          </a:p>
          <a:p>
            <a:pPr lvl="1" eaLnBrk="1" hangingPunct="1"/>
            <a:endParaRPr lang="en-US" altLang="hu-HU" dirty="0" smtClean="0"/>
          </a:p>
          <a:p>
            <a:pPr lvl="1" eaLnBrk="1" hangingPunct="1"/>
            <a:r>
              <a:rPr lang="en-US" altLang="hu-HU" dirty="0" smtClean="0"/>
              <a:t>Increasing on (7</a:t>
            </a:r>
            <a:r>
              <a:rPr lang="el-GR" altLang="hu-HU" i="1" dirty="0" smtClean="0">
                <a:cs typeface="Arial" panose="020B0604020202020204" pitchFamily="34" charset="0"/>
              </a:rPr>
              <a:t>π</a:t>
            </a:r>
            <a:r>
              <a:rPr lang="en-US" altLang="hu-HU" dirty="0" smtClean="0">
                <a:cs typeface="Arial" panose="020B0604020202020204" pitchFamily="34" charset="0"/>
              </a:rPr>
              <a:t>/6, </a:t>
            </a:r>
            <a:r>
              <a:rPr lang="en-US" altLang="hu-HU" dirty="0" smtClean="0"/>
              <a:t>11</a:t>
            </a:r>
            <a:r>
              <a:rPr lang="el-GR" altLang="hu-HU" i="1" dirty="0" smtClean="0">
                <a:cs typeface="Arial" panose="020B0604020202020204" pitchFamily="34" charset="0"/>
              </a:rPr>
              <a:t>π</a:t>
            </a:r>
            <a:r>
              <a:rPr lang="en-US" altLang="hu-HU" dirty="0" smtClean="0">
                <a:cs typeface="Arial" panose="020B0604020202020204" pitchFamily="34" charset="0"/>
              </a:rPr>
              <a:t>/6)</a:t>
            </a:r>
          </a:p>
          <a:p>
            <a:pPr lvl="1" eaLnBrk="1" hangingPunct="1"/>
            <a:endParaRPr lang="en-US" altLang="hu-HU" dirty="0" smtClean="0"/>
          </a:p>
          <a:p>
            <a:pPr lvl="1" eaLnBrk="1" hangingPunct="1"/>
            <a:r>
              <a:rPr lang="en-US" altLang="hu-HU" dirty="0" smtClean="0"/>
              <a:t>Decreasing on (0, 7</a:t>
            </a:r>
            <a:r>
              <a:rPr lang="el-GR" altLang="hu-HU" i="1" dirty="0" smtClean="0">
                <a:cs typeface="Arial" panose="020B0604020202020204" pitchFamily="34" charset="0"/>
              </a:rPr>
              <a:t>π</a:t>
            </a:r>
            <a:r>
              <a:rPr lang="en-US" altLang="hu-HU" dirty="0" smtClean="0">
                <a:cs typeface="Arial" panose="020B0604020202020204" pitchFamily="34" charset="0"/>
              </a:rPr>
              <a:t>/6) </a:t>
            </a:r>
            <a:r>
              <a:rPr lang="en-US" altLang="hu-HU" dirty="0" smtClean="0"/>
              <a:t>and (11</a:t>
            </a:r>
            <a:r>
              <a:rPr lang="el-GR" altLang="hu-HU" i="1" dirty="0" smtClean="0">
                <a:cs typeface="Arial" panose="020B0604020202020204" pitchFamily="34" charset="0"/>
              </a:rPr>
              <a:t>π</a:t>
            </a:r>
            <a:r>
              <a:rPr lang="en-US" altLang="hu-HU" dirty="0" smtClean="0">
                <a:cs typeface="Arial" panose="020B0604020202020204" pitchFamily="34" charset="0"/>
              </a:rPr>
              <a:t>/6, </a:t>
            </a:r>
            <a:r>
              <a:rPr lang="en-US" altLang="hu-HU" dirty="0" smtClean="0"/>
              <a:t>2</a:t>
            </a:r>
            <a:r>
              <a:rPr lang="el-GR" altLang="hu-HU" i="1" dirty="0" smtClean="0">
                <a:cs typeface="Arial" panose="020B0604020202020204" pitchFamily="34" charset="0"/>
              </a:rPr>
              <a:t>π</a:t>
            </a:r>
            <a:r>
              <a:rPr lang="en-US" altLang="hu-HU" dirty="0" smtClean="0">
                <a:cs typeface="Arial" panose="020B0604020202020204" pitchFamily="34" charset="0"/>
              </a:rPr>
              <a:t>)</a:t>
            </a:r>
            <a:endParaRPr lang="en-US" altLang="hu-HU" dirty="0" smtClean="0"/>
          </a:p>
        </p:txBody>
      </p:sp>
      <p:sp>
        <p:nvSpPr>
          <p:cNvPr id="135172" name="Text Box 5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4</a:t>
            </a:r>
          </a:p>
        </p:txBody>
      </p:sp>
    </p:spTree>
    <p:extLst>
      <p:ext uri="{BB962C8B-B14F-4D97-AF65-F5344CB8AC3E}">
        <p14:creationId xmlns:p14="http://schemas.microsoft.com/office/powerpoint/2010/main" val="274427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1476742" y="1507320"/>
            <a:ext cx="8572500" cy="3352063"/>
          </a:xfrm>
        </p:spPr>
        <p:txBody>
          <a:bodyPr/>
          <a:lstStyle/>
          <a:p>
            <a:pPr eaLnBrk="1" hangingPunct="1"/>
            <a:r>
              <a:rPr lang="en-US" altLang="hu-HU" sz="3600" dirty="0">
                <a:solidFill>
                  <a:srgbClr val="C00000"/>
                </a:solidFill>
              </a:rPr>
              <a:t>F. From part E and the First Derivative Test, we see that:</a:t>
            </a:r>
          </a:p>
          <a:p>
            <a:pPr lvl="1" eaLnBrk="1" hangingPunct="1"/>
            <a:endParaRPr lang="en-US" altLang="hu-HU" sz="2600" dirty="0">
              <a:solidFill>
                <a:srgbClr val="C00000"/>
              </a:solidFill>
            </a:endParaRPr>
          </a:p>
          <a:p>
            <a:pPr lvl="1" eaLnBrk="1" hangingPunct="1"/>
            <a:r>
              <a:rPr lang="en-US" altLang="hu-HU" sz="2600" dirty="0">
                <a:solidFill>
                  <a:srgbClr val="C00000"/>
                </a:solidFill>
              </a:rPr>
              <a:t>The local minimum value is </a:t>
            </a:r>
            <a:r>
              <a:rPr lang="en-US" altLang="hu-HU" sz="2600" i="1" dirty="0">
                <a:solidFill>
                  <a:srgbClr val="C00000"/>
                </a:solidFill>
              </a:rPr>
              <a:t>f</a:t>
            </a:r>
            <a:r>
              <a:rPr lang="en-US" altLang="hu-HU" sz="2600" dirty="0">
                <a:solidFill>
                  <a:srgbClr val="C00000"/>
                </a:solidFill>
              </a:rPr>
              <a:t>(7</a:t>
            </a:r>
            <a:r>
              <a:rPr lang="el-GR" altLang="hu-HU" sz="2600" i="1" dirty="0">
                <a:solidFill>
                  <a:srgbClr val="C00000"/>
                </a:solidFill>
                <a:cs typeface="Arial" panose="020B0604020202020204" pitchFamily="34" charset="0"/>
              </a:rPr>
              <a:t>π</a:t>
            </a:r>
            <a:r>
              <a:rPr lang="en-US" altLang="hu-HU" sz="2600" dirty="0">
                <a:solidFill>
                  <a:srgbClr val="C00000"/>
                </a:solidFill>
                <a:cs typeface="Arial" panose="020B0604020202020204" pitchFamily="34" charset="0"/>
              </a:rPr>
              <a:t>/6) = -1/</a:t>
            </a:r>
          </a:p>
          <a:p>
            <a:pPr lvl="1" eaLnBrk="1" hangingPunct="1"/>
            <a:endParaRPr lang="en-US" altLang="hu-HU" sz="26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hu-HU" sz="2600" dirty="0">
                <a:solidFill>
                  <a:srgbClr val="C00000"/>
                </a:solidFill>
                <a:cs typeface="Arial" panose="020B0604020202020204" pitchFamily="34" charset="0"/>
              </a:rPr>
              <a:t>The l</a:t>
            </a:r>
            <a:r>
              <a:rPr lang="en-US" altLang="hu-HU" sz="2600" dirty="0">
                <a:solidFill>
                  <a:srgbClr val="C00000"/>
                </a:solidFill>
              </a:rPr>
              <a:t>ocal maximum value is </a:t>
            </a:r>
            <a:r>
              <a:rPr lang="en-US" altLang="hu-HU" sz="2600" i="1" dirty="0">
                <a:solidFill>
                  <a:srgbClr val="C00000"/>
                </a:solidFill>
              </a:rPr>
              <a:t>f</a:t>
            </a:r>
            <a:r>
              <a:rPr lang="en-US" altLang="hu-HU" sz="2600" dirty="0">
                <a:solidFill>
                  <a:srgbClr val="C00000"/>
                </a:solidFill>
              </a:rPr>
              <a:t>(11</a:t>
            </a:r>
            <a:r>
              <a:rPr lang="el-GR" altLang="hu-HU" sz="2600" i="1" dirty="0">
                <a:solidFill>
                  <a:srgbClr val="C00000"/>
                </a:solidFill>
                <a:cs typeface="Arial" panose="020B0604020202020204" pitchFamily="34" charset="0"/>
              </a:rPr>
              <a:t>π</a:t>
            </a:r>
            <a:r>
              <a:rPr lang="en-US" altLang="hu-HU" sz="2600" dirty="0">
                <a:solidFill>
                  <a:srgbClr val="C00000"/>
                </a:solidFill>
                <a:cs typeface="Arial" panose="020B0604020202020204" pitchFamily="34" charset="0"/>
              </a:rPr>
              <a:t>/6) = </a:t>
            </a:r>
            <a:r>
              <a:rPr lang="hu-HU" altLang="hu-HU" sz="2600" dirty="0" smtClean="0">
                <a:solidFill>
                  <a:srgbClr val="C00000"/>
                </a:solidFill>
                <a:cs typeface="Arial" panose="020B0604020202020204" pitchFamily="34" charset="0"/>
              </a:rPr>
              <a:t>+</a:t>
            </a:r>
            <a:r>
              <a:rPr lang="en-US" altLang="hu-HU" sz="2600" dirty="0" smtClean="0">
                <a:solidFill>
                  <a:srgbClr val="C00000"/>
                </a:solidFill>
                <a:cs typeface="Arial" panose="020B0604020202020204" pitchFamily="34" charset="0"/>
              </a:rPr>
              <a:t>1</a:t>
            </a:r>
            <a:r>
              <a:rPr lang="en-US" altLang="hu-HU" sz="2600" dirty="0">
                <a:solidFill>
                  <a:srgbClr val="C00000"/>
                </a:solidFill>
                <a:cs typeface="Arial" panose="020B0604020202020204" pitchFamily="34" charset="0"/>
              </a:rPr>
              <a:t>/    </a:t>
            </a:r>
            <a:r>
              <a:rPr lang="en-US" altLang="hu-HU" sz="2600" dirty="0">
                <a:solidFill>
                  <a:srgbClr val="C00000"/>
                </a:solidFill>
              </a:rPr>
              <a:t> </a:t>
            </a:r>
          </a:p>
        </p:txBody>
      </p:sp>
      <p:graphicFrame>
        <p:nvGraphicFramePr>
          <p:cNvPr id="137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167849"/>
              </p:ext>
            </p:extLst>
          </p:nvPr>
        </p:nvGraphicFramePr>
        <p:xfrm>
          <a:off x="7557063" y="2986626"/>
          <a:ext cx="5238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0" name="Equation" r:id="rId4" imgW="228600" imgH="228600" progId="Equation.DSMT4">
                  <p:embed/>
                </p:oleObj>
              </mc:Choice>
              <mc:Fallback>
                <p:oleObj name="Equation" r:id="rId4" imgW="228600" imgH="228600" progId="Equation.DSMT4">
                  <p:embed/>
                  <p:pic>
                    <p:nvPicPr>
                      <p:cNvPr id="137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7063" y="2986626"/>
                        <a:ext cx="5238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1" name="Text Box 7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4</a:t>
            </a:r>
          </a:p>
        </p:txBody>
      </p:sp>
      <p:graphicFrame>
        <p:nvGraphicFramePr>
          <p:cNvPr id="1372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048173"/>
              </p:ext>
            </p:extLst>
          </p:nvPr>
        </p:nvGraphicFramePr>
        <p:xfrm>
          <a:off x="7811015" y="3746097"/>
          <a:ext cx="5238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1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13722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1015" y="3746097"/>
                        <a:ext cx="5238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248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1054711" y="1479624"/>
            <a:ext cx="8572500" cy="4316265"/>
          </a:xfrm>
        </p:spPr>
        <p:txBody>
          <a:bodyPr/>
          <a:lstStyle/>
          <a:p>
            <a:pPr eaLnBrk="1" hangingPunct="1"/>
            <a:r>
              <a:rPr lang="en-US" altLang="hu-HU" dirty="0" smtClean="0"/>
              <a:t>G. If we use the Quotient Rule again </a:t>
            </a:r>
            <a:br>
              <a:rPr lang="en-US" altLang="hu-HU" dirty="0" smtClean="0"/>
            </a:br>
            <a:r>
              <a:rPr lang="en-US" altLang="hu-HU" dirty="0" smtClean="0"/>
              <a:t>and simplify, we get:</a:t>
            </a:r>
          </a:p>
          <a:p>
            <a:pPr eaLnBrk="1" hangingPunct="1"/>
            <a:endParaRPr lang="en-US" altLang="hu-HU" dirty="0" smtClean="0"/>
          </a:p>
          <a:p>
            <a:pPr eaLnBrk="1" hangingPunct="1"/>
            <a:endParaRPr lang="en-US" altLang="hu-HU" dirty="0" smtClean="0"/>
          </a:p>
          <a:p>
            <a:pPr eaLnBrk="1" hangingPunct="1"/>
            <a:r>
              <a:rPr lang="en-US" altLang="hu-HU" dirty="0" smtClean="0"/>
              <a:t>(2 + sin </a:t>
            </a:r>
            <a:r>
              <a:rPr lang="en-US" altLang="hu-HU" i="1" dirty="0" smtClean="0"/>
              <a:t>x</a:t>
            </a:r>
            <a:r>
              <a:rPr lang="en-US" altLang="hu-HU" dirty="0" smtClean="0"/>
              <a:t>)</a:t>
            </a:r>
            <a:r>
              <a:rPr lang="en-US" altLang="hu-HU" baseline="30000" dirty="0" smtClean="0"/>
              <a:t>3</a:t>
            </a:r>
            <a:r>
              <a:rPr lang="en-US" altLang="hu-HU" dirty="0" smtClean="0"/>
              <a:t> &gt; 0 and 1 – sin </a:t>
            </a:r>
            <a:r>
              <a:rPr lang="en-US" altLang="hu-HU" i="1" dirty="0" smtClean="0"/>
              <a:t>x</a:t>
            </a:r>
            <a:r>
              <a:rPr lang="en-US" altLang="hu-HU" dirty="0" smtClean="0"/>
              <a:t> </a:t>
            </a:r>
            <a:r>
              <a:rPr lang="en-US" altLang="hu-HU" dirty="0" smtClean="0">
                <a:cs typeface="Arial" panose="020B0604020202020204" pitchFamily="34" charset="0"/>
              </a:rPr>
              <a:t>≥ 0 </a:t>
            </a:r>
            <a:r>
              <a:rPr lang="en-US" altLang="hu-HU" dirty="0" smtClean="0"/>
              <a:t>for all </a:t>
            </a:r>
            <a:r>
              <a:rPr lang="en-US" altLang="hu-HU" i="1" dirty="0" smtClean="0"/>
              <a:t>x.</a:t>
            </a:r>
          </a:p>
          <a:p>
            <a:pPr eaLnBrk="1" hangingPunct="1"/>
            <a:r>
              <a:rPr lang="en-US" altLang="hu-HU" dirty="0" smtClean="0"/>
              <a:t>So,</a:t>
            </a:r>
            <a:r>
              <a:rPr lang="en-US" altLang="hu-HU" i="1" dirty="0" smtClean="0"/>
              <a:t> </a:t>
            </a:r>
            <a:r>
              <a:rPr lang="en-US" altLang="hu-HU" dirty="0" smtClean="0"/>
              <a:t>we</a:t>
            </a:r>
            <a:r>
              <a:rPr lang="en-US" altLang="hu-HU" i="1" dirty="0" smtClean="0"/>
              <a:t> </a:t>
            </a:r>
            <a:r>
              <a:rPr lang="en-US" altLang="hu-HU" dirty="0" smtClean="0"/>
              <a:t>know that </a:t>
            </a:r>
            <a:r>
              <a:rPr lang="en-US" altLang="hu-HU" i="1" dirty="0" smtClean="0"/>
              <a:t>f’’</a:t>
            </a:r>
            <a:r>
              <a:rPr lang="en-US" altLang="hu-HU" dirty="0" smtClean="0"/>
              <a:t>(</a:t>
            </a:r>
            <a:r>
              <a:rPr lang="en-US" altLang="hu-HU" i="1" dirty="0" smtClean="0"/>
              <a:t>x</a:t>
            </a:r>
            <a:r>
              <a:rPr lang="en-US" altLang="hu-HU" dirty="0" smtClean="0"/>
              <a:t>) &gt; 0 when cos </a:t>
            </a:r>
            <a:r>
              <a:rPr lang="en-US" altLang="hu-HU" i="1" dirty="0" smtClean="0"/>
              <a:t>x</a:t>
            </a:r>
            <a:r>
              <a:rPr lang="en-US" altLang="hu-HU" dirty="0" smtClean="0"/>
              <a:t> &lt; 0, that is, </a:t>
            </a:r>
            <a:r>
              <a:rPr lang="el-GR" altLang="hu-HU" i="1" dirty="0" smtClean="0">
                <a:cs typeface="Arial" panose="020B0604020202020204" pitchFamily="34" charset="0"/>
              </a:rPr>
              <a:t>π</a:t>
            </a:r>
            <a:r>
              <a:rPr lang="en-US" altLang="hu-HU" dirty="0" smtClean="0">
                <a:cs typeface="Arial" panose="020B0604020202020204" pitchFamily="34" charset="0"/>
              </a:rPr>
              <a:t>/2 &lt; </a:t>
            </a:r>
            <a:r>
              <a:rPr lang="en-US" altLang="hu-HU" i="1" dirty="0" smtClean="0">
                <a:cs typeface="Arial" panose="020B0604020202020204" pitchFamily="34" charset="0"/>
              </a:rPr>
              <a:t>x</a:t>
            </a:r>
            <a:r>
              <a:rPr lang="en-US" altLang="hu-HU" dirty="0" smtClean="0">
                <a:cs typeface="Arial" panose="020B0604020202020204" pitchFamily="34" charset="0"/>
              </a:rPr>
              <a:t> &lt; 3</a:t>
            </a:r>
            <a:r>
              <a:rPr lang="el-GR" altLang="hu-HU" i="1" dirty="0" smtClean="0">
                <a:cs typeface="Arial" panose="020B0604020202020204" pitchFamily="34" charset="0"/>
              </a:rPr>
              <a:t>π</a:t>
            </a:r>
            <a:r>
              <a:rPr lang="en-US" altLang="hu-HU" dirty="0" smtClean="0">
                <a:cs typeface="Arial" panose="020B0604020202020204" pitchFamily="34" charset="0"/>
              </a:rPr>
              <a:t>/2</a:t>
            </a:r>
            <a:r>
              <a:rPr lang="en-US" altLang="hu-HU" dirty="0" smtClean="0"/>
              <a:t>. </a:t>
            </a:r>
          </a:p>
        </p:txBody>
      </p:sp>
      <p:graphicFrame>
        <p:nvGraphicFramePr>
          <p:cNvPr id="139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715683"/>
              </p:ext>
            </p:extLst>
          </p:nvPr>
        </p:nvGraphicFramePr>
        <p:xfrm>
          <a:off x="4705350" y="2083558"/>
          <a:ext cx="4324350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0" name="Equation" r:id="rId4" imgW="1638300" imgH="419100" progId="Equation.DSMT4">
                  <p:embed/>
                </p:oleObj>
              </mc:Choice>
              <mc:Fallback>
                <p:oleObj name="Equation" r:id="rId4" imgW="1638300" imgH="419100" progId="Equation.DSMT4">
                  <p:embed/>
                  <p:pic>
                    <p:nvPicPr>
                      <p:cNvPr id="139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2083558"/>
                        <a:ext cx="4324350" cy="110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69" name="Text Box 6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4</a:t>
            </a:r>
          </a:p>
        </p:txBody>
      </p:sp>
    </p:spTree>
    <p:extLst>
      <p:ext uri="{BB962C8B-B14F-4D97-AF65-F5344CB8AC3E}">
        <p14:creationId xmlns:p14="http://schemas.microsoft.com/office/powerpoint/2010/main" val="421516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141314" name="Rectangle 3"/>
          <p:cNvSpPr>
            <a:spLocks noGrp="1" noChangeArrowheads="1"/>
          </p:cNvSpPr>
          <p:nvPr>
            <p:ph idx="1"/>
          </p:nvPr>
        </p:nvSpPr>
        <p:spPr>
          <a:xfrm>
            <a:off x="1265726" y="2095427"/>
            <a:ext cx="8420100" cy="2575047"/>
          </a:xfrm>
        </p:spPr>
        <p:txBody>
          <a:bodyPr/>
          <a:lstStyle/>
          <a:p>
            <a:pPr eaLnBrk="1" hangingPunct="1"/>
            <a:r>
              <a:rPr lang="en-US" altLang="hu-HU" dirty="0" smtClean="0"/>
              <a:t>Thus, </a:t>
            </a:r>
            <a:r>
              <a:rPr lang="en-US" altLang="hu-HU" i="1" dirty="0" smtClean="0"/>
              <a:t>f</a:t>
            </a:r>
            <a:r>
              <a:rPr lang="en-US" altLang="hu-HU" dirty="0" smtClean="0"/>
              <a:t> is concave upward on (</a:t>
            </a:r>
            <a:r>
              <a:rPr lang="el-GR" altLang="hu-HU" i="1" dirty="0" smtClean="0">
                <a:cs typeface="Arial" panose="020B0604020202020204" pitchFamily="34" charset="0"/>
              </a:rPr>
              <a:t>π</a:t>
            </a:r>
            <a:r>
              <a:rPr lang="en-US" altLang="hu-HU" dirty="0" smtClean="0">
                <a:cs typeface="Arial" panose="020B0604020202020204" pitchFamily="34" charset="0"/>
              </a:rPr>
              <a:t>/2, 3</a:t>
            </a:r>
            <a:r>
              <a:rPr lang="el-GR" altLang="hu-HU" i="1" dirty="0" smtClean="0">
                <a:cs typeface="Arial" panose="020B0604020202020204" pitchFamily="34" charset="0"/>
              </a:rPr>
              <a:t>π</a:t>
            </a:r>
            <a:r>
              <a:rPr lang="en-US" altLang="hu-HU" dirty="0" smtClean="0">
                <a:cs typeface="Arial" panose="020B0604020202020204" pitchFamily="34" charset="0"/>
              </a:rPr>
              <a:t>/2) </a:t>
            </a:r>
            <a:br>
              <a:rPr lang="en-US" altLang="hu-HU" dirty="0" smtClean="0">
                <a:cs typeface="Arial" panose="020B0604020202020204" pitchFamily="34" charset="0"/>
              </a:rPr>
            </a:br>
            <a:r>
              <a:rPr lang="en-US" altLang="hu-HU" dirty="0" smtClean="0">
                <a:cs typeface="Arial" panose="020B0604020202020204" pitchFamily="34" charset="0"/>
              </a:rPr>
              <a:t>and c</a:t>
            </a:r>
            <a:r>
              <a:rPr lang="en-US" altLang="hu-HU" dirty="0" smtClean="0"/>
              <a:t>oncave downward on (0, </a:t>
            </a:r>
            <a:r>
              <a:rPr lang="el-GR" altLang="hu-HU" i="1" dirty="0" smtClean="0">
                <a:cs typeface="Arial" panose="020B0604020202020204" pitchFamily="34" charset="0"/>
              </a:rPr>
              <a:t>π</a:t>
            </a:r>
            <a:r>
              <a:rPr lang="en-US" altLang="hu-HU" dirty="0" smtClean="0">
                <a:cs typeface="Arial" panose="020B0604020202020204" pitchFamily="34" charset="0"/>
              </a:rPr>
              <a:t>/2)</a:t>
            </a:r>
            <a:r>
              <a:rPr lang="en-US" altLang="hu-HU" dirty="0" smtClean="0"/>
              <a:t> and (</a:t>
            </a:r>
            <a:r>
              <a:rPr lang="en-US" altLang="hu-HU" dirty="0" smtClean="0">
                <a:cs typeface="Arial" panose="020B0604020202020204" pitchFamily="34" charset="0"/>
              </a:rPr>
              <a:t>3</a:t>
            </a:r>
            <a:r>
              <a:rPr lang="el-GR" altLang="hu-HU" i="1" dirty="0" smtClean="0">
                <a:cs typeface="Arial" panose="020B0604020202020204" pitchFamily="34" charset="0"/>
              </a:rPr>
              <a:t>π</a:t>
            </a:r>
            <a:r>
              <a:rPr lang="en-US" altLang="hu-HU" dirty="0" smtClean="0">
                <a:cs typeface="Arial" panose="020B0604020202020204" pitchFamily="34" charset="0"/>
              </a:rPr>
              <a:t>/2, 2</a:t>
            </a:r>
            <a:r>
              <a:rPr lang="el-GR" altLang="hu-HU" i="1" dirty="0" smtClean="0">
                <a:cs typeface="Arial" panose="020B0604020202020204" pitchFamily="34" charset="0"/>
              </a:rPr>
              <a:t>π</a:t>
            </a:r>
            <a:r>
              <a:rPr lang="en-US" altLang="hu-HU" dirty="0" smtClean="0">
                <a:cs typeface="Arial" panose="020B0604020202020204" pitchFamily="34" charset="0"/>
              </a:rPr>
              <a:t>).</a:t>
            </a:r>
            <a:r>
              <a:rPr lang="en-US" altLang="hu-HU" dirty="0" smtClean="0"/>
              <a:t>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hu-HU" sz="3200" dirty="0"/>
          </a:p>
          <a:p>
            <a:pPr eaLnBrk="1" hangingPunct="1"/>
            <a:r>
              <a:rPr lang="en-US" altLang="hu-HU" dirty="0" smtClean="0"/>
              <a:t>The inflection points are (</a:t>
            </a:r>
            <a:r>
              <a:rPr lang="el-GR" altLang="hu-HU" i="1" dirty="0" smtClean="0">
                <a:cs typeface="Arial" panose="020B0604020202020204" pitchFamily="34" charset="0"/>
              </a:rPr>
              <a:t>π</a:t>
            </a:r>
            <a:r>
              <a:rPr lang="en-US" altLang="hu-HU" dirty="0" smtClean="0">
                <a:cs typeface="Arial" panose="020B0604020202020204" pitchFamily="34" charset="0"/>
              </a:rPr>
              <a:t>/2, 0) </a:t>
            </a:r>
            <a:r>
              <a:rPr lang="en-US" altLang="hu-HU" dirty="0" smtClean="0"/>
              <a:t>and </a:t>
            </a:r>
            <a:br>
              <a:rPr lang="en-US" altLang="hu-HU" dirty="0" smtClean="0"/>
            </a:br>
            <a:r>
              <a:rPr lang="en-US" altLang="hu-HU" dirty="0" smtClean="0"/>
              <a:t>(</a:t>
            </a:r>
            <a:r>
              <a:rPr lang="en-US" altLang="hu-HU" dirty="0" smtClean="0">
                <a:cs typeface="Arial" panose="020B0604020202020204" pitchFamily="34" charset="0"/>
              </a:rPr>
              <a:t>3</a:t>
            </a:r>
            <a:r>
              <a:rPr lang="el-GR" altLang="hu-HU" i="1" dirty="0" smtClean="0">
                <a:cs typeface="Arial" panose="020B0604020202020204" pitchFamily="34" charset="0"/>
              </a:rPr>
              <a:t>π</a:t>
            </a:r>
            <a:r>
              <a:rPr lang="en-US" altLang="hu-HU" dirty="0" smtClean="0">
                <a:cs typeface="Arial" panose="020B0604020202020204" pitchFamily="34" charset="0"/>
              </a:rPr>
              <a:t>/2, 0).</a:t>
            </a:r>
            <a:endParaRPr lang="en-US" altLang="hu-HU" dirty="0" smtClean="0"/>
          </a:p>
        </p:txBody>
      </p:sp>
      <p:sp>
        <p:nvSpPr>
          <p:cNvPr id="141316" name="Text Box 5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4</a:t>
            </a:r>
          </a:p>
        </p:txBody>
      </p:sp>
    </p:spTree>
    <p:extLst>
      <p:ext uri="{BB962C8B-B14F-4D97-AF65-F5344CB8AC3E}">
        <p14:creationId xmlns:p14="http://schemas.microsoft.com/office/powerpoint/2010/main" val="33581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9631" y="1548790"/>
            <a:ext cx="5613400" cy="1784081"/>
          </a:xfrm>
        </p:spPr>
        <p:txBody>
          <a:bodyPr/>
          <a:lstStyle/>
          <a:p>
            <a:pPr eaLnBrk="1" hangingPunct="1"/>
            <a:r>
              <a:rPr lang="en-US" altLang="hu-HU" dirty="0" smtClean="0"/>
              <a:t>H.</a:t>
            </a:r>
            <a:r>
              <a:rPr lang="en-US" altLang="hu-HU" b="1" dirty="0" smtClean="0"/>
              <a:t> </a:t>
            </a:r>
            <a:r>
              <a:rPr lang="en-US" altLang="hu-HU" dirty="0" smtClean="0"/>
              <a:t>The graph of the function restricted </a:t>
            </a:r>
            <a:br>
              <a:rPr lang="en-US" altLang="hu-HU" dirty="0" smtClean="0"/>
            </a:br>
            <a:r>
              <a:rPr lang="en-US" altLang="hu-HU" dirty="0" smtClean="0"/>
              <a:t>to 0 </a:t>
            </a:r>
            <a:r>
              <a:rPr lang="en-US" altLang="hu-HU" dirty="0" smtClean="0">
                <a:cs typeface="Arial" panose="020B0604020202020204" pitchFamily="34" charset="0"/>
              </a:rPr>
              <a:t>≤ </a:t>
            </a:r>
            <a:r>
              <a:rPr lang="en-US" altLang="hu-HU" i="1" dirty="0" smtClean="0">
                <a:cs typeface="Arial" panose="020B0604020202020204" pitchFamily="34" charset="0"/>
              </a:rPr>
              <a:t>x</a:t>
            </a:r>
            <a:r>
              <a:rPr lang="en-US" altLang="hu-HU" dirty="0" smtClean="0">
                <a:cs typeface="Arial" panose="020B0604020202020204" pitchFamily="34" charset="0"/>
              </a:rPr>
              <a:t> ≤ 2</a:t>
            </a:r>
            <a:r>
              <a:rPr lang="el-GR" altLang="hu-HU" i="1" dirty="0" smtClean="0">
                <a:cs typeface="Arial" panose="020B0604020202020204" pitchFamily="34" charset="0"/>
              </a:rPr>
              <a:t>π</a:t>
            </a:r>
            <a:r>
              <a:rPr lang="en-US" altLang="hu-HU" dirty="0" smtClean="0"/>
              <a:t> is shown here. </a:t>
            </a:r>
          </a:p>
        </p:txBody>
      </p:sp>
      <p:pic>
        <p:nvPicPr>
          <p:cNvPr id="143366" name="Picture 9" descr="0405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3429001"/>
            <a:ext cx="4495800" cy="3070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64" name="Text Box 7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4</a:t>
            </a:r>
          </a:p>
        </p:txBody>
      </p:sp>
      <p:sp>
        <p:nvSpPr>
          <p:cNvPr id="143365" name="Rectangle 8"/>
          <p:cNvSpPr>
            <a:spLocks noChangeArrowheads="1"/>
          </p:cNvSpPr>
          <p:nvPr/>
        </p:nvSpPr>
        <p:spPr bwMode="auto">
          <a:xfrm>
            <a:off x="5334000" y="3276600"/>
            <a:ext cx="5138738" cy="3371850"/>
          </a:xfrm>
          <a:prstGeom prst="rect">
            <a:avLst/>
          </a:prstGeom>
          <a:noFill/>
          <a:ln w="9525">
            <a:solidFill>
              <a:srgbClr val="E45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7869" y="1578098"/>
            <a:ext cx="5613400" cy="2051367"/>
          </a:xfrm>
        </p:spPr>
        <p:txBody>
          <a:bodyPr/>
          <a:lstStyle/>
          <a:p>
            <a:pPr eaLnBrk="1" hangingPunct="1"/>
            <a:r>
              <a:rPr lang="en-US" altLang="hu-HU" dirty="0" smtClean="0"/>
              <a:t>Then, we extend it, using periodicity, </a:t>
            </a:r>
            <a:br>
              <a:rPr lang="en-US" altLang="hu-HU" dirty="0" smtClean="0"/>
            </a:br>
            <a:r>
              <a:rPr lang="en-US" altLang="hu-HU" dirty="0" smtClean="0"/>
              <a:t>to the complete graph here.</a:t>
            </a:r>
          </a:p>
        </p:txBody>
      </p:sp>
      <p:pic>
        <p:nvPicPr>
          <p:cNvPr id="145414" name="Picture 10" descr="0405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4197350"/>
            <a:ext cx="8001000" cy="21272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2" name="Text Box 8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4</a:t>
            </a:r>
          </a:p>
        </p:txBody>
      </p:sp>
      <p:sp>
        <p:nvSpPr>
          <p:cNvPr id="145413" name="Rectangle 9"/>
          <p:cNvSpPr>
            <a:spLocks noChangeArrowheads="1"/>
          </p:cNvSpPr>
          <p:nvPr/>
        </p:nvSpPr>
        <p:spPr bwMode="auto">
          <a:xfrm>
            <a:off x="2209800" y="4038600"/>
            <a:ext cx="8262938" cy="2362200"/>
          </a:xfrm>
          <a:prstGeom prst="rect">
            <a:avLst/>
          </a:prstGeom>
          <a:noFill/>
          <a:ln w="9525">
            <a:solidFill>
              <a:srgbClr val="E45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8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>
          <a:xfrm>
            <a:off x="1560708" y="1782763"/>
            <a:ext cx="8572500" cy="2897187"/>
          </a:xfrm>
        </p:spPr>
        <p:txBody>
          <a:bodyPr/>
          <a:lstStyle/>
          <a:p>
            <a:pPr eaLnBrk="1" hangingPunct="1"/>
            <a:r>
              <a:rPr lang="en-US" altLang="hu-HU" sz="4800" dirty="0"/>
              <a:t>Sketch the graph of: </a:t>
            </a:r>
            <a:br>
              <a:rPr lang="en-US" altLang="hu-HU" sz="4800" dirty="0"/>
            </a:br>
            <a:r>
              <a:rPr lang="en-US" altLang="hu-HU" sz="4800" dirty="0"/>
              <a:t>				</a:t>
            </a:r>
            <a:r>
              <a:rPr lang="en-US" altLang="hu-HU" sz="4800" i="1" dirty="0"/>
              <a:t>y =</a:t>
            </a:r>
            <a:r>
              <a:rPr lang="en-US" altLang="hu-HU" sz="4800" dirty="0"/>
              <a:t> </a:t>
            </a:r>
            <a:r>
              <a:rPr lang="en-US" altLang="hu-HU" sz="4800" dirty="0">
                <a:latin typeface="Times New Roman" panose="02020603050405020304" pitchFamily="18" charset="0"/>
              </a:rPr>
              <a:t>l</a:t>
            </a:r>
            <a:r>
              <a:rPr lang="en-US" altLang="hu-HU" sz="4800" dirty="0"/>
              <a:t>n(4 - </a:t>
            </a:r>
            <a:r>
              <a:rPr lang="en-US" altLang="hu-HU" sz="4800" i="1" dirty="0"/>
              <a:t>x</a:t>
            </a:r>
            <a:r>
              <a:rPr lang="en-US" altLang="hu-HU" sz="4800" baseline="30000" dirty="0"/>
              <a:t>2</a:t>
            </a:r>
            <a:r>
              <a:rPr lang="en-US" altLang="hu-HU" sz="4800" dirty="0"/>
              <a:t>)</a:t>
            </a:r>
          </a:p>
        </p:txBody>
      </p:sp>
      <p:sp>
        <p:nvSpPr>
          <p:cNvPr id="147460" name="Text Box 5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5</a:t>
            </a:r>
          </a:p>
        </p:txBody>
      </p:sp>
    </p:spTree>
    <p:extLst>
      <p:ext uri="{BB962C8B-B14F-4D97-AF65-F5344CB8AC3E}">
        <p14:creationId xmlns:p14="http://schemas.microsoft.com/office/powerpoint/2010/main" val="352603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149506" name="Rectangle 3"/>
          <p:cNvSpPr>
            <a:spLocks noGrp="1" noChangeArrowheads="1"/>
          </p:cNvSpPr>
          <p:nvPr>
            <p:ph idx="1"/>
          </p:nvPr>
        </p:nvSpPr>
        <p:spPr>
          <a:xfrm>
            <a:off x="1321997" y="1782763"/>
            <a:ext cx="8572500" cy="2614514"/>
          </a:xfrm>
        </p:spPr>
        <p:txBody>
          <a:bodyPr/>
          <a:lstStyle/>
          <a:p>
            <a:pPr eaLnBrk="1" hangingPunct="1"/>
            <a:r>
              <a:rPr lang="en-US" altLang="hu-HU" sz="3600" dirty="0"/>
              <a:t>A. The domain is: </a:t>
            </a:r>
          </a:p>
          <a:p>
            <a:pPr algn="ctr" eaLnBrk="1" hangingPunct="1"/>
            <a:r>
              <a:rPr lang="en-US" altLang="hu-HU" sz="3600" dirty="0"/>
              <a:t>{</a:t>
            </a:r>
            <a:r>
              <a:rPr lang="en-US" altLang="hu-HU" sz="3600" i="1" dirty="0"/>
              <a:t>x | </a:t>
            </a:r>
            <a:r>
              <a:rPr lang="en-US" altLang="hu-HU" sz="3600" dirty="0"/>
              <a:t>4 </a:t>
            </a:r>
            <a:r>
              <a:rPr lang="en-US" altLang="hu-HU" sz="3600" dirty="0">
                <a:cs typeface="Arial" panose="020B0604020202020204" pitchFamily="34" charset="0"/>
              </a:rPr>
              <a:t>−</a:t>
            </a:r>
            <a:r>
              <a:rPr lang="en-US" altLang="hu-HU" sz="3600" dirty="0"/>
              <a:t> </a:t>
            </a:r>
            <a:r>
              <a:rPr lang="en-US" altLang="hu-HU" sz="3600" i="1" dirty="0"/>
              <a:t>x</a:t>
            </a:r>
            <a:r>
              <a:rPr lang="en-US" altLang="hu-HU" sz="3600" baseline="30000" dirty="0"/>
              <a:t>2</a:t>
            </a:r>
            <a:r>
              <a:rPr lang="en-US" altLang="hu-HU" sz="3600" dirty="0"/>
              <a:t> &gt; 0} = {</a:t>
            </a:r>
            <a:r>
              <a:rPr lang="en-US" altLang="hu-HU" sz="3600" i="1" dirty="0"/>
              <a:t>x | x</a:t>
            </a:r>
            <a:r>
              <a:rPr lang="en-US" altLang="hu-HU" sz="3600" baseline="30000" dirty="0"/>
              <a:t>2</a:t>
            </a:r>
            <a:r>
              <a:rPr lang="en-US" altLang="hu-HU" sz="3600" dirty="0"/>
              <a:t> &lt; 4} </a:t>
            </a:r>
            <a:br>
              <a:rPr lang="en-US" altLang="hu-HU" sz="3600" dirty="0"/>
            </a:br>
            <a:r>
              <a:rPr lang="en-US" altLang="hu-HU" sz="3600" dirty="0"/>
              <a:t>			   = {</a:t>
            </a:r>
            <a:r>
              <a:rPr lang="en-US" altLang="hu-HU" sz="3600" i="1" dirty="0"/>
              <a:t>x | |x| &lt;</a:t>
            </a:r>
            <a:r>
              <a:rPr lang="en-US" altLang="hu-HU" sz="3600" dirty="0"/>
              <a:t>  2} </a:t>
            </a:r>
            <a:br>
              <a:rPr lang="en-US" altLang="hu-HU" sz="3600" dirty="0"/>
            </a:br>
            <a:r>
              <a:rPr lang="en-US" altLang="hu-HU" sz="3600" dirty="0"/>
              <a:t>		   = (</a:t>
            </a:r>
            <a:r>
              <a:rPr lang="en-US" altLang="hu-HU" sz="3600" dirty="0">
                <a:cs typeface="Arial" panose="020B0604020202020204" pitchFamily="34" charset="0"/>
              </a:rPr>
              <a:t>−</a:t>
            </a:r>
            <a:r>
              <a:rPr lang="en-US" altLang="hu-HU" sz="3600" dirty="0"/>
              <a:t>2, 2)</a:t>
            </a:r>
          </a:p>
        </p:txBody>
      </p:sp>
      <p:sp>
        <p:nvSpPr>
          <p:cNvPr id="149508" name="Text Box 5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5</a:t>
            </a:r>
          </a:p>
        </p:txBody>
      </p:sp>
    </p:spTree>
    <p:extLst>
      <p:ext uri="{BB962C8B-B14F-4D97-AF65-F5344CB8AC3E}">
        <p14:creationId xmlns:p14="http://schemas.microsoft.com/office/powerpoint/2010/main" val="92103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82763"/>
            <a:ext cx="8343900" cy="4721226"/>
          </a:xfrm>
        </p:spPr>
        <p:txBody>
          <a:bodyPr/>
          <a:lstStyle/>
          <a:p>
            <a:pPr eaLnBrk="1" hangingPunct="1"/>
            <a:r>
              <a:rPr lang="en-US" altLang="hu-HU" sz="3400" dirty="0"/>
              <a:t>B. The </a:t>
            </a:r>
            <a:r>
              <a:rPr lang="en-US" altLang="hu-HU" sz="3400" i="1" dirty="0"/>
              <a:t>y</a:t>
            </a:r>
            <a:r>
              <a:rPr lang="en-US" altLang="hu-HU" sz="3400" dirty="0"/>
              <a:t>-intercept is: </a:t>
            </a:r>
            <a:r>
              <a:rPr lang="en-US" altLang="hu-HU" sz="3400" i="1" dirty="0"/>
              <a:t>f</a:t>
            </a:r>
            <a:r>
              <a:rPr lang="en-US" altLang="hu-HU" sz="3400" dirty="0"/>
              <a:t>(0) = </a:t>
            </a:r>
            <a:r>
              <a:rPr lang="en-US" altLang="hu-HU" sz="3400" dirty="0">
                <a:latin typeface="Times New Roman" panose="02020603050405020304" pitchFamily="18" charset="0"/>
              </a:rPr>
              <a:t>l</a:t>
            </a:r>
            <a:r>
              <a:rPr lang="en-US" altLang="hu-HU" sz="3400" dirty="0"/>
              <a:t>n 4 </a:t>
            </a:r>
          </a:p>
          <a:p>
            <a:pPr eaLnBrk="1" hangingPunct="1"/>
            <a:endParaRPr lang="en-US" altLang="hu-HU" sz="3400" dirty="0"/>
          </a:p>
          <a:p>
            <a:pPr eaLnBrk="1" hangingPunct="1"/>
            <a:r>
              <a:rPr lang="en-US" altLang="hu-HU" sz="3400" dirty="0"/>
              <a:t>To find the </a:t>
            </a:r>
            <a:r>
              <a:rPr lang="en-US" altLang="hu-HU" sz="3400" i="1" dirty="0"/>
              <a:t>x</a:t>
            </a:r>
            <a:r>
              <a:rPr lang="en-US" altLang="hu-HU" sz="3400" dirty="0"/>
              <a:t>-intercept, we set: </a:t>
            </a:r>
            <a:br>
              <a:rPr lang="en-US" altLang="hu-HU" sz="3400" dirty="0"/>
            </a:br>
            <a:r>
              <a:rPr lang="en-US" altLang="hu-HU" sz="3400" dirty="0"/>
              <a:t>					</a:t>
            </a:r>
            <a:r>
              <a:rPr lang="en-US" altLang="hu-HU" sz="3400" i="1" dirty="0"/>
              <a:t>y</a:t>
            </a:r>
            <a:r>
              <a:rPr lang="en-US" altLang="hu-HU" sz="3400" dirty="0"/>
              <a:t> = </a:t>
            </a:r>
            <a:r>
              <a:rPr lang="en-US" altLang="hu-HU" sz="3400" dirty="0">
                <a:latin typeface="Times New Roman" panose="02020603050405020304" pitchFamily="18" charset="0"/>
              </a:rPr>
              <a:t>l</a:t>
            </a:r>
            <a:r>
              <a:rPr lang="en-US" altLang="hu-HU" sz="3400" dirty="0"/>
              <a:t>n(4 – </a:t>
            </a:r>
            <a:r>
              <a:rPr lang="en-US" altLang="hu-HU" sz="3400" i="1" dirty="0"/>
              <a:t>x</a:t>
            </a:r>
            <a:r>
              <a:rPr lang="en-US" altLang="hu-HU" sz="3400" baseline="30000" dirty="0"/>
              <a:t>2</a:t>
            </a:r>
            <a:r>
              <a:rPr lang="en-US" altLang="hu-HU" sz="3400" dirty="0"/>
              <a:t>) = 0</a:t>
            </a:r>
          </a:p>
          <a:p>
            <a:pPr lvl="1" eaLnBrk="1" hangingPunct="1"/>
            <a:r>
              <a:rPr lang="en-US" altLang="hu-HU" sz="2400" dirty="0"/>
              <a:t>We know that </a:t>
            </a:r>
            <a:r>
              <a:rPr lang="en-US" altLang="hu-HU" sz="2400" dirty="0">
                <a:latin typeface="Times New Roman" panose="02020603050405020304" pitchFamily="18" charset="0"/>
              </a:rPr>
              <a:t>l</a:t>
            </a:r>
            <a:r>
              <a:rPr lang="en-US" altLang="hu-HU" sz="2400" dirty="0"/>
              <a:t>n 1 = 0.</a:t>
            </a:r>
          </a:p>
          <a:p>
            <a:pPr lvl="1" eaLnBrk="1" hangingPunct="1"/>
            <a:endParaRPr lang="en-US" altLang="hu-HU" sz="2400" dirty="0"/>
          </a:p>
          <a:p>
            <a:pPr lvl="1" eaLnBrk="1" hangingPunct="1"/>
            <a:r>
              <a:rPr lang="en-US" altLang="hu-HU" sz="2400" dirty="0"/>
              <a:t>So, we have 4 – </a:t>
            </a:r>
            <a:r>
              <a:rPr lang="en-US" altLang="hu-HU" sz="2400" i="1" dirty="0"/>
              <a:t>x</a:t>
            </a:r>
            <a:r>
              <a:rPr lang="en-US" altLang="hu-HU" sz="2400" baseline="30000" dirty="0"/>
              <a:t>2</a:t>
            </a:r>
            <a:r>
              <a:rPr lang="en-US" altLang="hu-HU" sz="2400" dirty="0"/>
              <a:t> = 1      </a:t>
            </a:r>
            <a:r>
              <a:rPr lang="en-US" altLang="hu-HU" sz="2400" i="1" dirty="0"/>
              <a:t>x</a:t>
            </a:r>
            <a:r>
              <a:rPr lang="en-US" altLang="hu-HU" sz="2400" baseline="30000" dirty="0"/>
              <a:t>2</a:t>
            </a:r>
            <a:r>
              <a:rPr lang="en-US" altLang="hu-HU" sz="2400" dirty="0"/>
              <a:t> = 3 </a:t>
            </a:r>
          </a:p>
          <a:p>
            <a:pPr lvl="1" eaLnBrk="1" hangingPunct="1"/>
            <a:endParaRPr lang="en-US" altLang="hu-HU" sz="2400" dirty="0"/>
          </a:p>
          <a:p>
            <a:pPr lvl="1" eaLnBrk="1" hangingPunct="1"/>
            <a:r>
              <a:rPr lang="en-US" altLang="hu-HU" sz="2400" dirty="0"/>
              <a:t>Therefore, the </a:t>
            </a:r>
            <a:r>
              <a:rPr lang="en-US" altLang="hu-HU" sz="2400" i="1" dirty="0"/>
              <a:t>x</a:t>
            </a:r>
            <a:r>
              <a:rPr lang="en-US" altLang="hu-HU" sz="2400" dirty="0"/>
              <a:t>-intercepts are:</a:t>
            </a:r>
          </a:p>
        </p:txBody>
      </p:sp>
      <p:sp>
        <p:nvSpPr>
          <p:cNvPr id="150532" name="Text Box 7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5</a:t>
            </a:r>
          </a:p>
        </p:txBody>
      </p:sp>
      <p:graphicFrame>
        <p:nvGraphicFramePr>
          <p:cNvPr id="15053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891064"/>
              </p:ext>
            </p:extLst>
          </p:nvPr>
        </p:nvGraphicFramePr>
        <p:xfrm>
          <a:off x="5876925" y="5497465"/>
          <a:ext cx="6096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8" name="Equation" r:id="rId4" imgW="317362" imgH="228501" progId="Equation.DSMT4">
                  <p:embed/>
                </p:oleObj>
              </mc:Choice>
              <mc:Fallback>
                <p:oleObj name="Equation" r:id="rId4" imgW="317362" imgH="228501" progId="Equation.DSMT4">
                  <p:embed/>
                  <p:pic>
                    <p:nvPicPr>
                      <p:cNvPr id="15053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25" y="5497465"/>
                        <a:ext cx="60960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4" name="Object 9"/>
          <p:cNvGraphicFramePr>
            <a:graphicFrameLocks noChangeAspect="1"/>
          </p:cNvGraphicFramePr>
          <p:nvPr/>
        </p:nvGraphicFramePr>
        <p:xfrm>
          <a:off x="6029325" y="4783138"/>
          <a:ext cx="45720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9" name="Equation" r:id="rId6" imgW="190417" imgH="152334" progId="Equation.DSMT4">
                  <p:embed/>
                </p:oleObj>
              </mc:Choice>
              <mc:Fallback>
                <p:oleObj name="Equation" r:id="rId6" imgW="190417" imgH="152334" progId="Equation.DSMT4">
                  <p:embed/>
                  <p:pic>
                    <p:nvPicPr>
                      <p:cNvPr id="15053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325" y="4783138"/>
                        <a:ext cx="457200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245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96389" y="172440"/>
            <a:ext cx="11155679" cy="317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The </a:t>
            </a:r>
            <a:r>
              <a:rPr kumimoji="0" lang="en-US" altLang="hu-H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inc</a:t>
            </a:r>
            <a:r>
              <a:rPr kumimoji="0" lang="en-US" alt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\</a:t>
            </a:r>
            <a:r>
              <a:rPr kumimoji="0" lang="en-US" altLang="hu-H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dec</a:t>
            </a:r>
            <a:r>
              <a:rPr kumimoji="0" lang="en-US" alt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concept can be associated with the slope of the tangent line. The slope of the tan line is positive when the function is increasing and negative when decreasing</a:t>
            </a: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3429000" y="3733800"/>
            <a:ext cx="0" cy="3124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828800" y="5715000"/>
            <a:ext cx="6629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2590800" y="3886200"/>
            <a:ext cx="4267200" cy="2209800"/>
          </a:xfrm>
          <a:custGeom>
            <a:avLst/>
            <a:gdLst>
              <a:gd name="T0" fmla="*/ 0 w 2688"/>
              <a:gd name="T1" fmla="*/ 1392 h 1392"/>
              <a:gd name="T2" fmla="*/ 768 w 2688"/>
              <a:gd name="T3" fmla="*/ 192 h 1392"/>
              <a:gd name="T4" fmla="*/ 1728 w 2688"/>
              <a:gd name="T5" fmla="*/ 1056 h 1392"/>
              <a:gd name="T6" fmla="*/ 2688 w 2688"/>
              <a:gd name="T7" fmla="*/ 0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88" h="1392">
                <a:moveTo>
                  <a:pt x="0" y="1392"/>
                </a:moveTo>
                <a:cubicBezTo>
                  <a:pt x="240" y="820"/>
                  <a:pt x="480" y="248"/>
                  <a:pt x="768" y="192"/>
                </a:cubicBezTo>
                <a:cubicBezTo>
                  <a:pt x="1056" y="136"/>
                  <a:pt x="1408" y="1088"/>
                  <a:pt x="1728" y="1056"/>
                </a:cubicBezTo>
                <a:cubicBezTo>
                  <a:pt x="2048" y="1024"/>
                  <a:pt x="2528" y="176"/>
                  <a:pt x="2688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886200" y="55626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343400" y="55626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800600" y="55626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5257800" y="55626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2667000" y="3810000"/>
            <a:ext cx="1143000" cy="1828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rot="21031499">
            <a:off x="3581400" y="3581400"/>
            <a:ext cx="1066800" cy="144780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5334000" y="4038600"/>
            <a:ext cx="1524000" cy="1828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7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1809750" y="1690688"/>
            <a:ext cx="8572500" cy="4339149"/>
          </a:xfrm>
        </p:spPr>
        <p:txBody>
          <a:bodyPr/>
          <a:lstStyle/>
          <a:p>
            <a:pPr eaLnBrk="1" hangingPunct="1"/>
            <a:r>
              <a:rPr lang="en-US" altLang="hu-HU" sz="4000" dirty="0"/>
              <a:t>C. </a:t>
            </a:r>
            <a:r>
              <a:rPr lang="en-US" altLang="hu-HU" sz="4000" i="1" dirty="0"/>
              <a:t>f</a:t>
            </a:r>
            <a:r>
              <a:rPr lang="en-US" altLang="hu-HU" sz="4000" dirty="0"/>
              <a:t>(-</a:t>
            </a:r>
            <a:r>
              <a:rPr lang="en-US" altLang="hu-HU" sz="4000" i="1" dirty="0"/>
              <a:t>x</a:t>
            </a:r>
            <a:r>
              <a:rPr lang="en-US" altLang="hu-HU" sz="4000" dirty="0"/>
              <a:t>) = </a:t>
            </a:r>
            <a:r>
              <a:rPr lang="en-US" altLang="hu-HU" sz="4000" i="1" dirty="0"/>
              <a:t>f</a:t>
            </a:r>
            <a:r>
              <a:rPr lang="en-US" altLang="hu-HU" sz="4000" dirty="0"/>
              <a:t>(</a:t>
            </a:r>
            <a:r>
              <a:rPr lang="en-US" altLang="hu-HU" sz="4000" i="1" dirty="0"/>
              <a:t>x</a:t>
            </a:r>
            <a:r>
              <a:rPr lang="en-US" altLang="hu-HU" sz="4000" dirty="0"/>
              <a:t>) </a:t>
            </a:r>
          </a:p>
          <a:p>
            <a:pPr eaLnBrk="1" hangingPunct="1"/>
            <a:endParaRPr lang="en-US" altLang="hu-HU" sz="4000" dirty="0"/>
          </a:p>
          <a:p>
            <a:pPr eaLnBrk="1" hangingPunct="1"/>
            <a:r>
              <a:rPr lang="en-US" altLang="hu-HU" sz="4000" dirty="0"/>
              <a:t>Thus,</a:t>
            </a:r>
            <a:endParaRPr lang="en-US" altLang="hu-HU" sz="3600" dirty="0"/>
          </a:p>
          <a:p>
            <a:pPr lvl="1" eaLnBrk="1" hangingPunct="1"/>
            <a:endParaRPr lang="en-US" altLang="hu-HU" sz="2600" i="1" dirty="0"/>
          </a:p>
          <a:p>
            <a:pPr lvl="1" eaLnBrk="1" hangingPunct="1"/>
            <a:r>
              <a:rPr lang="en-US" altLang="hu-HU" sz="2600" i="1" dirty="0"/>
              <a:t>f</a:t>
            </a:r>
            <a:r>
              <a:rPr lang="en-US" altLang="hu-HU" sz="2600" dirty="0"/>
              <a:t> is even.</a:t>
            </a:r>
          </a:p>
          <a:p>
            <a:pPr lvl="1" eaLnBrk="1" hangingPunct="1"/>
            <a:endParaRPr lang="en-US" altLang="hu-HU" sz="2600" dirty="0"/>
          </a:p>
          <a:p>
            <a:pPr lvl="1" eaLnBrk="1" hangingPunct="1"/>
            <a:r>
              <a:rPr lang="en-US" altLang="hu-HU" sz="2600" dirty="0"/>
              <a:t>The curve is symmetric about the </a:t>
            </a:r>
            <a:r>
              <a:rPr lang="en-US" altLang="hu-HU" sz="2600" i="1" dirty="0"/>
              <a:t>y</a:t>
            </a:r>
            <a:r>
              <a:rPr lang="en-US" altLang="hu-HU" sz="2600" dirty="0"/>
              <a:t>-axis. </a:t>
            </a:r>
          </a:p>
        </p:txBody>
      </p:sp>
      <p:sp>
        <p:nvSpPr>
          <p:cNvPr id="152580" name="Text Box 5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5</a:t>
            </a:r>
          </a:p>
        </p:txBody>
      </p:sp>
    </p:spTree>
    <p:extLst>
      <p:ext uri="{BB962C8B-B14F-4D97-AF65-F5344CB8AC3E}">
        <p14:creationId xmlns:p14="http://schemas.microsoft.com/office/powerpoint/2010/main" val="23146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1077913" y="1507320"/>
            <a:ext cx="8572500" cy="4766871"/>
          </a:xfrm>
        </p:spPr>
        <p:txBody>
          <a:bodyPr/>
          <a:lstStyle/>
          <a:p>
            <a:pPr eaLnBrk="1" hangingPunct="1"/>
            <a:r>
              <a:rPr lang="en-US" altLang="hu-HU" sz="3600" dirty="0"/>
              <a:t>D. We look for vertical asymptotes </a:t>
            </a:r>
            <a:br>
              <a:rPr lang="en-US" altLang="hu-HU" sz="3600" dirty="0"/>
            </a:br>
            <a:r>
              <a:rPr lang="en-US" altLang="hu-HU" sz="3600" dirty="0"/>
              <a:t>at the endpoints of the domain.</a:t>
            </a:r>
          </a:p>
          <a:p>
            <a:pPr lvl="1" eaLnBrk="1" hangingPunct="1"/>
            <a:endParaRPr lang="en-US" altLang="hu-HU" sz="2400" dirty="0"/>
          </a:p>
          <a:p>
            <a:pPr lvl="1" eaLnBrk="1" hangingPunct="1"/>
            <a:r>
              <a:rPr lang="en-US" altLang="hu-HU" sz="2600" dirty="0"/>
              <a:t>Since 4 </a:t>
            </a:r>
            <a:r>
              <a:rPr lang="en-US" altLang="hu-HU" sz="2600" dirty="0">
                <a:cs typeface="Arial" panose="020B0604020202020204" pitchFamily="34" charset="0"/>
              </a:rPr>
              <a:t>−</a:t>
            </a:r>
            <a:r>
              <a:rPr lang="en-US" altLang="hu-HU" sz="2600" dirty="0"/>
              <a:t> </a:t>
            </a:r>
            <a:r>
              <a:rPr lang="en-US" altLang="hu-HU" sz="2600" i="1" dirty="0"/>
              <a:t>x</a:t>
            </a:r>
            <a:r>
              <a:rPr lang="en-US" altLang="hu-HU" sz="2600" baseline="30000" dirty="0"/>
              <a:t>2</a:t>
            </a:r>
            <a:r>
              <a:rPr lang="en-US" altLang="hu-HU" sz="2600" dirty="0"/>
              <a:t> </a:t>
            </a:r>
            <a:r>
              <a:rPr lang="en-US" altLang="hu-HU" sz="2600" dirty="0">
                <a:cs typeface="Arial" panose="020B0604020202020204" pitchFamily="34" charset="0"/>
              </a:rPr>
              <a:t>→</a:t>
            </a:r>
            <a:r>
              <a:rPr lang="en-US" altLang="hu-HU" sz="2600" dirty="0"/>
              <a:t> 0</a:t>
            </a:r>
            <a:r>
              <a:rPr lang="en-US" altLang="hu-HU" sz="2600" baseline="30000" dirty="0"/>
              <a:t>+</a:t>
            </a:r>
            <a:r>
              <a:rPr lang="en-US" altLang="hu-HU" sz="2600" dirty="0"/>
              <a:t> as </a:t>
            </a:r>
            <a:r>
              <a:rPr lang="en-US" altLang="hu-HU" sz="2600" i="1" dirty="0"/>
              <a:t>x</a:t>
            </a:r>
            <a:r>
              <a:rPr lang="en-US" altLang="hu-HU" sz="2600" dirty="0"/>
              <a:t> </a:t>
            </a:r>
            <a:r>
              <a:rPr lang="en-US" altLang="hu-HU" sz="2600" dirty="0">
                <a:cs typeface="Arial" panose="020B0604020202020204" pitchFamily="34" charset="0"/>
              </a:rPr>
              <a:t>→ 2</a:t>
            </a:r>
            <a:r>
              <a:rPr lang="en-US" altLang="hu-HU" sz="2600" baseline="30000" dirty="0">
                <a:cs typeface="Arial" panose="020B0604020202020204" pitchFamily="34" charset="0"/>
              </a:rPr>
              <a:t>-</a:t>
            </a:r>
            <a:r>
              <a:rPr lang="en-US" altLang="hu-HU" sz="2600" dirty="0">
                <a:cs typeface="Arial" panose="020B0604020202020204" pitchFamily="34" charset="0"/>
              </a:rPr>
              <a:t> </a:t>
            </a:r>
            <a:r>
              <a:rPr lang="en-US" altLang="hu-HU" sz="2600" dirty="0"/>
              <a:t>and as </a:t>
            </a:r>
            <a:r>
              <a:rPr lang="en-US" altLang="hu-HU" sz="2600" i="1" dirty="0"/>
              <a:t>x</a:t>
            </a:r>
            <a:r>
              <a:rPr lang="en-US" altLang="hu-HU" sz="2600" dirty="0"/>
              <a:t> </a:t>
            </a:r>
            <a:r>
              <a:rPr lang="en-US" altLang="hu-HU" sz="2600" dirty="0">
                <a:cs typeface="Arial" panose="020B0604020202020204" pitchFamily="34" charset="0"/>
              </a:rPr>
              <a:t>→ 2</a:t>
            </a:r>
            <a:r>
              <a:rPr lang="en-US" altLang="hu-HU" sz="2600" baseline="30000" dirty="0">
                <a:cs typeface="Arial" panose="020B0604020202020204" pitchFamily="34" charset="0"/>
              </a:rPr>
              <a:t>+</a:t>
            </a:r>
            <a:r>
              <a:rPr lang="en-US" altLang="hu-HU" sz="2600" dirty="0"/>
              <a:t>, </a:t>
            </a:r>
            <a:br>
              <a:rPr lang="en-US" altLang="hu-HU" sz="2600" dirty="0"/>
            </a:br>
            <a:r>
              <a:rPr lang="en-US" altLang="hu-HU" sz="2600" dirty="0"/>
              <a:t>we have:</a:t>
            </a:r>
          </a:p>
          <a:p>
            <a:pPr lvl="1" eaLnBrk="1" hangingPunct="1"/>
            <a:endParaRPr lang="en-US" altLang="hu-HU" sz="2600" dirty="0"/>
          </a:p>
          <a:p>
            <a:pPr lvl="1" eaLnBrk="1" hangingPunct="1"/>
            <a:endParaRPr lang="en-US" altLang="hu-HU" sz="2400" dirty="0"/>
          </a:p>
          <a:p>
            <a:pPr lvl="1" eaLnBrk="1" hangingPunct="1"/>
            <a:endParaRPr lang="en-US" altLang="hu-HU" sz="2400" dirty="0"/>
          </a:p>
          <a:p>
            <a:pPr lvl="1" eaLnBrk="1" hangingPunct="1"/>
            <a:r>
              <a:rPr lang="en-US" altLang="hu-HU" sz="2600" dirty="0"/>
              <a:t>Thus, the lines </a:t>
            </a:r>
            <a:r>
              <a:rPr lang="en-US" altLang="hu-HU" sz="2600" i="1" dirty="0"/>
              <a:t>x</a:t>
            </a:r>
            <a:r>
              <a:rPr lang="en-US" altLang="hu-HU" sz="2600" dirty="0"/>
              <a:t> = 2 and </a:t>
            </a:r>
            <a:r>
              <a:rPr lang="en-US" altLang="hu-HU" sz="2600" i="1" dirty="0"/>
              <a:t>x</a:t>
            </a:r>
            <a:r>
              <a:rPr lang="en-US" altLang="hu-HU" sz="2600" dirty="0"/>
              <a:t> = -2 </a:t>
            </a:r>
            <a:br>
              <a:rPr lang="en-US" altLang="hu-HU" sz="2600" dirty="0"/>
            </a:br>
            <a:r>
              <a:rPr lang="en-US" altLang="hu-HU" sz="2600" dirty="0"/>
              <a:t>are vertical asymptotes.</a:t>
            </a:r>
          </a:p>
        </p:txBody>
      </p:sp>
      <p:graphicFrame>
        <p:nvGraphicFramePr>
          <p:cNvPr id="154628" name="Object 4"/>
          <p:cNvGraphicFramePr>
            <a:graphicFrameLocks noChangeAspect="1"/>
          </p:cNvGraphicFramePr>
          <p:nvPr/>
        </p:nvGraphicFramePr>
        <p:xfrm>
          <a:off x="2790825" y="3787776"/>
          <a:ext cx="685958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8" name="Equation" r:id="rId4" imgW="2667000" imgH="317500" progId="Equation.DSMT4">
                  <p:embed/>
                </p:oleObj>
              </mc:Choice>
              <mc:Fallback>
                <p:oleObj name="Equation" r:id="rId4" imgW="2667000" imgH="317500" progId="Equation.DSMT4">
                  <p:embed/>
                  <p:pic>
                    <p:nvPicPr>
                      <p:cNvPr id="1546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825" y="3787776"/>
                        <a:ext cx="6859588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29" name="Text Box 6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5</a:t>
            </a:r>
          </a:p>
        </p:txBody>
      </p:sp>
    </p:spTree>
    <p:extLst>
      <p:ext uri="{BB962C8B-B14F-4D97-AF65-F5344CB8AC3E}">
        <p14:creationId xmlns:p14="http://schemas.microsoft.com/office/powerpoint/2010/main" val="241972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3438378" cy="549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hu-HU" dirty="0" smtClean="0"/>
              <a:t>GUIDELINES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2081213" y="874713"/>
            <a:ext cx="8572500" cy="5865812"/>
          </a:xfrm>
        </p:spPr>
        <p:txBody>
          <a:bodyPr/>
          <a:lstStyle/>
          <a:p>
            <a:pPr eaLnBrk="1" hangingPunct="1"/>
            <a:r>
              <a:rPr lang="en-US" altLang="hu-HU" smtClean="0"/>
              <a:t>E. </a:t>
            </a:r>
          </a:p>
          <a:p>
            <a:pPr eaLnBrk="1" hangingPunct="1"/>
            <a:endParaRPr lang="en-US" altLang="hu-HU" smtClean="0"/>
          </a:p>
          <a:p>
            <a:pPr eaLnBrk="1" hangingPunct="1"/>
            <a:r>
              <a:rPr lang="en-US" altLang="hu-HU" i="1" smtClean="0"/>
              <a:t>f’</a:t>
            </a:r>
            <a:r>
              <a:rPr lang="en-US" altLang="hu-HU" smtClean="0"/>
              <a:t>(</a:t>
            </a:r>
            <a:r>
              <a:rPr lang="en-US" altLang="hu-HU" i="1" smtClean="0"/>
              <a:t>x</a:t>
            </a:r>
            <a:r>
              <a:rPr lang="en-US" altLang="hu-HU" smtClean="0"/>
              <a:t>) &gt; 0 when -2 &lt; </a:t>
            </a:r>
            <a:r>
              <a:rPr lang="en-US" altLang="hu-HU" i="1" smtClean="0"/>
              <a:t>x</a:t>
            </a:r>
            <a:r>
              <a:rPr lang="en-US" altLang="hu-HU" smtClean="0"/>
              <a:t> &lt; 0 and </a:t>
            </a:r>
            <a:r>
              <a:rPr lang="en-US" altLang="hu-HU" i="1" smtClean="0"/>
              <a:t>f’</a:t>
            </a:r>
            <a:r>
              <a:rPr lang="en-US" altLang="hu-HU" smtClean="0"/>
              <a:t>(</a:t>
            </a:r>
            <a:r>
              <a:rPr lang="en-US" altLang="hu-HU" i="1" smtClean="0"/>
              <a:t>x</a:t>
            </a:r>
            <a:r>
              <a:rPr lang="en-US" altLang="hu-HU" smtClean="0"/>
              <a:t>) &lt; 0 when </a:t>
            </a:r>
            <a:br>
              <a:rPr lang="en-US" altLang="hu-HU" smtClean="0"/>
            </a:br>
            <a:r>
              <a:rPr lang="en-US" altLang="hu-HU" smtClean="0"/>
              <a:t>0 &lt; </a:t>
            </a:r>
            <a:r>
              <a:rPr lang="en-US" altLang="hu-HU" i="1" smtClean="0"/>
              <a:t>x</a:t>
            </a:r>
            <a:r>
              <a:rPr lang="en-US" altLang="hu-HU" smtClean="0"/>
              <a:t> &lt; 2.</a:t>
            </a:r>
          </a:p>
          <a:p>
            <a:pPr eaLnBrk="1" hangingPunct="1"/>
            <a:r>
              <a:rPr lang="en-US" altLang="hu-HU" smtClean="0"/>
              <a:t>So, </a:t>
            </a:r>
            <a:r>
              <a:rPr lang="en-US" altLang="hu-HU" i="1" smtClean="0"/>
              <a:t>f</a:t>
            </a:r>
            <a:r>
              <a:rPr lang="en-US" altLang="hu-HU" smtClean="0"/>
              <a:t> is:</a:t>
            </a:r>
          </a:p>
          <a:p>
            <a:pPr lvl="1" eaLnBrk="1" hangingPunct="1"/>
            <a:r>
              <a:rPr lang="en-US" altLang="hu-HU" sz="2400"/>
              <a:t>Increasing on (-2, 0)</a:t>
            </a:r>
          </a:p>
          <a:p>
            <a:pPr lvl="1" eaLnBrk="1" hangingPunct="1"/>
            <a:r>
              <a:rPr lang="en-US" altLang="hu-HU" sz="2400"/>
              <a:t>Decreasing on (0, 2)</a:t>
            </a:r>
          </a:p>
        </p:txBody>
      </p:sp>
      <p:graphicFrame>
        <p:nvGraphicFramePr>
          <p:cNvPr id="1566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267888"/>
              </p:ext>
            </p:extLst>
          </p:nvPr>
        </p:nvGraphicFramePr>
        <p:xfrm>
          <a:off x="3444826" y="732632"/>
          <a:ext cx="2743200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1" name="Equation" r:id="rId4" imgW="901309" imgH="393529" progId="Equation.DSMT4">
                  <p:embed/>
                </p:oleObj>
              </mc:Choice>
              <mc:Fallback>
                <p:oleObj name="Equation" r:id="rId4" imgW="901309" imgH="393529" progId="Equation.DSMT4">
                  <p:embed/>
                  <p:pic>
                    <p:nvPicPr>
                      <p:cNvPr id="1566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26" y="732632"/>
                        <a:ext cx="2743200" cy="119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77" name="Text Box 6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5</a:t>
            </a:r>
          </a:p>
        </p:txBody>
      </p:sp>
    </p:spTree>
    <p:extLst>
      <p:ext uri="{BB962C8B-B14F-4D97-AF65-F5344CB8AC3E}">
        <p14:creationId xmlns:p14="http://schemas.microsoft.com/office/powerpoint/2010/main" val="186651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F. The only critical number is </a:t>
            </a:r>
            <a:r>
              <a:rPr lang="en-US" altLang="hu-HU" i="1" smtClean="0"/>
              <a:t>x</a:t>
            </a:r>
            <a:r>
              <a:rPr lang="en-US" altLang="hu-HU" smtClean="0"/>
              <a:t> = 0. </a:t>
            </a:r>
          </a:p>
          <a:p>
            <a:pPr eaLnBrk="1" hangingPunct="1"/>
            <a:endParaRPr lang="en-US" altLang="hu-HU" smtClean="0"/>
          </a:p>
          <a:p>
            <a:pPr eaLnBrk="1" hangingPunct="1"/>
            <a:r>
              <a:rPr lang="en-US" altLang="hu-HU" smtClean="0"/>
              <a:t>As </a:t>
            </a:r>
            <a:r>
              <a:rPr lang="en-US" altLang="hu-HU" i="1" smtClean="0"/>
              <a:t>f’ </a:t>
            </a:r>
            <a:r>
              <a:rPr lang="en-US" altLang="hu-HU" smtClean="0"/>
              <a:t>changes from positive to negative at 0, </a:t>
            </a:r>
            <a:r>
              <a:rPr lang="en-US" altLang="hu-HU" i="1" smtClean="0"/>
              <a:t>f</a:t>
            </a:r>
            <a:r>
              <a:rPr lang="en-US" altLang="hu-HU" smtClean="0"/>
              <a:t>(0) = </a:t>
            </a:r>
            <a:r>
              <a:rPr lang="en-US" altLang="hu-HU" smtClean="0">
                <a:latin typeface="Times New Roman" panose="02020603050405020304" pitchFamily="18" charset="0"/>
              </a:rPr>
              <a:t>l</a:t>
            </a:r>
            <a:r>
              <a:rPr lang="en-US" altLang="hu-HU" smtClean="0"/>
              <a:t>n 4 is a local maximum by the First Derivative Test. </a:t>
            </a:r>
          </a:p>
        </p:txBody>
      </p:sp>
      <p:sp>
        <p:nvSpPr>
          <p:cNvPr id="158724" name="Text Box 5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5</a:t>
            </a:r>
          </a:p>
        </p:txBody>
      </p:sp>
    </p:spTree>
    <p:extLst>
      <p:ext uri="{BB962C8B-B14F-4D97-AF65-F5344CB8AC3E}">
        <p14:creationId xmlns:p14="http://schemas.microsoft.com/office/powerpoint/2010/main" val="410397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2917874" cy="4984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hu-HU" dirty="0" smtClean="0"/>
              <a:t>GUIDELINES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2095500" y="874713"/>
            <a:ext cx="8420100" cy="5865812"/>
          </a:xfrm>
        </p:spPr>
        <p:txBody>
          <a:bodyPr/>
          <a:lstStyle/>
          <a:p>
            <a:pPr eaLnBrk="1" hangingPunct="1"/>
            <a:r>
              <a:rPr lang="en-US" altLang="hu-HU" smtClean="0"/>
              <a:t>G.</a:t>
            </a:r>
          </a:p>
          <a:p>
            <a:pPr eaLnBrk="1" hangingPunct="1"/>
            <a:endParaRPr lang="en-US" altLang="hu-HU" smtClean="0"/>
          </a:p>
          <a:p>
            <a:pPr eaLnBrk="1" hangingPunct="1"/>
            <a:endParaRPr lang="en-US" altLang="hu-HU" smtClean="0"/>
          </a:p>
          <a:p>
            <a:pPr eaLnBrk="1" hangingPunct="1"/>
            <a:r>
              <a:rPr lang="en-US" altLang="hu-HU" smtClean="0"/>
              <a:t>Since </a:t>
            </a:r>
            <a:r>
              <a:rPr lang="en-US" altLang="hu-HU" i="1" smtClean="0"/>
              <a:t>f</a:t>
            </a:r>
            <a:r>
              <a:rPr lang="en-US" altLang="hu-HU" i="1" smtClean="0">
                <a:cs typeface="Arial" panose="020B0604020202020204" pitchFamily="34" charset="0"/>
              </a:rPr>
              <a:t>”</a:t>
            </a:r>
            <a:r>
              <a:rPr lang="en-US" altLang="hu-HU" smtClean="0"/>
              <a:t>(</a:t>
            </a:r>
            <a:r>
              <a:rPr lang="en-US" altLang="hu-HU" i="1" smtClean="0"/>
              <a:t>x</a:t>
            </a:r>
            <a:r>
              <a:rPr lang="en-US" altLang="hu-HU" smtClean="0"/>
              <a:t>) &lt; 0 for all </a:t>
            </a:r>
            <a:r>
              <a:rPr lang="en-US" altLang="hu-HU" i="1" smtClean="0"/>
              <a:t>x</a:t>
            </a:r>
            <a:r>
              <a:rPr lang="en-US" altLang="hu-HU" smtClean="0"/>
              <a:t>, the curve is </a:t>
            </a:r>
            <a:br>
              <a:rPr lang="en-US" altLang="hu-HU" smtClean="0"/>
            </a:br>
            <a:r>
              <a:rPr lang="en-US" altLang="hu-HU" smtClean="0"/>
              <a:t>concave downward on (-2, 2) and has </a:t>
            </a:r>
            <a:br>
              <a:rPr lang="en-US" altLang="hu-HU" smtClean="0"/>
            </a:br>
            <a:r>
              <a:rPr lang="en-US" altLang="hu-HU" smtClean="0"/>
              <a:t>no inflection point.</a:t>
            </a:r>
          </a:p>
        </p:txBody>
      </p:sp>
      <p:graphicFrame>
        <p:nvGraphicFramePr>
          <p:cNvPr id="160772" name="Object 4"/>
          <p:cNvGraphicFramePr>
            <a:graphicFrameLocks noChangeAspect="1"/>
          </p:cNvGraphicFramePr>
          <p:nvPr/>
        </p:nvGraphicFramePr>
        <p:xfrm>
          <a:off x="2609851" y="863600"/>
          <a:ext cx="7743825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5" name="Equation" r:id="rId4" imgW="2641600" imgH="444500" progId="Equation.DSMT4">
                  <p:embed/>
                </p:oleObj>
              </mc:Choice>
              <mc:Fallback>
                <p:oleObj name="Equation" r:id="rId4" imgW="2641600" imgH="444500" progId="Equation.DSMT4">
                  <p:embed/>
                  <p:pic>
                    <p:nvPicPr>
                      <p:cNvPr id="160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1" y="863600"/>
                        <a:ext cx="7743825" cy="130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3" name="Text Box 6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5</a:t>
            </a:r>
          </a:p>
        </p:txBody>
      </p:sp>
    </p:spTree>
    <p:extLst>
      <p:ext uri="{BB962C8B-B14F-4D97-AF65-F5344CB8AC3E}">
        <p14:creationId xmlns:p14="http://schemas.microsoft.com/office/powerpoint/2010/main" val="395667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hu-HU" dirty="0" smtClean="0"/>
              <a:t>GUIDELINES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4037" y="1310616"/>
            <a:ext cx="5613400" cy="1826284"/>
          </a:xfrm>
        </p:spPr>
        <p:txBody>
          <a:bodyPr/>
          <a:lstStyle/>
          <a:p>
            <a:pPr eaLnBrk="1" hangingPunct="1"/>
            <a:r>
              <a:rPr lang="en-US" altLang="hu-HU" dirty="0" smtClean="0"/>
              <a:t>H. Using this information, we sketch </a:t>
            </a:r>
            <a:br>
              <a:rPr lang="en-US" altLang="hu-HU" dirty="0" smtClean="0"/>
            </a:br>
            <a:r>
              <a:rPr lang="en-US" altLang="hu-HU" dirty="0" smtClean="0"/>
              <a:t>the curve.</a:t>
            </a:r>
          </a:p>
        </p:txBody>
      </p:sp>
      <p:pic>
        <p:nvPicPr>
          <p:cNvPr id="162822" name="Picture 9" descr="0405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3136900"/>
            <a:ext cx="4648200" cy="34163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0" name="Text Box 7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5</a:t>
            </a:r>
          </a:p>
        </p:txBody>
      </p:sp>
      <p:sp>
        <p:nvSpPr>
          <p:cNvPr id="162821" name="Rectangle 8"/>
          <p:cNvSpPr>
            <a:spLocks noChangeArrowheads="1"/>
          </p:cNvSpPr>
          <p:nvPr/>
        </p:nvSpPr>
        <p:spPr bwMode="auto">
          <a:xfrm>
            <a:off x="5334000" y="2971800"/>
            <a:ext cx="5138738" cy="3676650"/>
          </a:xfrm>
          <a:prstGeom prst="rect">
            <a:avLst/>
          </a:prstGeom>
          <a:noFill/>
          <a:ln w="9525">
            <a:solidFill>
              <a:srgbClr val="E45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SLANT ASYMPTOTES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15309"/>
            <a:ext cx="8405813" cy="2003473"/>
          </a:xfrm>
        </p:spPr>
        <p:txBody>
          <a:bodyPr/>
          <a:lstStyle/>
          <a:p>
            <a:pPr eaLnBrk="1" hangingPunct="1"/>
            <a:r>
              <a:rPr lang="en-US" altLang="hu-HU" sz="3800" dirty="0"/>
              <a:t>Some curves have asymptotes that </a:t>
            </a:r>
            <a:br>
              <a:rPr lang="en-US" altLang="hu-HU" sz="3800" dirty="0"/>
            </a:br>
            <a:r>
              <a:rPr lang="en-US" altLang="hu-HU" sz="3800" dirty="0"/>
              <a:t>are oblique—that is, neither horizontal nor vertical.</a:t>
            </a:r>
          </a:p>
        </p:txBody>
      </p:sp>
    </p:spTree>
    <p:extLst>
      <p:ext uri="{BB962C8B-B14F-4D97-AF65-F5344CB8AC3E}">
        <p14:creationId xmlns:p14="http://schemas.microsoft.com/office/powerpoint/2010/main" val="39043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hu-HU" smtClean="0"/>
              <a:t>SLANT ASYMPTOTES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hu-HU" sz="3000" dirty="0"/>
              <a:t>If 				        , then the line </a:t>
            </a:r>
            <a:br>
              <a:rPr lang="en-US" altLang="hu-HU" sz="3000" dirty="0"/>
            </a:br>
            <a:r>
              <a:rPr lang="en-US" altLang="hu-HU" sz="3000" i="1" dirty="0"/>
              <a:t>y </a:t>
            </a:r>
            <a:r>
              <a:rPr lang="en-US" altLang="hu-HU" sz="3000" dirty="0"/>
              <a:t>= </a:t>
            </a:r>
            <a:r>
              <a:rPr lang="en-US" altLang="hu-HU" sz="3000" i="1" dirty="0"/>
              <a:t>mx </a:t>
            </a:r>
            <a:r>
              <a:rPr lang="en-US" altLang="hu-HU" sz="3000" dirty="0"/>
              <a:t>+ </a:t>
            </a:r>
            <a:r>
              <a:rPr lang="en-US" altLang="hu-HU" sz="3000" i="1" dirty="0"/>
              <a:t>b </a:t>
            </a:r>
            <a:r>
              <a:rPr lang="en-US" altLang="hu-HU" sz="3000" dirty="0"/>
              <a:t>is called a slant asymptote.</a:t>
            </a:r>
          </a:p>
          <a:p>
            <a:pPr lvl="1" eaLnBrk="1" hangingPunct="1"/>
            <a:endParaRPr lang="en-US" altLang="hu-HU" sz="2000" dirty="0"/>
          </a:p>
          <a:p>
            <a:pPr lvl="1" eaLnBrk="1" hangingPunct="1"/>
            <a:r>
              <a:rPr lang="en-US" altLang="hu-HU" sz="2000" dirty="0"/>
              <a:t>This is because </a:t>
            </a:r>
            <a:br>
              <a:rPr lang="en-US" altLang="hu-HU" sz="2000" dirty="0"/>
            </a:br>
            <a:r>
              <a:rPr lang="en-US" altLang="hu-HU" sz="2000" dirty="0"/>
              <a:t>the vertical distance </a:t>
            </a:r>
            <a:br>
              <a:rPr lang="en-US" altLang="hu-HU" sz="2000" dirty="0"/>
            </a:br>
            <a:r>
              <a:rPr lang="en-US" altLang="hu-HU" sz="2000" dirty="0"/>
              <a:t>between the curve </a:t>
            </a:r>
            <a:br>
              <a:rPr lang="en-US" altLang="hu-HU" sz="2000" dirty="0"/>
            </a:br>
            <a:r>
              <a:rPr lang="en-US" altLang="hu-HU" sz="2000" i="1" dirty="0"/>
              <a:t>y</a:t>
            </a:r>
            <a:r>
              <a:rPr lang="en-US" altLang="hu-HU" sz="2000" dirty="0"/>
              <a:t> = </a:t>
            </a:r>
            <a:r>
              <a:rPr lang="en-US" altLang="hu-HU" sz="2000" i="1" dirty="0"/>
              <a:t>f</a:t>
            </a:r>
            <a:r>
              <a:rPr lang="en-US" altLang="hu-HU" sz="2000" dirty="0"/>
              <a:t>(</a:t>
            </a:r>
            <a:r>
              <a:rPr lang="en-US" altLang="hu-HU" sz="2000" i="1" dirty="0"/>
              <a:t>x</a:t>
            </a:r>
            <a:r>
              <a:rPr lang="en-US" altLang="hu-HU" sz="2000" dirty="0"/>
              <a:t>) and the line </a:t>
            </a:r>
            <a:br>
              <a:rPr lang="en-US" altLang="hu-HU" sz="2000" dirty="0"/>
            </a:br>
            <a:r>
              <a:rPr lang="en-US" altLang="hu-HU" sz="2000" i="1" dirty="0"/>
              <a:t>y =</a:t>
            </a:r>
            <a:r>
              <a:rPr lang="en-US" altLang="hu-HU" sz="2000" dirty="0"/>
              <a:t> </a:t>
            </a:r>
            <a:r>
              <a:rPr lang="en-US" altLang="hu-HU" sz="2000" i="1" dirty="0"/>
              <a:t>mx +</a:t>
            </a:r>
            <a:r>
              <a:rPr lang="en-US" altLang="hu-HU" sz="2000" dirty="0"/>
              <a:t> </a:t>
            </a:r>
            <a:r>
              <a:rPr lang="en-US" altLang="hu-HU" sz="2000" i="1" dirty="0"/>
              <a:t>b </a:t>
            </a:r>
            <a:r>
              <a:rPr lang="en-US" altLang="hu-HU" sz="2000" dirty="0"/>
              <a:t>approaches 0.</a:t>
            </a:r>
          </a:p>
          <a:p>
            <a:pPr lvl="1" eaLnBrk="1" hangingPunct="1"/>
            <a:endParaRPr lang="en-US" altLang="hu-HU" sz="2000" dirty="0"/>
          </a:p>
          <a:p>
            <a:pPr lvl="1" eaLnBrk="1" hangingPunct="1"/>
            <a:r>
              <a:rPr lang="en-US" altLang="hu-HU" sz="2000" dirty="0"/>
              <a:t>A similar situation exists </a:t>
            </a:r>
            <a:br>
              <a:rPr lang="en-US" altLang="hu-HU" sz="2000" dirty="0"/>
            </a:br>
            <a:r>
              <a:rPr lang="en-US" altLang="hu-HU" sz="2000" dirty="0"/>
              <a:t>if we let </a:t>
            </a:r>
            <a:r>
              <a:rPr lang="en-US" altLang="hu-HU" sz="2000" i="1" dirty="0"/>
              <a:t>x</a:t>
            </a:r>
            <a:r>
              <a:rPr lang="en-US" altLang="hu-HU" sz="2000" dirty="0"/>
              <a:t> </a:t>
            </a:r>
            <a:r>
              <a:rPr lang="en-US" altLang="hu-HU" sz="2000" dirty="0">
                <a:cs typeface="Arial" panose="020B0604020202020204" pitchFamily="34" charset="0"/>
              </a:rPr>
              <a:t>→ -</a:t>
            </a:r>
            <a:r>
              <a:rPr lang="en-US" altLang="hu-HU" sz="2000" dirty="0">
                <a:latin typeface="Times New Roman" panose="02020603050405020304" pitchFamily="18" charset="0"/>
              </a:rPr>
              <a:t>∞</a:t>
            </a:r>
            <a:r>
              <a:rPr lang="en-US" altLang="hu-HU" sz="2000" dirty="0"/>
              <a:t>.</a:t>
            </a:r>
          </a:p>
        </p:txBody>
      </p:sp>
      <p:pic>
        <p:nvPicPr>
          <p:cNvPr id="166918" name="Picture 8" descr="0405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3352800"/>
            <a:ext cx="3810000" cy="32527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69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256899"/>
              </p:ext>
            </p:extLst>
          </p:nvPr>
        </p:nvGraphicFramePr>
        <p:xfrm>
          <a:off x="1908542" y="874713"/>
          <a:ext cx="2719729" cy="51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9" name="Equation" r:id="rId5" imgW="1485900" imgH="279400" progId="Equation.DSMT4">
                  <p:embed/>
                </p:oleObj>
              </mc:Choice>
              <mc:Fallback>
                <p:oleObj name="Equation" r:id="rId5" imgW="1485900" imgH="279400" progId="Equation.DSMT4">
                  <p:embed/>
                  <p:pic>
                    <p:nvPicPr>
                      <p:cNvPr id="1669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542" y="874713"/>
                        <a:ext cx="2719729" cy="51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17" name="Rectangle 7"/>
          <p:cNvSpPr>
            <a:spLocks noChangeArrowheads="1"/>
          </p:cNvSpPr>
          <p:nvPr/>
        </p:nvSpPr>
        <p:spPr bwMode="auto">
          <a:xfrm>
            <a:off x="6477000" y="3276600"/>
            <a:ext cx="4038600" cy="3429000"/>
          </a:xfrm>
          <a:prstGeom prst="rect">
            <a:avLst/>
          </a:prstGeom>
          <a:noFill/>
          <a:ln w="9525">
            <a:solidFill>
              <a:srgbClr val="E45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1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SLANT ASYMPTOTES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688951" y="1957925"/>
            <a:ext cx="8572500" cy="3880167"/>
          </a:xfrm>
        </p:spPr>
        <p:txBody>
          <a:bodyPr/>
          <a:lstStyle/>
          <a:p>
            <a:pPr eaLnBrk="1" hangingPunct="1"/>
            <a:r>
              <a:rPr lang="en-US" altLang="hu-HU" dirty="0" smtClean="0"/>
              <a:t>For rational functions, slant asymptotes occur when the degree of the numerator is one more than the degree of the denominator. </a:t>
            </a:r>
          </a:p>
          <a:p>
            <a:pPr lvl="1" eaLnBrk="1" hangingPunct="1"/>
            <a:endParaRPr lang="en-US" altLang="hu-HU" sz="2400" dirty="0"/>
          </a:p>
          <a:p>
            <a:pPr lvl="1" eaLnBrk="1" hangingPunct="1"/>
            <a:endParaRPr lang="en-US" altLang="hu-HU" sz="2400" dirty="0"/>
          </a:p>
          <a:p>
            <a:pPr lvl="1" eaLnBrk="1" hangingPunct="1"/>
            <a:r>
              <a:rPr lang="en-US" altLang="hu-HU" sz="2600" dirty="0"/>
              <a:t>In such a case, the equation of the slant </a:t>
            </a:r>
            <a:br>
              <a:rPr lang="en-US" altLang="hu-HU" sz="2600" dirty="0"/>
            </a:br>
            <a:r>
              <a:rPr lang="en-US" altLang="hu-HU" sz="2600" dirty="0"/>
              <a:t>asymptote can be found by long division—</a:t>
            </a:r>
            <a:br>
              <a:rPr lang="en-US" altLang="hu-HU" sz="2600" dirty="0"/>
            </a:br>
            <a:r>
              <a:rPr lang="en-US" altLang="hu-HU" sz="2600" dirty="0"/>
              <a:t>as in following example.  </a:t>
            </a:r>
          </a:p>
        </p:txBody>
      </p:sp>
    </p:spTree>
    <p:extLst>
      <p:ext uri="{BB962C8B-B14F-4D97-AF65-F5344CB8AC3E}">
        <p14:creationId xmlns:p14="http://schemas.microsoft.com/office/powerpoint/2010/main" val="17069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SLANT ASYMPTOTES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730714" y="1690688"/>
            <a:ext cx="8572500" cy="3699045"/>
          </a:xfrm>
        </p:spPr>
        <p:txBody>
          <a:bodyPr/>
          <a:lstStyle/>
          <a:p>
            <a:pPr eaLnBrk="1" hangingPunct="1"/>
            <a:r>
              <a:rPr lang="en-US" altLang="hu-HU" sz="4800" dirty="0"/>
              <a:t>Sketch the graph of:</a:t>
            </a:r>
            <a:endParaRPr lang="en-US" altLang="hu-HU" dirty="0" smtClean="0"/>
          </a:p>
        </p:txBody>
      </p:sp>
      <p:graphicFrame>
        <p:nvGraphicFramePr>
          <p:cNvPr id="1710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258265"/>
              </p:ext>
            </p:extLst>
          </p:nvPr>
        </p:nvGraphicFramePr>
        <p:xfrm>
          <a:off x="4853574" y="3016251"/>
          <a:ext cx="3505200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3" name="Equation" r:id="rId4" imgW="838200" imgH="419100" progId="Equation.DSMT4">
                  <p:embed/>
                </p:oleObj>
              </mc:Choice>
              <mc:Fallback>
                <p:oleObj name="Equation" r:id="rId4" imgW="838200" imgH="419100" progId="Equation.DSMT4">
                  <p:embed/>
                  <p:pic>
                    <p:nvPicPr>
                      <p:cNvPr id="1710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3574" y="3016251"/>
                        <a:ext cx="3505200" cy="174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13" name="Text Box 6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6</a:t>
            </a:r>
          </a:p>
        </p:txBody>
      </p:sp>
    </p:spTree>
    <p:extLst>
      <p:ext uri="{BB962C8B-B14F-4D97-AF65-F5344CB8AC3E}">
        <p14:creationId xmlns:p14="http://schemas.microsoft.com/office/powerpoint/2010/main" val="72198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10789" y="249908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Test for Increasing and Decreasing Functions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55" y="1815736"/>
            <a:ext cx="11528855" cy="458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9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hu-HU" smtClean="0"/>
              <a:t>SLANT ASYMPTOTES</a:t>
            </a:r>
          </a:p>
        </p:txBody>
      </p:sp>
      <p:sp>
        <p:nvSpPr>
          <p:cNvPr id="173058" name="Rectangle 3"/>
          <p:cNvSpPr>
            <a:spLocks noGrp="1" noChangeArrowheads="1"/>
          </p:cNvSpPr>
          <p:nvPr>
            <p:ph idx="1"/>
          </p:nvPr>
        </p:nvSpPr>
        <p:spPr>
          <a:xfrm>
            <a:off x="1406183" y="1726492"/>
            <a:ext cx="8572500" cy="3267539"/>
          </a:xfrm>
        </p:spPr>
        <p:txBody>
          <a:bodyPr/>
          <a:lstStyle/>
          <a:p>
            <a:pPr eaLnBrk="1" hangingPunct="1"/>
            <a:r>
              <a:rPr lang="en-US" altLang="hu-HU" dirty="0" smtClean="0"/>
              <a:t>A. The domain is: </a:t>
            </a:r>
            <a:r>
              <a:rPr lang="en-US" altLang="hu-HU" dirty="0" smtClean="0">
                <a:latin typeface="Euclid Math Two" pitchFamily="18" charset="2"/>
              </a:rPr>
              <a:t>R</a:t>
            </a:r>
            <a:r>
              <a:rPr lang="en-US" altLang="hu-HU" dirty="0" smtClean="0"/>
              <a:t> = (-</a:t>
            </a:r>
            <a:r>
              <a:rPr lang="en-US" altLang="hu-HU" dirty="0" smtClean="0">
                <a:latin typeface="Times New Roman" panose="02020603050405020304" pitchFamily="18" charset="0"/>
              </a:rPr>
              <a:t>∞, ∞)</a:t>
            </a:r>
            <a:endParaRPr lang="en-US" altLang="hu-HU" dirty="0" smtClean="0"/>
          </a:p>
          <a:p>
            <a:pPr eaLnBrk="1" hangingPunct="1"/>
            <a:endParaRPr lang="en-US" altLang="hu-HU" dirty="0" smtClean="0"/>
          </a:p>
          <a:p>
            <a:pPr eaLnBrk="1" hangingPunct="1"/>
            <a:r>
              <a:rPr lang="en-US" altLang="hu-HU" dirty="0" smtClean="0"/>
              <a:t>B. The </a:t>
            </a:r>
            <a:r>
              <a:rPr lang="en-US" altLang="hu-HU" i="1" dirty="0" smtClean="0"/>
              <a:t>x</a:t>
            </a:r>
            <a:r>
              <a:rPr lang="en-US" altLang="hu-HU" dirty="0" smtClean="0"/>
              <a:t>- and </a:t>
            </a:r>
            <a:r>
              <a:rPr lang="en-US" altLang="hu-HU" i="1" dirty="0" smtClean="0"/>
              <a:t>y</a:t>
            </a:r>
            <a:r>
              <a:rPr lang="en-US" altLang="hu-HU" dirty="0" smtClean="0"/>
              <a:t>-intercepts are both 0.</a:t>
            </a:r>
          </a:p>
          <a:p>
            <a:pPr eaLnBrk="1" hangingPunct="1"/>
            <a:endParaRPr lang="en-US" altLang="hu-HU" dirty="0" smtClean="0"/>
          </a:p>
          <a:p>
            <a:pPr eaLnBrk="1" hangingPunct="1"/>
            <a:r>
              <a:rPr lang="en-US" altLang="hu-HU" dirty="0" smtClean="0"/>
              <a:t>C. As </a:t>
            </a:r>
            <a:r>
              <a:rPr lang="en-US" altLang="hu-HU" i="1" dirty="0" smtClean="0"/>
              <a:t>f</a:t>
            </a:r>
            <a:r>
              <a:rPr lang="en-US" altLang="hu-HU" dirty="0" smtClean="0"/>
              <a:t>(-</a:t>
            </a:r>
            <a:r>
              <a:rPr lang="en-US" altLang="hu-HU" i="1" dirty="0" smtClean="0"/>
              <a:t>x</a:t>
            </a:r>
            <a:r>
              <a:rPr lang="en-US" altLang="hu-HU" dirty="0" smtClean="0"/>
              <a:t>) = -</a:t>
            </a:r>
            <a:r>
              <a:rPr lang="en-US" altLang="hu-HU" i="1" dirty="0" smtClean="0"/>
              <a:t>f</a:t>
            </a:r>
            <a:r>
              <a:rPr lang="en-US" altLang="hu-HU" dirty="0" smtClean="0"/>
              <a:t>(</a:t>
            </a:r>
            <a:r>
              <a:rPr lang="en-US" altLang="hu-HU" i="1" dirty="0" smtClean="0"/>
              <a:t>x</a:t>
            </a:r>
            <a:r>
              <a:rPr lang="en-US" altLang="hu-HU" dirty="0" smtClean="0"/>
              <a:t>), </a:t>
            </a:r>
            <a:r>
              <a:rPr lang="en-US" altLang="hu-HU" i="1" dirty="0" smtClean="0"/>
              <a:t>f </a:t>
            </a:r>
            <a:r>
              <a:rPr lang="en-US" altLang="hu-HU" dirty="0" smtClean="0"/>
              <a:t>is odd and its graph is symmetric about the origin.</a:t>
            </a:r>
          </a:p>
        </p:txBody>
      </p:sp>
      <p:sp>
        <p:nvSpPr>
          <p:cNvPr id="173059" name="Text Box 4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6</a:t>
            </a:r>
          </a:p>
        </p:txBody>
      </p:sp>
    </p:spTree>
    <p:extLst>
      <p:ext uri="{BB962C8B-B14F-4D97-AF65-F5344CB8AC3E}">
        <p14:creationId xmlns:p14="http://schemas.microsoft.com/office/powerpoint/2010/main" val="22996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SLANT ASYMPTOTES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Since </a:t>
            </a:r>
            <a:r>
              <a:rPr lang="en-US" altLang="hu-HU" i="1" smtClean="0"/>
              <a:t>x</a:t>
            </a:r>
            <a:r>
              <a:rPr lang="en-US" altLang="hu-HU" baseline="30000" smtClean="0"/>
              <a:t>2</a:t>
            </a:r>
            <a:r>
              <a:rPr lang="en-US" altLang="hu-HU" smtClean="0"/>
              <a:t> + 1 is never 0, there is no vertical asymptote. </a:t>
            </a:r>
          </a:p>
          <a:p>
            <a:pPr eaLnBrk="1" hangingPunct="1"/>
            <a:endParaRPr lang="en-US" altLang="hu-HU" smtClean="0"/>
          </a:p>
          <a:p>
            <a:pPr eaLnBrk="1" hangingPunct="1"/>
            <a:r>
              <a:rPr lang="en-US" altLang="hu-HU" smtClean="0"/>
              <a:t>Since </a:t>
            </a:r>
            <a:r>
              <a:rPr lang="en-US" altLang="hu-HU" i="1" smtClean="0"/>
              <a:t>f</a:t>
            </a:r>
            <a:r>
              <a:rPr lang="en-US" altLang="hu-HU" smtClean="0"/>
              <a:t>(</a:t>
            </a:r>
            <a:r>
              <a:rPr lang="en-US" altLang="hu-HU" i="1" smtClean="0"/>
              <a:t>x</a:t>
            </a:r>
            <a:r>
              <a:rPr lang="en-US" altLang="hu-HU" smtClean="0"/>
              <a:t>) </a:t>
            </a:r>
            <a:r>
              <a:rPr lang="en-US" altLang="hu-HU" smtClean="0">
                <a:cs typeface="Arial" panose="020B0604020202020204" pitchFamily="34" charset="0"/>
              </a:rPr>
              <a:t>→ </a:t>
            </a:r>
            <a:r>
              <a:rPr lang="en-US" altLang="hu-HU" smtClean="0">
                <a:latin typeface="Times New Roman" panose="02020603050405020304" pitchFamily="18" charset="0"/>
              </a:rPr>
              <a:t>∞ </a:t>
            </a:r>
            <a:r>
              <a:rPr lang="en-US" altLang="hu-HU" smtClean="0"/>
              <a:t>as </a:t>
            </a:r>
            <a:r>
              <a:rPr lang="en-US" altLang="hu-HU" i="1" smtClean="0"/>
              <a:t>x</a:t>
            </a:r>
            <a:r>
              <a:rPr lang="en-US" altLang="hu-HU" smtClean="0"/>
              <a:t> </a:t>
            </a:r>
            <a:r>
              <a:rPr lang="en-US" altLang="hu-HU" smtClean="0">
                <a:cs typeface="Arial" panose="020B0604020202020204" pitchFamily="34" charset="0"/>
              </a:rPr>
              <a:t>→ </a:t>
            </a:r>
            <a:r>
              <a:rPr lang="en-US" altLang="hu-HU" smtClean="0">
                <a:latin typeface="Times New Roman" panose="02020603050405020304" pitchFamily="18" charset="0"/>
              </a:rPr>
              <a:t>∞ </a:t>
            </a:r>
            <a:r>
              <a:rPr lang="en-US" altLang="hu-HU" smtClean="0"/>
              <a:t>and </a:t>
            </a:r>
            <a:r>
              <a:rPr lang="en-US" altLang="hu-HU" i="1" smtClean="0"/>
              <a:t>f</a:t>
            </a:r>
            <a:r>
              <a:rPr lang="en-US" altLang="hu-HU" smtClean="0"/>
              <a:t>(</a:t>
            </a:r>
            <a:r>
              <a:rPr lang="en-US" altLang="hu-HU" i="1" smtClean="0"/>
              <a:t>x</a:t>
            </a:r>
            <a:r>
              <a:rPr lang="en-US" altLang="hu-HU" smtClean="0"/>
              <a:t>) </a:t>
            </a:r>
            <a:r>
              <a:rPr lang="en-US" altLang="hu-HU" smtClean="0">
                <a:cs typeface="Arial" panose="020B0604020202020204" pitchFamily="34" charset="0"/>
              </a:rPr>
              <a:t>→ -</a:t>
            </a:r>
            <a:r>
              <a:rPr lang="en-US" altLang="hu-HU" smtClean="0">
                <a:latin typeface="Times New Roman" panose="02020603050405020304" pitchFamily="18" charset="0"/>
              </a:rPr>
              <a:t>∞</a:t>
            </a:r>
            <a:r>
              <a:rPr lang="en-US" altLang="hu-HU" smtClean="0"/>
              <a:t> as </a:t>
            </a:r>
            <a:br>
              <a:rPr lang="en-US" altLang="hu-HU" smtClean="0"/>
            </a:br>
            <a:r>
              <a:rPr lang="en-US" altLang="hu-HU" i="1" smtClean="0"/>
              <a:t>x</a:t>
            </a:r>
            <a:r>
              <a:rPr lang="en-US" altLang="hu-HU" smtClean="0"/>
              <a:t> </a:t>
            </a:r>
            <a:r>
              <a:rPr lang="en-US" altLang="hu-HU" smtClean="0">
                <a:cs typeface="Arial" panose="020B0604020202020204" pitchFamily="34" charset="0"/>
              </a:rPr>
              <a:t>→ - </a:t>
            </a:r>
            <a:r>
              <a:rPr lang="en-US" altLang="hu-HU" smtClean="0">
                <a:latin typeface="Times New Roman" panose="02020603050405020304" pitchFamily="18" charset="0"/>
              </a:rPr>
              <a:t>∞</a:t>
            </a:r>
            <a:r>
              <a:rPr lang="en-US" altLang="hu-HU" smtClean="0"/>
              <a:t>, there is no horizontal asymptote. </a:t>
            </a:r>
          </a:p>
        </p:txBody>
      </p:sp>
      <p:sp>
        <p:nvSpPr>
          <p:cNvPr id="174084" name="Text Box 5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6</a:t>
            </a:r>
          </a:p>
        </p:txBody>
      </p:sp>
    </p:spTree>
    <p:extLst>
      <p:ext uri="{BB962C8B-B14F-4D97-AF65-F5344CB8AC3E}">
        <p14:creationId xmlns:p14="http://schemas.microsoft.com/office/powerpoint/2010/main" val="166775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dirty="0" smtClean="0"/>
              <a:t>SLANT ASYMPTOTES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702579" y="1409286"/>
            <a:ext cx="8572500" cy="5865812"/>
          </a:xfrm>
        </p:spPr>
        <p:txBody>
          <a:bodyPr/>
          <a:lstStyle/>
          <a:p>
            <a:pPr eaLnBrk="1" hangingPunct="1"/>
            <a:r>
              <a:rPr lang="en-US" altLang="hu-HU" dirty="0" smtClean="0"/>
              <a:t>However, long division gives:</a:t>
            </a:r>
          </a:p>
          <a:p>
            <a:pPr eaLnBrk="1" hangingPunct="1"/>
            <a:endParaRPr lang="en-US" altLang="hu-HU" dirty="0" smtClean="0"/>
          </a:p>
          <a:p>
            <a:pPr eaLnBrk="1" hangingPunct="1"/>
            <a:endParaRPr lang="en-US" altLang="hu-HU" dirty="0" smtClean="0"/>
          </a:p>
          <a:p>
            <a:pPr eaLnBrk="1" hangingPunct="1"/>
            <a:endParaRPr lang="en-US" altLang="hu-HU" dirty="0" smtClean="0"/>
          </a:p>
          <a:p>
            <a:pPr eaLnBrk="1" hangingPunct="1"/>
            <a:endParaRPr lang="en-US" altLang="hu-HU" dirty="0" smtClean="0"/>
          </a:p>
          <a:p>
            <a:pPr eaLnBrk="1" hangingPunct="1"/>
            <a:endParaRPr lang="en-US" altLang="hu-HU" dirty="0" smtClean="0"/>
          </a:p>
          <a:p>
            <a:pPr lvl="1" eaLnBrk="1" hangingPunct="1"/>
            <a:r>
              <a:rPr lang="en-US" altLang="hu-HU" sz="2600" dirty="0"/>
              <a:t>So, the line </a:t>
            </a:r>
            <a:r>
              <a:rPr lang="en-US" altLang="hu-HU" sz="2600" i="1" dirty="0"/>
              <a:t>y</a:t>
            </a:r>
            <a:r>
              <a:rPr lang="en-US" altLang="hu-HU" sz="2600" dirty="0"/>
              <a:t> = </a:t>
            </a:r>
            <a:r>
              <a:rPr lang="en-US" altLang="hu-HU" sz="2600" i="1" dirty="0"/>
              <a:t>x</a:t>
            </a:r>
            <a:r>
              <a:rPr lang="en-US" altLang="hu-HU" sz="2600" dirty="0"/>
              <a:t> is a slant asymptote.</a:t>
            </a:r>
          </a:p>
        </p:txBody>
      </p:sp>
      <p:graphicFrame>
        <p:nvGraphicFramePr>
          <p:cNvPr id="1761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275948"/>
              </p:ext>
            </p:extLst>
          </p:nvPr>
        </p:nvGraphicFramePr>
        <p:xfrm>
          <a:off x="5599016" y="1107282"/>
          <a:ext cx="4343400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0" name="Equation" r:id="rId4" imgW="1562100" imgH="419100" progId="Equation.DSMT4">
                  <p:embed/>
                </p:oleObj>
              </mc:Choice>
              <mc:Fallback>
                <p:oleObj name="Equation" r:id="rId4" imgW="1562100" imgH="419100" progId="Equation.DSMT4">
                  <p:embed/>
                  <p:pic>
                    <p:nvPicPr>
                      <p:cNvPr id="1761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016" y="1107282"/>
                        <a:ext cx="4343400" cy="1166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702819"/>
              </p:ext>
            </p:extLst>
          </p:nvPr>
        </p:nvGraphicFramePr>
        <p:xfrm>
          <a:off x="2301790" y="2352864"/>
          <a:ext cx="7843838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1" name="Equation" r:id="rId6" imgW="2819400" imgH="762000" progId="Equation.DSMT4">
                  <p:embed/>
                </p:oleObj>
              </mc:Choice>
              <mc:Fallback>
                <p:oleObj name="Equation" r:id="rId6" imgW="2819400" imgH="762000" progId="Equation.DSMT4">
                  <p:embed/>
                  <p:pic>
                    <p:nvPicPr>
                      <p:cNvPr id="1761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790" y="2352864"/>
                        <a:ext cx="7843838" cy="212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34" name="Text Box 7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6</a:t>
            </a:r>
          </a:p>
        </p:txBody>
      </p:sp>
    </p:spTree>
    <p:extLst>
      <p:ext uri="{BB962C8B-B14F-4D97-AF65-F5344CB8AC3E}">
        <p14:creationId xmlns:p14="http://schemas.microsoft.com/office/powerpoint/2010/main" val="11642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45830" y="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hu-HU" dirty="0" smtClean="0"/>
              <a:t>SLANT ASYMPTOTES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>
          <a:xfrm>
            <a:off x="2081213" y="874713"/>
            <a:ext cx="9496498" cy="2459330"/>
          </a:xfrm>
        </p:spPr>
        <p:txBody>
          <a:bodyPr/>
          <a:lstStyle/>
          <a:p>
            <a:pPr eaLnBrk="1" hangingPunct="1"/>
            <a:r>
              <a:rPr lang="en-US" altLang="hu-HU" dirty="0" smtClean="0"/>
              <a:t>E.</a:t>
            </a:r>
          </a:p>
          <a:p>
            <a:pPr eaLnBrk="1" hangingPunct="1"/>
            <a:endParaRPr lang="en-US" altLang="hu-HU" dirty="0" smtClean="0"/>
          </a:p>
          <a:p>
            <a:pPr lvl="1" eaLnBrk="1" hangingPunct="1"/>
            <a:endParaRPr lang="en-US" altLang="hu-HU" dirty="0" smtClean="0"/>
          </a:p>
          <a:p>
            <a:pPr eaLnBrk="1" hangingPunct="1"/>
            <a:r>
              <a:rPr lang="en-US" altLang="hu-HU" dirty="0" smtClean="0"/>
              <a:t>Since </a:t>
            </a:r>
            <a:r>
              <a:rPr lang="en-US" altLang="hu-HU" i="1" dirty="0" smtClean="0"/>
              <a:t>f’</a:t>
            </a:r>
            <a:r>
              <a:rPr lang="en-US" altLang="hu-HU" dirty="0" smtClean="0"/>
              <a:t>(</a:t>
            </a:r>
            <a:r>
              <a:rPr lang="en-US" altLang="hu-HU" i="1" dirty="0" smtClean="0"/>
              <a:t>x</a:t>
            </a:r>
            <a:r>
              <a:rPr lang="en-US" altLang="hu-HU" dirty="0" smtClean="0"/>
              <a:t>) &gt; 0 for all </a:t>
            </a:r>
            <a:r>
              <a:rPr lang="en-US" altLang="hu-HU" i="1" dirty="0" smtClean="0"/>
              <a:t>x </a:t>
            </a:r>
            <a:r>
              <a:rPr lang="en-US" altLang="hu-HU" dirty="0" smtClean="0"/>
              <a:t>(except 0), </a:t>
            </a:r>
            <a:r>
              <a:rPr lang="en-US" altLang="hu-HU" i="1" dirty="0" smtClean="0"/>
              <a:t>f</a:t>
            </a:r>
            <a:r>
              <a:rPr lang="en-US" altLang="hu-HU" dirty="0" smtClean="0"/>
              <a:t> is increasing on (- </a:t>
            </a:r>
            <a:r>
              <a:rPr lang="en-US" altLang="hu-HU" dirty="0" smtClean="0">
                <a:latin typeface="Times New Roman" panose="02020603050405020304" pitchFamily="18" charset="0"/>
              </a:rPr>
              <a:t>∞, ∞).</a:t>
            </a:r>
            <a:endParaRPr lang="en-US" altLang="hu-HU" dirty="0" smtClean="0"/>
          </a:p>
        </p:txBody>
      </p:sp>
      <p:graphicFrame>
        <p:nvGraphicFramePr>
          <p:cNvPr id="178180" name="Object 4"/>
          <p:cNvGraphicFramePr>
            <a:graphicFrameLocks noChangeAspect="1"/>
          </p:cNvGraphicFramePr>
          <p:nvPr/>
        </p:nvGraphicFramePr>
        <p:xfrm>
          <a:off x="2687638" y="927100"/>
          <a:ext cx="7118350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1" name="Equation" r:id="rId4" imgW="2476500" imgH="444500" progId="Equation.DSMT4">
                  <p:embed/>
                </p:oleObj>
              </mc:Choice>
              <mc:Fallback>
                <p:oleObj name="Equation" r:id="rId4" imgW="2476500" imgH="444500" progId="Equation.DSMT4">
                  <p:embed/>
                  <p:pic>
                    <p:nvPicPr>
                      <p:cNvPr id="1781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38" y="927100"/>
                        <a:ext cx="7118350" cy="127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81" name="Text Box 6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6</a:t>
            </a:r>
          </a:p>
        </p:txBody>
      </p:sp>
    </p:spTree>
    <p:extLst>
      <p:ext uri="{BB962C8B-B14F-4D97-AF65-F5344CB8AC3E}">
        <p14:creationId xmlns:p14="http://schemas.microsoft.com/office/powerpoint/2010/main" val="42873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SLANT ASYMPTOTES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61026"/>
            <a:ext cx="8420100" cy="3809780"/>
          </a:xfrm>
        </p:spPr>
        <p:txBody>
          <a:bodyPr/>
          <a:lstStyle/>
          <a:p>
            <a:pPr eaLnBrk="1" hangingPunct="1"/>
            <a:r>
              <a:rPr lang="en-US" altLang="hu-HU" sz="3800" dirty="0"/>
              <a:t>F. Although </a:t>
            </a:r>
            <a:r>
              <a:rPr lang="en-US" altLang="hu-HU" sz="3800" i="1" dirty="0"/>
              <a:t>f’</a:t>
            </a:r>
            <a:r>
              <a:rPr lang="en-US" altLang="hu-HU" sz="3800" dirty="0"/>
              <a:t>(0) = 0, </a:t>
            </a:r>
            <a:r>
              <a:rPr lang="en-US" altLang="hu-HU" sz="3800" i="1" dirty="0"/>
              <a:t>f’</a:t>
            </a:r>
            <a:r>
              <a:rPr lang="en-US" altLang="hu-HU" sz="3800" dirty="0"/>
              <a:t> does not change sign at 0.</a:t>
            </a:r>
          </a:p>
          <a:p>
            <a:pPr lvl="1" eaLnBrk="1" hangingPunct="1"/>
            <a:endParaRPr lang="en-US" altLang="hu-HU" dirty="0" smtClean="0"/>
          </a:p>
          <a:p>
            <a:pPr lvl="1" eaLnBrk="1" hangingPunct="1"/>
            <a:r>
              <a:rPr lang="en-US" altLang="hu-HU" dirty="0" smtClean="0"/>
              <a:t>So, there is no local maximum or minimum.</a:t>
            </a:r>
          </a:p>
        </p:txBody>
      </p:sp>
      <p:sp>
        <p:nvSpPr>
          <p:cNvPr id="180228" name="Text Box 5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6</a:t>
            </a:r>
          </a:p>
        </p:txBody>
      </p:sp>
    </p:spTree>
    <p:extLst>
      <p:ext uri="{BB962C8B-B14F-4D97-AF65-F5344CB8AC3E}">
        <p14:creationId xmlns:p14="http://schemas.microsoft.com/office/powerpoint/2010/main" val="204929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SLANT ASYMPTOTES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G.</a:t>
            </a:r>
          </a:p>
          <a:p>
            <a:pPr eaLnBrk="1" hangingPunct="1"/>
            <a:endParaRPr lang="en-US" altLang="hu-HU" smtClean="0"/>
          </a:p>
          <a:p>
            <a:pPr eaLnBrk="1" hangingPunct="1"/>
            <a:endParaRPr lang="en-US" altLang="hu-HU" smtClean="0"/>
          </a:p>
          <a:p>
            <a:pPr eaLnBrk="1" hangingPunct="1"/>
            <a:endParaRPr lang="en-US" altLang="hu-HU" smtClean="0"/>
          </a:p>
          <a:p>
            <a:pPr lvl="1" eaLnBrk="1" hangingPunct="1"/>
            <a:r>
              <a:rPr lang="en-US" altLang="hu-HU" sz="2600"/>
              <a:t>Since </a:t>
            </a:r>
            <a:r>
              <a:rPr lang="en-US" altLang="hu-HU" sz="2600" i="1"/>
              <a:t>f’’</a:t>
            </a:r>
            <a:r>
              <a:rPr lang="en-US" altLang="hu-HU" sz="2600"/>
              <a:t>(</a:t>
            </a:r>
            <a:r>
              <a:rPr lang="en-US" altLang="hu-HU" sz="2600" i="1"/>
              <a:t>x</a:t>
            </a:r>
            <a:r>
              <a:rPr lang="en-US" altLang="hu-HU" sz="2600"/>
              <a:t>) = 0 when </a:t>
            </a:r>
            <a:r>
              <a:rPr lang="en-US" altLang="hu-HU" sz="2600" i="1"/>
              <a:t>x</a:t>
            </a:r>
            <a:r>
              <a:rPr lang="en-US" altLang="hu-HU" sz="2600"/>
              <a:t> = 0 or </a:t>
            </a:r>
            <a:r>
              <a:rPr lang="en-US" altLang="hu-HU" sz="2600" i="1"/>
              <a:t>x</a:t>
            </a:r>
            <a:r>
              <a:rPr lang="en-US" altLang="hu-HU" sz="2600"/>
              <a:t> = </a:t>
            </a:r>
            <a:r>
              <a:rPr lang="en-US" altLang="hu-HU" sz="2600">
                <a:cs typeface="Arial" panose="020B0604020202020204" pitchFamily="34" charset="0"/>
              </a:rPr>
              <a:t>±     </a:t>
            </a:r>
            <a:r>
              <a:rPr lang="en-US" altLang="hu-HU" sz="2600"/>
              <a:t>, </a:t>
            </a:r>
            <a:br>
              <a:rPr lang="en-US" altLang="hu-HU" sz="2600"/>
            </a:br>
            <a:r>
              <a:rPr lang="en-US" altLang="hu-HU" sz="2600"/>
              <a:t>we set up the following chart.</a:t>
            </a:r>
          </a:p>
        </p:txBody>
      </p:sp>
      <p:graphicFrame>
        <p:nvGraphicFramePr>
          <p:cNvPr id="1822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371454"/>
              </p:ext>
            </p:extLst>
          </p:nvPr>
        </p:nvGraphicFramePr>
        <p:xfrm>
          <a:off x="2643187" y="1358901"/>
          <a:ext cx="8024813" cy="232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8" name="Equation" r:id="rId4" imgW="3162300" imgH="914400" progId="Equation.DSMT4">
                  <p:embed/>
                </p:oleObj>
              </mc:Choice>
              <mc:Fallback>
                <p:oleObj name="Equation" r:id="rId4" imgW="3162300" imgH="914400" progId="Equation.DSMT4">
                  <p:embed/>
                  <p:pic>
                    <p:nvPicPr>
                      <p:cNvPr id="1822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7" y="1358901"/>
                        <a:ext cx="8024813" cy="232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277" name="Text Box 6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6</a:t>
            </a:r>
          </a:p>
        </p:txBody>
      </p:sp>
      <p:graphicFrame>
        <p:nvGraphicFramePr>
          <p:cNvPr id="18227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485015"/>
              </p:ext>
            </p:extLst>
          </p:nvPr>
        </p:nvGraphicFramePr>
        <p:xfrm>
          <a:off x="6096000" y="3814763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9"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18227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814763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697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hu-HU" smtClean="0"/>
              <a:t>SLANT ASYMPTOTES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hu-HU" dirty="0" smtClean="0"/>
              <a:t>The points of inflection are:</a:t>
            </a:r>
          </a:p>
          <a:p>
            <a:pPr lvl="1" eaLnBrk="1" hangingPunct="1"/>
            <a:endParaRPr lang="en-US" altLang="hu-HU" sz="2200" dirty="0"/>
          </a:p>
          <a:p>
            <a:pPr lvl="1" eaLnBrk="1" hangingPunct="1"/>
            <a:r>
              <a:rPr lang="en-US" altLang="hu-HU" sz="2000" dirty="0"/>
              <a:t>(</a:t>
            </a:r>
            <a:r>
              <a:rPr lang="en-US" altLang="hu-HU" sz="2000" dirty="0">
                <a:cs typeface="Arial" panose="020B0604020202020204" pitchFamily="34" charset="0"/>
              </a:rPr>
              <a:t>−</a:t>
            </a:r>
            <a:r>
              <a:rPr lang="en-US" altLang="hu-HU" sz="2000" dirty="0"/>
              <a:t>     , </a:t>
            </a:r>
            <a:r>
              <a:rPr lang="en-US" altLang="hu-HU" sz="2000" dirty="0">
                <a:cs typeface="Arial" panose="020B0604020202020204" pitchFamily="34" charset="0"/>
              </a:rPr>
              <a:t>−¾</a:t>
            </a:r>
            <a:r>
              <a:rPr lang="en-US" altLang="hu-HU" sz="2000" dirty="0"/>
              <a:t>     ) </a:t>
            </a:r>
          </a:p>
          <a:p>
            <a:pPr lvl="1" eaLnBrk="1" hangingPunct="1"/>
            <a:endParaRPr lang="en-US" altLang="hu-HU" sz="2000" dirty="0"/>
          </a:p>
          <a:p>
            <a:pPr lvl="1" eaLnBrk="1" hangingPunct="1"/>
            <a:r>
              <a:rPr lang="en-US" altLang="hu-HU" sz="2000" dirty="0"/>
              <a:t>(0, 0)</a:t>
            </a:r>
          </a:p>
          <a:p>
            <a:pPr lvl="1" eaLnBrk="1" hangingPunct="1"/>
            <a:endParaRPr lang="en-US" altLang="hu-HU" sz="2000" dirty="0"/>
          </a:p>
          <a:p>
            <a:pPr lvl="1" eaLnBrk="1" hangingPunct="1"/>
            <a:r>
              <a:rPr lang="en-US" altLang="hu-HU" sz="2000" dirty="0"/>
              <a:t>(     , </a:t>
            </a:r>
            <a:r>
              <a:rPr lang="en-US" altLang="hu-HU" sz="2000" dirty="0">
                <a:cs typeface="Arial" panose="020B0604020202020204" pitchFamily="34" charset="0"/>
              </a:rPr>
              <a:t>¾ </a:t>
            </a:r>
            <a:r>
              <a:rPr lang="en-US" altLang="hu-HU" sz="2000" dirty="0"/>
              <a:t>	    </a:t>
            </a:r>
            <a:r>
              <a:rPr lang="en-US" altLang="hu-HU" sz="2000" dirty="0">
                <a:cs typeface="Arial" panose="020B0604020202020204" pitchFamily="34" charset="0"/>
              </a:rPr>
              <a:t>)</a:t>
            </a:r>
            <a:endParaRPr lang="en-US" altLang="hu-HU" sz="2000" dirty="0"/>
          </a:p>
        </p:txBody>
      </p:sp>
      <p:pic>
        <p:nvPicPr>
          <p:cNvPr id="184330" name="Picture 13" descr="04p3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4572000"/>
            <a:ext cx="7848600" cy="19685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4" name="Rectangle 6"/>
          <p:cNvSpPr>
            <a:spLocks noChangeArrowheads="1"/>
          </p:cNvSpPr>
          <p:nvPr/>
        </p:nvSpPr>
        <p:spPr bwMode="auto">
          <a:xfrm>
            <a:off x="2195514" y="4495800"/>
            <a:ext cx="8320087" cy="2109788"/>
          </a:xfrm>
          <a:prstGeom prst="rect">
            <a:avLst/>
          </a:prstGeom>
          <a:noFill/>
          <a:ln w="9525">
            <a:solidFill>
              <a:srgbClr val="E45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>
              <a:solidFill>
                <a:srgbClr val="000000"/>
              </a:solidFill>
            </a:endParaRPr>
          </a:p>
        </p:txBody>
      </p:sp>
      <p:graphicFrame>
        <p:nvGraphicFramePr>
          <p:cNvPr id="1843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373849"/>
              </p:ext>
            </p:extLst>
          </p:nvPr>
        </p:nvGraphicFramePr>
        <p:xfrm>
          <a:off x="1693254" y="165735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8" name="Equation" r:id="rId5" imgW="228600" imgH="228600" progId="Equation.DSMT4">
                  <p:embed/>
                </p:oleObj>
              </mc:Choice>
              <mc:Fallback>
                <p:oleObj name="Equation" r:id="rId5" imgW="228600" imgH="228600" progId="Equation.DSMT4">
                  <p:embed/>
                  <p:pic>
                    <p:nvPicPr>
                      <p:cNvPr id="18432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254" y="1657350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958450"/>
              </p:ext>
            </p:extLst>
          </p:nvPr>
        </p:nvGraphicFramePr>
        <p:xfrm>
          <a:off x="2375269" y="1657350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9" name="Equation" r:id="rId7" imgW="228600" imgH="228600" progId="Equation.DSMT4">
                  <p:embed/>
                </p:oleObj>
              </mc:Choice>
              <mc:Fallback>
                <p:oleObj name="Equation" r:id="rId7" imgW="228600" imgH="228600" progId="Equation.DSMT4">
                  <p:embed/>
                  <p:pic>
                    <p:nvPicPr>
                      <p:cNvPr id="18432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269" y="1657350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283895"/>
              </p:ext>
            </p:extLst>
          </p:nvPr>
        </p:nvGraphicFramePr>
        <p:xfrm>
          <a:off x="1464654" y="3005736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0" name="Equation" r:id="rId8" imgW="228600" imgH="228600" progId="Equation.DSMT4">
                  <p:embed/>
                </p:oleObj>
              </mc:Choice>
              <mc:Fallback>
                <p:oleObj name="Equation" r:id="rId8" imgW="228600" imgH="228600" progId="Equation.DSMT4">
                  <p:embed/>
                  <p:pic>
                    <p:nvPicPr>
                      <p:cNvPr id="18432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654" y="3005736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225884"/>
              </p:ext>
            </p:extLst>
          </p:nvPr>
        </p:nvGraphicFramePr>
        <p:xfrm>
          <a:off x="2395908" y="3005736"/>
          <a:ext cx="45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1" name="Equation" r:id="rId9" imgW="228600" imgH="228600" progId="Equation.DSMT4">
                  <p:embed/>
                </p:oleObj>
              </mc:Choice>
              <mc:Fallback>
                <p:oleObj name="Equation" r:id="rId9" imgW="228600" imgH="228600" progId="Equation.DSMT4">
                  <p:embed/>
                  <p:pic>
                    <p:nvPicPr>
                      <p:cNvPr id="18432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5908" y="3005736"/>
                        <a:ext cx="457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29" name="Text Box 12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6</a:t>
            </a:r>
          </a:p>
        </p:txBody>
      </p:sp>
    </p:spTree>
    <p:extLst>
      <p:ext uri="{BB962C8B-B14F-4D97-AF65-F5344CB8AC3E}">
        <p14:creationId xmlns:p14="http://schemas.microsoft.com/office/powerpoint/2010/main" val="140400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hu-HU" smtClean="0"/>
              <a:t>SLANT ASYMPTOTES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4000" y="1479623"/>
            <a:ext cx="5613400" cy="2614075"/>
          </a:xfrm>
        </p:spPr>
        <p:txBody>
          <a:bodyPr/>
          <a:lstStyle/>
          <a:p>
            <a:pPr eaLnBrk="1" hangingPunct="1"/>
            <a:r>
              <a:rPr lang="en-US" altLang="hu-HU" sz="3600" dirty="0"/>
              <a:t>H. The graph of </a:t>
            </a:r>
            <a:r>
              <a:rPr lang="en-US" altLang="hu-HU" sz="3600" i="1" dirty="0"/>
              <a:t>f </a:t>
            </a:r>
            <a:r>
              <a:rPr lang="en-US" altLang="hu-HU" sz="3600" dirty="0"/>
              <a:t>is sketched.</a:t>
            </a:r>
          </a:p>
        </p:txBody>
      </p:sp>
      <p:pic>
        <p:nvPicPr>
          <p:cNvPr id="186374" name="Picture 11" descr="0405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2209801"/>
            <a:ext cx="4419600" cy="4367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2" name="Text Box 9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6</a:t>
            </a:r>
          </a:p>
        </p:txBody>
      </p:sp>
      <p:sp>
        <p:nvSpPr>
          <p:cNvPr id="186373" name="Rectangle 10"/>
          <p:cNvSpPr>
            <a:spLocks noChangeArrowheads="1"/>
          </p:cNvSpPr>
          <p:nvPr/>
        </p:nvSpPr>
        <p:spPr bwMode="auto">
          <a:xfrm>
            <a:off x="5715000" y="2133600"/>
            <a:ext cx="4757738" cy="4514850"/>
          </a:xfrm>
          <a:prstGeom prst="rect">
            <a:avLst/>
          </a:prstGeom>
          <a:noFill/>
          <a:ln w="9525">
            <a:solidFill>
              <a:srgbClr val="E45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69817" y="228600"/>
            <a:ext cx="1161287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Find the Open Intervals on which </a:t>
            </a:r>
            <a:r>
              <a:rPr kumimoji="0" lang="en-US" altLang="hu-H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</a:t>
            </a:r>
            <a:r>
              <a:rPr kumimoji="0" lang="en-US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is Increasing or Decreasing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53032"/>
              </p:ext>
            </p:extLst>
          </p:nvPr>
        </p:nvGraphicFramePr>
        <p:xfrm>
          <a:off x="1724299" y="1234441"/>
          <a:ext cx="7968341" cy="3788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Equation" r:id="rId3" imgW="4228920" imgH="2006280" progId="Equation.3">
                  <p:embed/>
                </p:oleObj>
              </mc:Choice>
              <mc:Fallback>
                <p:oleObj name="Equation" r:id="rId3" imgW="4228920" imgH="2006280" progId="Equation.3">
                  <p:embed/>
                  <p:pic>
                    <p:nvPicPr>
                      <p:cNvPr id="163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299" y="1234441"/>
                        <a:ext cx="7968341" cy="37882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280645"/>
              </p:ext>
            </p:extLst>
          </p:nvPr>
        </p:nvGraphicFramePr>
        <p:xfrm>
          <a:off x="548640" y="4728754"/>
          <a:ext cx="9144000" cy="18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Equation" r:id="rId5" imgW="5905440" imgH="1218960" progId="Equation.DSMT4">
                  <p:embed/>
                </p:oleObj>
              </mc:Choice>
              <mc:Fallback>
                <p:oleObj name="Equation" r:id="rId5" imgW="5905440" imgH="1218960" progId="Equation.DSMT4">
                  <p:embed/>
                  <p:pic>
                    <p:nvPicPr>
                      <p:cNvPr id="163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4728754"/>
                        <a:ext cx="9144000" cy="188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671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91236" y="791641"/>
            <a:ext cx="117306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j-ea"/>
                <a:cs typeface="Arial"/>
              </a:rPr>
              <a:t>Concavity &amp;</a:t>
            </a:r>
            <a:r>
              <a:rPr kumimoji="0" lang="hu-HU" altLang="hu-HU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j-ea"/>
                <a:cs typeface="Arial"/>
              </a:rPr>
              <a:t> </a:t>
            </a:r>
            <a:r>
              <a:rPr kumimoji="0" lang="en-US" altLang="hu-H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/>
                <a:ea typeface="+mj-ea"/>
                <a:cs typeface="Arial"/>
              </a:rPr>
              <a:t>Inflection Points</a:t>
            </a:r>
          </a:p>
        </p:txBody>
      </p:sp>
      <p:graphicFrame>
        <p:nvGraphicFramePr>
          <p:cNvPr id="7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509027"/>
              </p:ext>
            </p:extLst>
          </p:nvPr>
        </p:nvGraphicFramePr>
        <p:xfrm>
          <a:off x="2438400" y="3811588"/>
          <a:ext cx="5024438" cy="2810764"/>
        </p:xfrm>
        <a:graphic>
          <a:graphicData uri="http://schemas.openxmlformats.org/drawingml/2006/table">
            <a:tbl>
              <a:tblPr/>
              <a:tblGrid>
                <a:gridCol w="1674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4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4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0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Positive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(increasing function)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Negative (decreasing function)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Positive (concave up)</a:t>
                      </a:r>
                      <a:endParaRPr kumimoji="0" lang="hu-H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hu-H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CONVEX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Negative (concave down)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3143250" y="3929063"/>
            <a:ext cx="985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6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8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hu-HU" sz="1800"/>
              <a:t>f '(x)</a:t>
            </a:r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2552700" y="4295775"/>
            <a:ext cx="985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65000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CCFF"/>
              </a:buClr>
              <a:buSzPct val="85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hu-HU" sz="1800"/>
              <a:t>f ''(x)</a:t>
            </a:r>
          </a:p>
        </p:txBody>
      </p:sp>
      <p:sp>
        <p:nvSpPr>
          <p:cNvPr id="10" name="Arc 40"/>
          <p:cNvSpPr>
            <a:spLocks/>
          </p:cNvSpPr>
          <p:nvPr/>
        </p:nvSpPr>
        <p:spPr bwMode="auto">
          <a:xfrm flipV="1">
            <a:off x="4657725" y="4829175"/>
            <a:ext cx="585788" cy="628650"/>
          </a:xfrm>
          <a:custGeom>
            <a:avLst/>
            <a:gdLst>
              <a:gd name="T0" fmla="*/ 0 w 21600"/>
              <a:gd name="T1" fmla="*/ 0 h 21600"/>
              <a:gd name="T2" fmla="*/ 15886462 w 21600"/>
              <a:gd name="T3" fmla="*/ 18296334 h 21600"/>
              <a:gd name="T4" fmla="*/ 0 w 21600"/>
              <a:gd name="T5" fmla="*/ 18296334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" name="Arc 41"/>
          <p:cNvSpPr>
            <a:spLocks/>
          </p:cNvSpPr>
          <p:nvPr/>
        </p:nvSpPr>
        <p:spPr bwMode="auto">
          <a:xfrm flipH="1" flipV="1">
            <a:off x="6181725" y="4838700"/>
            <a:ext cx="657225" cy="628650"/>
          </a:xfrm>
          <a:custGeom>
            <a:avLst/>
            <a:gdLst>
              <a:gd name="T0" fmla="*/ 0 w 21600"/>
              <a:gd name="T1" fmla="*/ 0 h 21600"/>
              <a:gd name="T2" fmla="*/ 19997440 w 21600"/>
              <a:gd name="T3" fmla="*/ 18296334 h 21600"/>
              <a:gd name="T4" fmla="*/ 0 w 21600"/>
              <a:gd name="T5" fmla="*/ 18296334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" name="Arc 42"/>
          <p:cNvSpPr>
            <a:spLocks/>
          </p:cNvSpPr>
          <p:nvPr/>
        </p:nvSpPr>
        <p:spPr bwMode="auto">
          <a:xfrm rot="11444266" flipV="1">
            <a:off x="4752975" y="5781675"/>
            <a:ext cx="585788" cy="628650"/>
          </a:xfrm>
          <a:custGeom>
            <a:avLst/>
            <a:gdLst>
              <a:gd name="T0" fmla="*/ 0 w 21600"/>
              <a:gd name="T1" fmla="*/ 0 h 21600"/>
              <a:gd name="T2" fmla="*/ 15886462 w 21600"/>
              <a:gd name="T3" fmla="*/ 18296334 h 21600"/>
              <a:gd name="T4" fmla="*/ 0 w 21600"/>
              <a:gd name="T5" fmla="*/ 18296334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" name="Arc 43"/>
          <p:cNvSpPr>
            <a:spLocks/>
          </p:cNvSpPr>
          <p:nvPr/>
        </p:nvSpPr>
        <p:spPr bwMode="auto">
          <a:xfrm rot="15954491" flipV="1">
            <a:off x="6249194" y="5790407"/>
            <a:ext cx="585787" cy="628650"/>
          </a:xfrm>
          <a:custGeom>
            <a:avLst/>
            <a:gdLst>
              <a:gd name="T0" fmla="*/ 0 w 21600"/>
              <a:gd name="T1" fmla="*/ 0 h 21600"/>
              <a:gd name="T2" fmla="*/ 15886408 w 21600"/>
              <a:gd name="T3" fmla="*/ 18296334 h 21600"/>
              <a:gd name="T4" fmla="*/ 0 w 21600"/>
              <a:gd name="T5" fmla="*/ 18296334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5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/>
              <a:t>Objectives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hu-HU"/>
              <a:t>To determine the intervals on which the graph of a function is concave up or concave down.</a:t>
            </a:r>
          </a:p>
          <a:p>
            <a:r>
              <a:rPr lang="en-US" altLang="hu-HU"/>
              <a:t>To find the inflection points of a graph of a function.</a:t>
            </a:r>
          </a:p>
        </p:txBody>
      </p:sp>
    </p:spTree>
    <p:extLst>
      <p:ext uri="{BB962C8B-B14F-4D97-AF65-F5344CB8AC3E}">
        <p14:creationId xmlns:p14="http://schemas.microsoft.com/office/powerpoint/2010/main" val="57947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/>
              <a:t>Concavity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hu-HU"/>
              <a:t>The </a:t>
            </a:r>
            <a:r>
              <a:rPr lang="en-US" altLang="hu-HU" b="1"/>
              <a:t>concavity</a:t>
            </a:r>
            <a:r>
              <a:rPr lang="en-US" altLang="hu-HU"/>
              <a:t> of the graph of a function is the notion of curving </a:t>
            </a:r>
            <a:r>
              <a:rPr lang="en-US" altLang="hu-HU" u="sng"/>
              <a:t>upward</a:t>
            </a:r>
            <a:r>
              <a:rPr lang="en-US" altLang="hu-HU"/>
              <a:t> or </a:t>
            </a:r>
            <a:r>
              <a:rPr lang="en-US" altLang="hu-HU" u="sng"/>
              <a:t>downward</a:t>
            </a:r>
            <a:r>
              <a:rPr lang="en-US" altLang="hu-H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723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 b="1" dirty="0"/>
              <a:t>Concavity</a:t>
            </a:r>
          </a:p>
        </p:txBody>
      </p:sp>
      <p:sp>
        <p:nvSpPr>
          <p:cNvPr id="7175" name="Arc 7"/>
          <p:cNvSpPr>
            <a:spLocks/>
          </p:cNvSpPr>
          <p:nvPr/>
        </p:nvSpPr>
        <p:spPr bwMode="auto">
          <a:xfrm flipH="1" flipV="1">
            <a:off x="3071814" y="2484439"/>
            <a:ext cx="6048375" cy="3119437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0 w 43199"/>
              <a:gd name="T1" fmla="*/ 21443 h 21600"/>
              <a:gd name="T2" fmla="*/ 43199 w 43199"/>
              <a:gd name="T3" fmla="*/ 21600 h 21600"/>
              <a:gd name="T4" fmla="*/ 21599 w 4319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21600" fill="none" extrusionOk="0">
                <a:moveTo>
                  <a:pt x="-1" y="21442"/>
                </a:moveTo>
                <a:cubicBezTo>
                  <a:pt x="85" y="9575"/>
                  <a:pt x="9730" y="0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</a:path>
              <a:path w="43199" h="21600" stroke="0" extrusionOk="0">
                <a:moveTo>
                  <a:pt x="-1" y="21442"/>
                </a:moveTo>
                <a:cubicBezTo>
                  <a:pt x="85" y="9575"/>
                  <a:pt x="9730" y="0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lnTo>
                  <a:pt x="21599" y="21600"/>
                </a:lnTo>
                <a:close/>
              </a:path>
            </a:pathLst>
          </a:custGeom>
          <a:noFill/>
          <a:ln w="635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247949" y="2970214"/>
            <a:ext cx="169610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hu-HU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curved upward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hu-HU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hu-HU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concave </a:t>
            </a:r>
            <a:r>
              <a:rPr lang="en-US" altLang="hu-HU" dirty="0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up</a:t>
            </a:r>
            <a:endParaRPr lang="hu-HU" altLang="hu-HU" dirty="0" smtClean="0">
              <a:solidFill>
                <a:srgbClr val="FF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dirty="0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CONVEX</a:t>
            </a:r>
            <a:endParaRPr lang="en-US" altLang="hu-HU" dirty="0">
              <a:solidFill>
                <a:srgbClr val="FF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13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817" y="219476"/>
            <a:ext cx="7122482" cy="235426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603" y="2694781"/>
            <a:ext cx="4364909" cy="3988407"/>
          </a:xfrm>
          <a:prstGeom prst="rect">
            <a:avLst/>
          </a:prstGeom>
        </p:spPr>
      </p:pic>
      <p:sp>
        <p:nvSpPr>
          <p:cNvPr id="6" name="Ellipszis buborék 5"/>
          <p:cNvSpPr/>
          <p:nvPr/>
        </p:nvSpPr>
        <p:spPr>
          <a:xfrm>
            <a:off x="322729" y="3859306"/>
            <a:ext cx="2043953" cy="612648"/>
          </a:xfrm>
          <a:prstGeom prst="wedgeEllipseCallout">
            <a:avLst>
              <a:gd name="adj1" fmla="val 148594"/>
              <a:gd name="adj2" fmla="val 1020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Horizontal</a:t>
            </a:r>
            <a:endParaRPr lang="hu-HU" dirty="0"/>
          </a:p>
        </p:txBody>
      </p:sp>
      <p:sp>
        <p:nvSpPr>
          <p:cNvPr id="7" name="Ellipszis buborék 6"/>
          <p:cNvSpPr/>
          <p:nvPr/>
        </p:nvSpPr>
        <p:spPr>
          <a:xfrm>
            <a:off x="9388299" y="3585245"/>
            <a:ext cx="2487706" cy="612648"/>
          </a:xfrm>
          <a:prstGeom prst="wedgeEllipseCallout">
            <a:avLst>
              <a:gd name="adj1" fmla="val -191779"/>
              <a:gd name="adj2" fmla="val 32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Vertical</a:t>
            </a:r>
            <a:endParaRPr lang="hu-HU" dirty="0"/>
          </a:p>
        </p:txBody>
      </p:sp>
      <p:sp>
        <p:nvSpPr>
          <p:cNvPr id="8" name="Ellipszis buborék 7"/>
          <p:cNvSpPr/>
          <p:nvPr/>
        </p:nvSpPr>
        <p:spPr>
          <a:xfrm>
            <a:off x="9563111" y="5325035"/>
            <a:ext cx="1745866" cy="612648"/>
          </a:xfrm>
          <a:prstGeom prst="wedgeEllipseCallout">
            <a:avLst>
              <a:gd name="adj1" fmla="val -238806"/>
              <a:gd name="adj2" fmla="val -2074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Oblique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083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 b="1" dirty="0"/>
              <a:t>Concavity</a:t>
            </a:r>
          </a:p>
        </p:txBody>
      </p:sp>
      <p:sp>
        <p:nvSpPr>
          <p:cNvPr id="8196" name="Arc 4"/>
          <p:cNvSpPr>
            <a:spLocks/>
          </p:cNvSpPr>
          <p:nvPr/>
        </p:nvSpPr>
        <p:spPr bwMode="auto">
          <a:xfrm flipH="1">
            <a:off x="3071814" y="2484439"/>
            <a:ext cx="6048375" cy="3119437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0 w 43199"/>
              <a:gd name="T1" fmla="*/ 21443 h 21600"/>
              <a:gd name="T2" fmla="*/ 43199 w 43199"/>
              <a:gd name="T3" fmla="*/ 21600 h 21600"/>
              <a:gd name="T4" fmla="*/ 21599 w 4319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21600" fill="none" extrusionOk="0">
                <a:moveTo>
                  <a:pt x="-1" y="21442"/>
                </a:moveTo>
                <a:cubicBezTo>
                  <a:pt x="85" y="9575"/>
                  <a:pt x="9730" y="0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</a:path>
              <a:path w="43199" h="21600" stroke="0" extrusionOk="0">
                <a:moveTo>
                  <a:pt x="-1" y="21442"/>
                </a:moveTo>
                <a:cubicBezTo>
                  <a:pt x="85" y="9575"/>
                  <a:pt x="9730" y="0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lnTo>
                  <a:pt x="21599" y="21600"/>
                </a:lnTo>
                <a:close/>
              </a:path>
            </a:pathLst>
          </a:custGeom>
          <a:noFill/>
          <a:ln w="635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101041" y="2970214"/>
            <a:ext cx="199150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hu-HU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curved downward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hu-HU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hu-HU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concave </a:t>
            </a:r>
            <a:r>
              <a:rPr lang="en-US" altLang="hu-HU" dirty="0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down</a:t>
            </a:r>
            <a:endParaRPr lang="hu-HU" altLang="hu-HU" dirty="0" smtClean="0">
              <a:solidFill>
                <a:srgbClr val="FF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dirty="0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CONCAVE</a:t>
            </a:r>
            <a:endParaRPr lang="en-US" altLang="hu-HU" dirty="0">
              <a:solidFill>
                <a:srgbClr val="FF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62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 b="1" dirty="0"/>
              <a:t>Concavity</a:t>
            </a:r>
          </a:p>
        </p:txBody>
      </p:sp>
      <p:sp>
        <p:nvSpPr>
          <p:cNvPr id="9219" name="Arc 3"/>
          <p:cNvSpPr>
            <a:spLocks/>
          </p:cNvSpPr>
          <p:nvPr/>
        </p:nvSpPr>
        <p:spPr bwMode="auto">
          <a:xfrm flipH="1" flipV="1">
            <a:off x="3071814" y="2484439"/>
            <a:ext cx="6048375" cy="3119437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0 w 43199"/>
              <a:gd name="T1" fmla="*/ 21443 h 21600"/>
              <a:gd name="T2" fmla="*/ 43199 w 43199"/>
              <a:gd name="T3" fmla="*/ 21600 h 21600"/>
              <a:gd name="T4" fmla="*/ 21599 w 4319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21600" fill="none" extrusionOk="0">
                <a:moveTo>
                  <a:pt x="-1" y="21442"/>
                </a:moveTo>
                <a:cubicBezTo>
                  <a:pt x="85" y="9575"/>
                  <a:pt x="9730" y="0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</a:path>
              <a:path w="43199" h="21600" stroke="0" extrusionOk="0">
                <a:moveTo>
                  <a:pt x="-1" y="21442"/>
                </a:moveTo>
                <a:cubicBezTo>
                  <a:pt x="85" y="9575"/>
                  <a:pt x="9730" y="0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lnTo>
                  <a:pt x="21599" y="21600"/>
                </a:lnTo>
                <a:close/>
              </a:path>
            </a:pathLst>
          </a:custGeom>
          <a:noFill/>
          <a:ln w="635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247949" y="2970214"/>
            <a:ext cx="169610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hu-HU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curved upward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hu-HU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hu-HU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concave </a:t>
            </a:r>
            <a:r>
              <a:rPr lang="en-US" altLang="hu-HU" dirty="0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up</a:t>
            </a:r>
            <a:endParaRPr lang="hu-HU" altLang="hu-HU" dirty="0" smtClean="0">
              <a:solidFill>
                <a:srgbClr val="FF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dirty="0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CONVEX</a:t>
            </a:r>
            <a:endParaRPr lang="en-US" altLang="hu-HU" dirty="0">
              <a:solidFill>
                <a:srgbClr val="FF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970089" y="2624139"/>
            <a:ext cx="3673475" cy="3952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H="1">
            <a:off x="6542089" y="2624139"/>
            <a:ext cx="3673475" cy="3952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3384550" y="5659438"/>
            <a:ext cx="5422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12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 b="1" dirty="0"/>
              <a:t>Concavity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hu-HU" dirty="0">
                <a:solidFill>
                  <a:srgbClr val="FF0000"/>
                </a:solidFill>
              </a:rPr>
              <a:t>Question: </a:t>
            </a:r>
            <a:r>
              <a:rPr lang="en-US" altLang="hu-HU" dirty="0"/>
              <a:t>Is the slope of the tangent line increasing or decreasing?</a:t>
            </a:r>
          </a:p>
        </p:txBody>
      </p:sp>
    </p:spTree>
    <p:extLst>
      <p:ext uri="{BB962C8B-B14F-4D97-AF65-F5344CB8AC3E}">
        <p14:creationId xmlns:p14="http://schemas.microsoft.com/office/powerpoint/2010/main" val="203744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 b="1" dirty="0"/>
              <a:t>Concavity</a:t>
            </a:r>
          </a:p>
        </p:txBody>
      </p:sp>
      <p:sp>
        <p:nvSpPr>
          <p:cNvPr id="11267" name="Arc 3"/>
          <p:cNvSpPr>
            <a:spLocks/>
          </p:cNvSpPr>
          <p:nvPr/>
        </p:nvSpPr>
        <p:spPr bwMode="auto">
          <a:xfrm flipH="1" flipV="1">
            <a:off x="3071814" y="2484439"/>
            <a:ext cx="6048375" cy="3119437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0 w 43199"/>
              <a:gd name="T1" fmla="*/ 21443 h 21600"/>
              <a:gd name="T2" fmla="*/ 43199 w 43199"/>
              <a:gd name="T3" fmla="*/ 21600 h 21600"/>
              <a:gd name="T4" fmla="*/ 21599 w 4319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21600" fill="none" extrusionOk="0">
                <a:moveTo>
                  <a:pt x="-1" y="21442"/>
                </a:moveTo>
                <a:cubicBezTo>
                  <a:pt x="85" y="9575"/>
                  <a:pt x="9730" y="0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</a:path>
              <a:path w="43199" h="21600" stroke="0" extrusionOk="0">
                <a:moveTo>
                  <a:pt x="-1" y="21442"/>
                </a:moveTo>
                <a:cubicBezTo>
                  <a:pt x="85" y="9575"/>
                  <a:pt x="9730" y="0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lnTo>
                  <a:pt x="21599" y="21600"/>
                </a:lnTo>
                <a:close/>
              </a:path>
            </a:pathLst>
          </a:custGeom>
          <a:noFill/>
          <a:ln w="635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541838" y="3227388"/>
            <a:ext cx="3124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hu-HU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What is the derivative doing?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1970089" y="2624139"/>
            <a:ext cx="3673475" cy="3952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>
            <a:off x="6542089" y="2624139"/>
            <a:ext cx="3673475" cy="3952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3384550" y="5659438"/>
            <a:ext cx="5422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82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 b="1" dirty="0"/>
              <a:t>Concavity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hu-HU" dirty="0">
                <a:solidFill>
                  <a:srgbClr val="FF0000"/>
                </a:solidFill>
              </a:rPr>
              <a:t>Question: </a:t>
            </a:r>
            <a:r>
              <a:rPr lang="en-US" altLang="hu-HU" dirty="0"/>
              <a:t>Is the slope of the tangent line increasing or decreasing?</a:t>
            </a:r>
          </a:p>
          <a:p>
            <a:endParaRPr lang="en-US" altLang="hu-HU" dirty="0"/>
          </a:p>
          <a:p>
            <a:r>
              <a:rPr lang="en-US" altLang="hu-HU" dirty="0">
                <a:solidFill>
                  <a:srgbClr val="FF0000"/>
                </a:solidFill>
              </a:rPr>
              <a:t>Answer: </a:t>
            </a:r>
            <a:r>
              <a:rPr lang="en-US" altLang="hu-HU" dirty="0"/>
              <a:t>The slope is increasing.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hu-HU" dirty="0"/>
          </a:p>
          <a:p>
            <a:r>
              <a:rPr lang="en-US" altLang="hu-HU" dirty="0"/>
              <a:t>The derivative must be increasing.</a:t>
            </a:r>
          </a:p>
        </p:txBody>
      </p:sp>
    </p:spTree>
    <p:extLst>
      <p:ext uri="{BB962C8B-B14F-4D97-AF65-F5344CB8AC3E}">
        <p14:creationId xmlns:p14="http://schemas.microsoft.com/office/powerpoint/2010/main" val="204855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 b="1" dirty="0"/>
              <a:t>Concavity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hu-HU" dirty="0">
                <a:solidFill>
                  <a:srgbClr val="FF0000"/>
                </a:solidFill>
              </a:rPr>
              <a:t>Question: </a:t>
            </a:r>
            <a:r>
              <a:rPr lang="en-US" altLang="hu-HU" dirty="0"/>
              <a:t>How do we determine where the </a:t>
            </a:r>
            <a:r>
              <a:rPr lang="en-US" altLang="hu-HU" u="sng" dirty="0"/>
              <a:t>derivative</a:t>
            </a:r>
            <a:r>
              <a:rPr lang="en-US" altLang="hu-HU" dirty="0"/>
              <a:t> is increasing?</a:t>
            </a:r>
          </a:p>
          <a:p>
            <a:pPr>
              <a:buFont typeface="Wingdings" panose="05000000000000000000" pitchFamily="2" charset="2"/>
              <a:buNone/>
            </a:pP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403804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 b="1" dirty="0"/>
              <a:t>Concavity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hu-HU" dirty="0">
                <a:solidFill>
                  <a:srgbClr val="FF0000"/>
                </a:solidFill>
              </a:rPr>
              <a:t>Question: </a:t>
            </a:r>
            <a:r>
              <a:rPr lang="en-US" altLang="hu-HU" dirty="0"/>
              <a:t>How do we determine where a </a:t>
            </a:r>
            <a:r>
              <a:rPr lang="en-US" altLang="hu-HU" u="sng" dirty="0"/>
              <a:t>function</a:t>
            </a:r>
            <a:r>
              <a:rPr lang="en-US" altLang="hu-HU" dirty="0"/>
              <a:t> is increasing?</a:t>
            </a:r>
          </a:p>
          <a:p>
            <a:endParaRPr lang="en-US" altLang="hu-HU" dirty="0"/>
          </a:p>
          <a:p>
            <a:r>
              <a:rPr lang="en-US" altLang="hu-HU" i="1" dirty="0">
                <a:latin typeface="Times New Roman" panose="02020603050405020304" pitchFamily="18" charset="0"/>
              </a:rPr>
              <a:t>f </a:t>
            </a:r>
            <a:r>
              <a:rPr lang="en-US" altLang="hu-HU" dirty="0">
                <a:latin typeface="Times New Roman" panose="02020603050405020304" pitchFamily="18" charset="0"/>
              </a:rPr>
              <a:t>(</a:t>
            </a:r>
            <a:r>
              <a:rPr lang="en-US" altLang="hu-HU" i="1" dirty="0">
                <a:latin typeface="Times New Roman" panose="02020603050405020304" pitchFamily="18" charset="0"/>
              </a:rPr>
              <a:t>x</a:t>
            </a:r>
            <a:r>
              <a:rPr lang="en-US" altLang="hu-HU" dirty="0">
                <a:latin typeface="Times New Roman" panose="02020603050405020304" pitchFamily="18" charset="0"/>
              </a:rPr>
              <a:t>)</a:t>
            </a:r>
            <a:r>
              <a:rPr lang="en-US" altLang="hu-HU" dirty="0"/>
              <a:t> is increasing if  </a:t>
            </a:r>
            <a:r>
              <a:rPr lang="en-US" altLang="hu-HU" i="1" dirty="0">
                <a:latin typeface="Times New Roman" panose="02020603050405020304" pitchFamily="18" charset="0"/>
              </a:rPr>
              <a:t>f’</a:t>
            </a:r>
            <a:r>
              <a:rPr lang="en-US" altLang="hu-HU" dirty="0">
                <a:latin typeface="Times New Roman" panose="02020603050405020304" pitchFamily="18" charset="0"/>
              </a:rPr>
              <a:t> (</a:t>
            </a:r>
            <a:r>
              <a:rPr lang="en-US" altLang="hu-HU" i="1" dirty="0">
                <a:latin typeface="Times New Roman" panose="02020603050405020304" pitchFamily="18" charset="0"/>
              </a:rPr>
              <a:t>x</a:t>
            </a:r>
            <a:r>
              <a:rPr lang="en-US" altLang="hu-HU" dirty="0">
                <a:latin typeface="Times New Roman" panose="02020603050405020304" pitchFamily="18" charset="0"/>
              </a:rPr>
              <a:t>) &gt; 0</a:t>
            </a:r>
            <a:r>
              <a:rPr lang="en-US" altLang="hu-HU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17202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 b="1" dirty="0"/>
              <a:t>Concavity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hu-HU" dirty="0">
                <a:solidFill>
                  <a:srgbClr val="FF0000"/>
                </a:solidFill>
              </a:rPr>
              <a:t>Question: </a:t>
            </a:r>
            <a:r>
              <a:rPr lang="en-US" altLang="hu-HU" dirty="0"/>
              <a:t>How do we determine where the </a:t>
            </a:r>
            <a:r>
              <a:rPr lang="en-US" altLang="hu-HU" u="sng" dirty="0"/>
              <a:t>derivative</a:t>
            </a:r>
            <a:r>
              <a:rPr lang="en-US" altLang="hu-HU" dirty="0"/>
              <a:t> is increasing?</a:t>
            </a:r>
          </a:p>
          <a:p>
            <a:endParaRPr lang="en-US" altLang="hu-HU" dirty="0"/>
          </a:p>
          <a:p>
            <a:r>
              <a:rPr lang="en-US" altLang="hu-HU" i="1" dirty="0">
                <a:latin typeface="Times New Roman" panose="02020603050405020304" pitchFamily="18" charset="0"/>
              </a:rPr>
              <a:t>f’ </a:t>
            </a:r>
            <a:r>
              <a:rPr lang="en-US" altLang="hu-HU" dirty="0">
                <a:latin typeface="Times New Roman" panose="02020603050405020304" pitchFamily="18" charset="0"/>
              </a:rPr>
              <a:t>(</a:t>
            </a:r>
            <a:r>
              <a:rPr lang="en-US" altLang="hu-HU" i="1" dirty="0">
                <a:latin typeface="Times New Roman" panose="02020603050405020304" pitchFamily="18" charset="0"/>
              </a:rPr>
              <a:t>x</a:t>
            </a:r>
            <a:r>
              <a:rPr lang="en-US" altLang="hu-HU" dirty="0">
                <a:latin typeface="Times New Roman" panose="02020603050405020304" pitchFamily="18" charset="0"/>
              </a:rPr>
              <a:t>)</a:t>
            </a:r>
            <a:r>
              <a:rPr lang="en-US" altLang="hu-HU" dirty="0"/>
              <a:t> is increasing if  </a:t>
            </a:r>
            <a:r>
              <a:rPr lang="en-US" altLang="hu-HU" i="1" dirty="0">
                <a:latin typeface="Times New Roman" panose="02020603050405020304" pitchFamily="18" charset="0"/>
              </a:rPr>
              <a:t>f”</a:t>
            </a:r>
            <a:r>
              <a:rPr lang="en-US" altLang="hu-HU" dirty="0">
                <a:latin typeface="Times New Roman" panose="02020603050405020304" pitchFamily="18" charset="0"/>
              </a:rPr>
              <a:t> (</a:t>
            </a:r>
            <a:r>
              <a:rPr lang="en-US" altLang="hu-HU" i="1" dirty="0">
                <a:latin typeface="Times New Roman" panose="02020603050405020304" pitchFamily="18" charset="0"/>
              </a:rPr>
              <a:t>x</a:t>
            </a:r>
            <a:r>
              <a:rPr lang="en-US" altLang="hu-HU" dirty="0">
                <a:latin typeface="Times New Roman" panose="02020603050405020304" pitchFamily="18" charset="0"/>
              </a:rPr>
              <a:t>) &gt; 0</a:t>
            </a:r>
            <a:r>
              <a:rPr lang="en-US" altLang="hu-HU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hu-HU" dirty="0"/>
          </a:p>
          <a:p>
            <a:r>
              <a:rPr lang="en-US" altLang="hu-HU" dirty="0">
                <a:solidFill>
                  <a:srgbClr val="FF0000"/>
                </a:solidFill>
              </a:rPr>
              <a:t>Answer: </a:t>
            </a:r>
            <a:r>
              <a:rPr lang="en-US" altLang="hu-HU" dirty="0"/>
              <a:t>We must find where the second derivative is positive.</a:t>
            </a:r>
          </a:p>
        </p:txBody>
      </p:sp>
    </p:spTree>
    <p:extLst>
      <p:ext uri="{BB962C8B-B14F-4D97-AF65-F5344CB8AC3E}">
        <p14:creationId xmlns:p14="http://schemas.microsoft.com/office/powerpoint/2010/main" val="150226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 b="1" dirty="0"/>
              <a:t>Concavity</a:t>
            </a:r>
          </a:p>
        </p:txBody>
      </p:sp>
      <p:sp>
        <p:nvSpPr>
          <p:cNvPr id="14339" name="Arc 3"/>
          <p:cNvSpPr>
            <a:spLocks/>
          </p:cNvSpPr>
          <p:nvPr/>
        </p:nvSpPr>
        <p:spPr bwMode="auto">
          <a:xfrm flipH="1">
            <a:off x="3071814" y="2484439"/>
            <a:ext cx="6048375" cy="3119437"/>
          </a:xfrm>
          <a:custGeom>
            <a:avLst/>
            <a:gdLst>
              <a:gd name="G0" fmla="+- 21599 0 0"/>
              <a:gd name="G1" fmla="+- 21600 0 0"/>
              <a:gd name="G2" fmla="+- 21600 0 0"/>
              <a:gd name="T0" fmla="*/ 0 w 43199"/>
              <a:gd name="T1" fmla="*/ 21443 h 21600"/>
              <a:gd name="T2" fmla="*/ 43199 w 43199"/>
              <a:gd name="T3" fmla="*/ 21600 h 21600"/>
              <a:gd name="T4" fmla="*/ 21599 w 4319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99" h="21600" fill="none" extrusionOk="0">
                <a:moveTo>
                  <a:pt x="-1" y="21442"/>
                </a:moveTo>
                <a:cubicBezTo>
                  <a:pt x="85" y="9575"/>
                  <a:pt x="9730" y="0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</a:path>
              <a:path w="43199" h="21600" stroke="0" extrusionOk="0">
                <a:moveTo>
                  <a:pt x="-1" y="21442"/>
                </a:moveTo>
                <a:cubicBezTo>
                  <a:pt x="85" y="9575"/>
                  <a:pt x="9730" y="0"/>
                  <a:pt x="21599" y="0"/>
                </a:cubicBezTo>
                <a:cubicBezTo>
                  <a:pt x="33528" y="0"/>
                  <a:pt x="43199" y="9670"/>
                  <a:pt x="43199" y="21600"/>
                </a:cubicBezTo>
                <a:lnTo>
                  <a:pt x="21599" y="21600"/>
                </a:lnTo>
                <a:close/>
              </a:path>
            </a:pathLst>
          </a:custGeom>
          <a:noFill/>
          <a:ln w="635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1979614" y="1500189"/>
            <a:ext cx="3673475" cy="3952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H="1" flipV="1">
            <a:off x="6542089" y="1500189"/>
            <a:ext cx="3673475" cy="3952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3384550" y="2439988"/>
            <a:ext cx="54229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541838" y="3227388"/>
            <a:ext cx="3124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hu-HU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What is the derivative doing?</a:t>
            </a:r>
          </a:p>
        </p:txBody>
      </p:sp>
    </p:spTree>
    <p:extLst>
      <p:ext uri="{BB962C8B-B14F-4D97-AF65-F5344CB8AC3E}">
        <p14:creationId xmlns:p14="http://schemas.microsoft.com/office/powerpoint/2010/main" val="30322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 b="1" dirty="0"/>
              <a:t>Concavity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880188" cy="4351338"/>
          </a:xfrm>
        </p:spPr>
        <p:txBody>
          <a:bodyPr>
            <a:normAutofit/>
          </a:bodyPr>
          <a:lstStyle/>
          <a:p>
            <a:r>
              <a:rPr lang="en-US" altLang="hu-HU" dirty="0"/>
              <a:t>The </a:t>
            </a:r>
            <a:r>
              <a:rPr lang="en-US" altLang="hu-HU" u="sng" dirty="0"/>
              <a:t>concavity</a:t>
            </a:r>
            <a:r>
              <a:rPr lang="en-US" altLang="hu-HU" dirty="0"/>
              <a:t> of a graph can be determined by using the </a:t>
            </a:r>
            <a:r>
              <a:rPr lang="en-US" altLang="hu-HU" u="sng" dirty="0"/>
              <a:t>second</a:t>
            </a:r>
            <a:r>
              <a:rPr lang="en-US" altLang="hu-HU" dirty="0"/>
              <a:t> </a:t>
            </a:r>
            <a:r>
              <a:rPr lang="en-US" altLang="hu-HU" u="sng" dirty="0"/>
              <a:t>derivative</a:t>
            </a:r>
            <a:r>
              <a:rPr lang="en-US" altLang="hu-HU" dirty="0"/>
              <a:t>.</a:t>
            </a:r>
          </a:p>
          <a:p>
            <a:endParaRPr lang="en-US" altLang="hu-HU" dirty="0"/>
          </a:p>
          <a:p>
            <a:r>
              <a:rPr lang="en-US" altLang="hu-HU" dirty="0"/>
              <a:t>If the </a:t>
            </a:r>
            <a:r>
              <a:rPr lang="en-US" altLang="hu-HU" u="sng" dirty="0"/>
              <a:t>second</a:t>
            </a:r>
            <a:r>
              <a:rPr lang="en-US" altLang="hu-HU" dirty="0"/>
              <a:t> </a:t>
            </a:r>
            <a:r>
              <a:rPr lang="en-US" altLang="hu-HU" u="sng" dirty="0"/>
              <a:t>derivative</a:t>
            </a:r>
            <a:r>
              <a:rPr lang="en-US" altLang="hu-HU" dirty="0"/>
              <a:t> of a function is </a:t>
            </a:r>
            <a:r>
              <a:rPr lang="en-US" altLang="hu-HU" u="sng" dirty="0"/>
              <a:t>positive</a:t>
            </a:r>
            <a:r>
              <a:rPr lang="en-US" altLang="hu-HU" dirty="0"/>
              <a:t> on a given interval, then the graph of the function is </a:t>
            </a:r>
            <a:r>
              <a:rPr lang="en-US" altLang="hu-HU" u="sng" dirty="0"/>
              <a:t>concave </a:t>
            </a:r>
            <a:r>
              <a:rPr lang="en-US" altLang="hu-HU" u="sng" dirty="0" smtClean="0"/>
              <a:t>up</a:t>
            </a:r>
            <a:r>
              <a:rPr lang="hu-HU" altLang="hu-HU" u="sng" dirty="0" smtClean="0"/>
              <a:t> (CONVEX)</a:t>
            </a:r>
            <a:r>
              <a:rPr lang="en-US" altLang="hu-HU" dirty="0" smtClean="0"/>
              <a:t> </a:t>
            </a:r>
            <a:r>
              <a:rPr lang="en-US" altLang="hu-HU" dirty="0"/>
              <a:t>on that interval.</a:t>
            </a:r>
          </a:p>
          <a:p>
            <a:endParaRPr lang="en-US" altLang="hu-HU" dirty="0"/>
          </a:p>
          <a:p>
            <a:r>
              <a:rPr lang="en-US" altLang="hu-HU" dirty="0"/>
              <a:t>If the </a:t>
            </a:r>
            <a:r>
              <a:rPr lang="en-US" altLang="hu-HU" u="sng" dirty="0"/>
              <a:t>second</a:t>
            </a:r>
            <a:r>
              <a:rPr lang="en-US" altLang="hu-HU" dirty="0"/>
              <a:t> </a:t>
            </a:r>
            <a:r>
              <a:rPr lang="en-US" altLang="hu-HU" u="sng" dirty="0"/>
              <a:t>derivative</a:t>
            </a:r>
            <a:r>
              <a:rPr lang="en-US" altLang="hu-HU" dirty="0"/>
              <a:t> of a function is </a:t>
            </a:r>
            <a:r>
              <a:rPr lang="en-US" altLang="hu-HU" u="sng" dirty="0"/>
              <a:t>negative</a:t>
            </a:r>
            <a:r>
              <a:rPr lang="en-US" altLang="hu-HU" dirty="0"/>
              <a:t> on a given interval, then the graph of the function is </a:t>
            </a:r>
            <a:r>
              <a:rPr lang="en-US" altLang="hu-HU" u="sng" dirty="0"/>
              <a:t>concave down</a:t>
            </a:r>
            <a:r>
              <a:rPr lang="en-US" altLang="hu-HU" dirty="0"/>
              <a:t> </a:t>
            </a:r>
            <a:r>
              <a:rPr lang="hu-HU" altLang="hu-HU" dirty="0" smtClean="0"/>
              <a:t>(CONCAVE) </a:t>
            </a:r>
            <a:r>
              <a:rPr lang="en-US" altLang="hu-HU" dirty="0" smtClean="0"/>
              <a:t>on </a:t>
            </a:r>
            <a:r>
              <a:rPr lang="en-US" altLang="hu-HU" dirty="0"/>
              <a:t>that interval.</a:t>
            </a:r>
          </a:p>
        </p:txBody>
      </p:sp>
    </p:spTree>
    <p:extLst>
      <p:ext uri="{BB962C8B-B14F-4D97-AF65-F5344CB8AC3E}">
        <p14:creationId xmlns:p14="http://schemas.microsoft.com/office/powerpoint/2010/main" val="8575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573" y="492367"/>
            <a:ext cx="6083184" cy="70959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883" y="1956141"/>
            <a:ext cx="7630446" cy="356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9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 dirty="0"/>
              <a:t>The </a:t>
            </a:r>
            <a:r>
              <a:rPr lang="en-US" altLang="hu-HU" b="1" dirty="0"/>
              <a:t>Second</a:t>
            </a:r>
            <a:r>
              <a:rPr lang="en-US" altLang="hu-HU" dirty="0"/>
              <a:t> Derivative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hu-HU" dirty="0"/>
              <a:t>If </a:t>
            </a:r>
            <a:r>
              <a:rPr lang="en-US" altLang="hu-HU" i="1" dirty="0">
                <a:latin typeface="Times New Roman" panose="02020603050405020304" pitchFamily="18" charset="0"/>
              </a:rPr>
              <a:t>f”</a:t>
            </a:r>
            <a:r>
              <a:rPr lang="en-US" altLang="hu-HU" dirty="0">
                <a:latin typeface="Times New Roman" panose="02020603050405020304" pitchFamily="18" charset="0"/>
              </a:rPr>
              <a:t> (</a:t>
            </a:r>
            <a:r>
              <a:rPr lang="en-US" altLang="hu-HU" i="1" dirty="0">
                <a:latin typeface="Times New Roman" panose="02020603050405020304" pitchFamily="18" charset="0"/>
              </a:rPr>
              <a:t>x</a:t>
            </a:r>
            <a:r>
              <a:rPr lang="en-US" altLang="hu-HU" dirty="0">
                <a:latin typeface="Times New Roman" panose="02020603050405020304" pitchFamily="18" charset="0"/>
              </a:rPr>
              <a:t>) &gt; 0</a:t>
            </a:r>
            <a:r>
              <a:rPr lang="en-US" altLang="hu-HU" i="1" dirty="0">
                <a:latin typeface="Times New Roman" panose="02020603050405020304" pitchFamily="18" charset="0"/>
              </a:rPr>
              <a:t> , </a:t>
            </a:r>
            <a:r>
              <a:rPr lang="en-US" altLang="hu-HU" dirty="0"/>
              <a:t>then</a:t>
            </a:r>
            <a:r>
              <a:rPr lang="en-US" altLang="hu-HU" dirty="0">
                <a:latin typeface="Times New Roman" panose="02020603050405020304" pitchFamily="18" charset="0"/>
              </a:rPr>
              <a:t> </a:t>
            </a:r>
            <a:r>
              <a:rPr lang="en-US" altLang="hu-HU" i="1" dirty="0">
                <a:latin typeface="Times New Roman" panose="02020603050405020304" pitchFamily="18" charset="0"/>
              </a:rPr>
              <a:t>f </a:t>
            </a:r>
            <a:r>
              <a:rPr lang="en-US" altLang="hu-HU" dirty="0">
                <a:latin typeface="Times New Roman" panose="02020603050405020304" pitchFamily="18" charset="0"/>
              </a:rPr>
              <a:t>(</a:t>
            </a:r>
            <a:r>
              <a:rPr lang="en-US" altLang="hu-HU" i="1" dirty="0">
                <a:latin typeface="Times New Roman" panose="02020603050405020304" pitchFamily="18" charset="0"/>
              </a:rPr>
              <a:t>x</a:t>
            </a:r>
            <a:r>
              <a:rPr lang="en-US" altLang="hu-HU" dirty="0">
                <a:latin typeface="Times New Roman" panose="02020603050405020304" pitchFamily="18" charset="0"/>
              </a:rPr>
              <a:t>)</a:t>
            </a:r>
            <a:r>
              <a:rPr lang="en-US" altLang="hu-HU" dirty="0"/>
              <a:t> is </a:t>
            </a:r>
            <a:r>
              <a:rPr lang="en-US" altLang="hu-HU" u="sng" dirty="0"/>
              <a:t>concave</a:t>
            </a:r>
            <a:r>
              <a:rPr lang="en-US" altLang="hu-HU" dirty="0"/>
              <a:t> </a:t>
            </a:r>
            <a:r>
              <a:rPr lang="en-US" altLang="hu-HU" u="sng" dirty="0" smtClean="0"/>
              <a:t>up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or</a:t>
            </a:r>
            <a:r>
              <a:rPr lang="hu-HU" altLang="hu-HU" dirty="0" smtClean="0"/>
              <a:t> </a:t>
            </a:r>
            <a:r>
              <a:rPr lang="hu-HU" altLang="hu-HU" dirty="0" err="1" smtClean="0">
                <a:solidFill>
                  <a:srgbClr val="FF0000"/>
                </a:solidFill>
              </a:rPr>
              <a:t>convex</a:t>
            </a:r>
            <a:endParaRPr lang="en-US" altLang="hu-HU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hu-HU" dirty="0"/>
          </a:p>
          <a:p>
            <a:r>
              <a:rPr lang="en-US" altLang="hu-HU" dirty="0"/>
              <a:t>If </a:t>
            </a:r>
            <a:r>
              <a:rPr lang="en-US" altLang="hu-HU" i="1" dirty="0">
                <a:latin typeface="Times New Roman" panose="02020603050405020304" pitchFamily="18" charset="0"/>
              </a:rPr>
              <a:t>f”</a:t>
            </a:r>
            <a:r>
              <a:rPr lang="en-US" altLang="hu-HU" dirty="0">
                <a:latin typeface="Times New Roman" panose="02020603050405020304" pitchFamily="18" charset="0"/>
              </a:rPr>
              <a:t> (</a:t>
            </a:r>
            <a:r>
              <a:rPr lang="en-US" altLang="hu-HU" i="1" dirty="0">
                <a:latin typeface="Times New Roman" panose="02020603050405020304" pitchFamily="18" charset="0"/>
              </a:rPr>
              <a:t>x</a:t>
            </a:r>
            <a:r>
              <a:rPr lang="en-US" altLang="hu-HU" dirty="0">
                <a:latin typeface="Times New Roman" panose="02020603050405020304" pitchFamily="18" charset="0"/>
              </a:rPr>
              <a:t>) &lt; 0</a:t>
            </a:r>
            <a:r>
              <a:rPr lang="en-US" altLang="hu-HU" i="1" dirty="0">
                <a:latin typeface="Times New Roman" panose="02020603050405020304" pitchFamily="18" charset="0"/>
              </a:rPr>
              <a:t> , </a:t>
            </a:r>
            <a:r>
              <a:rPr lang="en-US" altLang="hu-HU" dirty="0"/>
              <a:t>then</a:t>
            </a:r>
            <a:r>
              <a:rPr lang="en-US" altLang="hu-HU" i="1" dirty="0">
                <a:latin typeface="Times New Roman" panose="02020603050405020304" pitchFamily="18" charset="0"/>
              </a:rPr>
              <a:t> f </a:t>
            </a:r>
            <a:r>
              <a:rPr lang="en-US" altLang="hu-HU" dirty="0">
                <a:latin typeface="Times New Roman" panose="02020603050405020304" pitchFamily="18" charset="0"/>
              </a:rPr>
              <a:t>(</a:t>
            </a:r>
            <a:r>
              <a:rPr lang="en-US" altLang="hu-HU" i="1" dirty="0">
                <a:latin typeface="Times New Roman" panose="02020603050405020304" pitchFamily="18" charset="0"/>
              </a:rPr>
              <a:t>x</a:t>
            </a:r>
            <a:r>
              <a:rPr lang="en-US" altLang="hu-HU" dirty="0">
                <a:latin typeface="Times New Roman" panose="02020603050405020304" pitchFamily="18" charset="0"/>
              </a:rPr>
              <a:t>)</a:t>
            </a:r>
            <a:r>
              <a:rPr lang="en-US" altLang="hu-HU" dirty="0"/>
              <a:t> is </a:t>
            </a:r>
            <a:r>
              <a:rPr lang="en-US" altLang="hu-HU" u="sng" dirty="0"/>
              <a:t>concave</a:t>
            </a:r>
            <a:r>
              <a:rPr lang="en-US" altLang="hu-HU" dirty="0"/>
              <a:t> </a:t>
            </a:r>
            <a:r>
              <a:rPr lang="en-US" altLang="hu-HU" u="sng" dirty="0" smtClean="0"/>
              <a:t>down</a:t>
            </a:r>
            <a:r>
              <a:rPr lang="hu-HU" altLang="hu-HU" dirty="0"/>
              <a:t> </a:t>
            </a:r>
            <a:r>
              <a:rPr lang="hu-HU" altLang="hu-HU" dirty="0" err="1" smtClean="0"/>
              <a:t>or</a:t>
            </a:r>
            <a:r>
              <a:rPr lang="hu-HU" altLang="hu-HU" dirty="0" smtClean="0"/>
              <a:t> </a:t>
            </a:r>
            <a:r>
              <a:rPr lang="hu-HU" altLang="hu-HU" dirty="0" err="1" smtClean="0">
                <a:solidFill>
                  <a:srgbClr val="FF0000"/>
                </a:solidFill>
              </a:rPr>
              <a:t>concave</a:t>
            </a:r>
            <a:endParaRPr lang="en-US" alt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05" name="Group 21"/>
          <p:cNvGrpSpPr>
            <a:grpSpLocks/>
          </p:cNvGrpSpPr>
          <p:nvPr/>
        </p:nvGrpSpPr>
        <p:grpSpPr bwMode="auto">
          <a:xfrm>
            <a:off x="2678114" y="2268539"/>
            <a:ext cx="6815137" cy="2854325"/>
            <a:chOff x="727" y="1429"/>
            <a:chExt cx="4293" cy="1798"/>
          </a:xfrm>
          <a:solidFill>
            <a:srgbClr val="0070C0"/>
          </a:solidFill>
        </p:grpSpPr>
        <p:sp>
          <p:nvSpPr>
            <p:cNvPr id="16406" name="Arc 22"/>
            <p:cNvSpPr>
              <a:spLocks/>
            </p:cNvSpPr>
            <p:nvPr/>
          </p:nvSpPr>
          <p:spPr bwMode="auto">
            <a:xfrm>
              <a:off x="727" y="1429"/>
              <a:ext cx="2146" cy="1019"/>
            </a:xfrm>
            <a:custGeom>
              <a:avLst/>
              <a:gdLst>
                <a:gd name="G0" fmla="+- 21585 0 0"/>
                <a:gd name="G1" fmla="+- 21600 0 0"/>
                <a:gd name="G2" fmla="+- 21600 0 0"/>
                <a:gd name="T0" fmla="*/ 0 w 43040"/>
                <a:gd name="T1" fmla="*/ 20783 h 21600"/>
                <a:gd name="T2" fmla="*/ 43040 w 43040"/>
                <a:gd name="T3" fmla="*/ 19105 h 21600"/>
                <a:gd name="T4" fmla="*/ 21585 w 4304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040" h="21600" fill="none" extrusionOk="0">
                  <a:moveTo>
                    <a:pt x="0" y="20783"/>
                  </a:moveTo>
                  <a:cubicBezTo>
                    <a:pt x="439" y="9179"/>
                    <a:pt x="9973" y="0"/>
                    <a:pt x="21585" y="0"/>
                  </a:cubicBezTo>
                  <a:cubicBezTo>
                    <a:pt x="32549" y="0"/>
                    <a:pt x="41773" y="8214"/>
                    <a:pt x="43040" y="19104"/>
                  </a:cubicBezTo>
                </a:path>
                <a:path w="43040" h="21600" stroke="0" extrusionOk="0">
                  <a:moveTo>
                    <a:pt x="0" y="20783"/>
                  </a:moveTo>
                  <a:cubicBezTo>
                    <a:pt x="439" y="9179"/>
                    <a:pt x="9973" y="0"/>
                    <a:pt x="21585" y="0"/>
                  </a:cubicBezTo>
                  <a:cubicBezTo>
                    <a:pt x="32549" y="0"/>
                    <a:pt x="41773" y="8214"/>
                    <a:pt x="43040" y="19104"/>
                  </a:cubicBezTo>
                  <a:lnTo>
                    <a:pt x="21585" y="21600"/>
                  </a:lnTo>
                  <a:close/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 type="stealth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07" name="Arc 23"/>
            <p:cNvSpPr>
              <a:spLocks/>
            </p:cNvSpPr>
            <p:nvPr/>
          </p:nvSpPr>
          <p:spPr bwMode="auto">
            <a:xfrm flipH="1" flipV="1">
              <a:off x="2874" y="2208"/>
              <a:ext cx="2146" cy="1019"/>
            </a:xfrm>
            <a:custGeom>
              <a:avLst/>
              <a:gdLst>
                <a:gd name="G0" fmla="+- 21585 0 0"/>
                <a:gd name="G1" fmla="+- 21600 0 0"/>
                <a:gd name="G2" fmla="+- 21600 0 0"/>
                <a:gd name="T0" fmla="*/ 0 w 43040"/>
                <a:gd name="T1" fmla="*/ 20783 h 21600"/>
                <a:gd name="T2" fmla="*/ 43040 w 43040"/>
                <a:gd name="T3" fmla="*/ 19105 h 21600"/>
                <a:gd name="T4" fmla="*/ 21585 w 4304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040" h="21600" fill="none" extrusionOk="0">
                  <a:moveTo>
                    <a:pt x="0" y="20783"/>
                  </a:moveTo>
                  <a:cubicBezTo>
                    <a:pt x="439" y="9179"/>
                    <a:pt x="9973" y="0"/>
                    <a:pt x="21585" y="0"/>
                  </a:cubicBezTo>
                  <a:cubicBezTo>
                    <a:pt x="32549" y="0"/>
                    <a:pt x="41773" y="8214"/>
                    <a:pt x="43040" y="19104"/>
                  </a:cubicBezTo>
                </a:path>
                <a:path w="43040" h="21600" stroke="0" extrusionOk="0">
                  <a:moveTo>
                    <a:pt x="0" y="20783"/>
                  </a:moveTo>
                  <a:cubicBezTo>
                    <a:pt x="439" y="9179"/>
                    <a:pt x="9973" y="0"/>
                    <a:pt x="21585" y="0"/>
                  </a:cubicBezTo>
                  <a:cubicBezTo>
                    <a:pt x="32549" y="0"/>
                    <a:pt x="41773" y="8214"/>
                    <a:pt x="43040" y="19104"/>
                  </a:cubicBezTo>
                  <a:lnTo>
                    <a:pt x="21585" y="21600"/>
                  </a:lnTo>
                  <a:close/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 type="stealth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390" name="Arc 6"/>
          <p:cNvSpPr>
            <a:spLocks/>
          </p:cNvSpPr>
          <p:nvPr/>
        </p:nvSpPr>
        <p:spPr bwMode="auto">
          <a:xfrm flipH="1" flipV="1">
            <a:off x="6086476" y="3505201"/>
            <a:ext cx="3406775" cy="1617663"/>
          </a:xfrm>
          <a:custGeom>
            <a:avLst/>
            <a:gdLst>
              <a:gd name="G0" fmla="+- 21585 0 0"/>
              <a:gd name="G1" fmla="+- 21600 0 0"/>
              <a:gd name="G2" fmla="+- 21600 0 0"/>
              <a:gd name="T0" fmla="*/ 0 w 43040"/>
              <a:gd name="T1" fmla="*/ 20783 h 21600"/>
              <a:gd name="T2" fmla="*/ 43040 w 43040"/>
              <a:gd name="T3" fmla="*/ 19105 h 21600"/>
              <a:gd name="T4" fmla="*/ 21585 w 4304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40" h="21600" fill="none" extrusionOk="0">
                <a:moveTo>
                  <a:pt x="0" y="20783"/>
                </a:moveTo>
                <a:cubicBezTo>
                  <a:pt x="439" y="9179"/>
                  <a:pt x="9973" y="0"/>
                  <a:pt x="21585" y="0"/>
                </a:cubicBezTo>
                <a:cubicBezTo>
                  <a:pt x="32549" y="0"/>
                  <a:pt x="41773" y="8214"/>
                  <a:pt x="43040" y="19104"/>
                </a:cubicBezTo>
              </a:path>
              <a:path w="43040" h="21600" stroke="0" extrusionOk="0">
                <a:moveTo>
                  <a:pt x="0" y="20783"/>
                </a:moveTo>
                <a:cubicBezTo>
                  <a:pt x="439" y="9179"/>
                  <a:pt x="9973" y="0"/>
                  <a:pt x="21585" y="0"/>
                </a:cubicBezTo>
                <a:cubicBezTo>
                  <a:pt x="32549" y="0"/>
                  <a:pt x="41773" y="8214"/>
                  <a:pt x="43040" y="19104"/>
                </a:cubicBezTo>
                <a:lnTo>
                  <a:pt x="21585" y="21600"/>
                </a:lnTo>
                <a:close/>
              </a:path>
            </a:pathLst>
          </a:custGeom>
          <a:noFill/>
          <a:ln w="63500">
            <a:solidFill>
              <a:srgbClr val="00FF00"/>
            </a:solidFill>
            <a:round/>
            <a:headEnd type="stealth" w="med" len="med"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389" name="Arc 5"/>
          <p:cNvSpPr>
            <a:spLocks/>
          </p:cNvSpPr>
          <p:nvPr/>
        </p:nvSpPr>
        <p:spPr bwMode="auto">
          <a:xfrm>
            <a:off x="2678114" y="2268538"/>
            <a:ext cx="3406775" cy="1617662"/>
          </a:xfrm>
          <a:custGeom>
            <a:avLst/>
            <a:gdLst>
              <a:gd name="G0" fmla="+- 21585 0 0"/>
              <a:gd name="G1" fmla="+- 21600 0 0"/>
              <a:gd name="G2" fmla="+- 21600 0 0"/>
              <a:gd name="T0" fmla="*/ 0 w 43040"/>
              <a:gd name="T1" fmla="*/ 20783 h 21600"/>
              <a:gd name="T2" fmla="*/ 43040 w 43040"/>
              <a:gd name="T3" fmla="*/ 19105 h 21600"/>
              <a:gd name="T4" fmla="*/ 21585 w 4304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40" h="21600" fill="none" extrusionOk="0">
                <a:moveTo>
                  <a:pt x="0" y="20783"/>
                </a:moveTo>
                <a:cubicBezTo>
                  <a:pt x="439" y="9179"/>
                  <a:pt x="9973" y="0"/>
                  <a:pt x="21585" y="0"/>
                </a:cubicBezTo>
                <a:cubicBezTo>
                  <a:pt x="32549" y="0"/>
                  <a:pt x="41773" y="8214"/>
                  <a:pt x="43040" y="19104"/>
                </a:cubicBezTo>
              </a:path>
              <a:path w="43040" h="21600" stroke="0" extrusionOk="0">
                <a:moveTo>
                  <a:pt x="0" y="20783"/>
                </a:moveTo>
                <a:cubicBezTo>
                  <a:pt x="439" y="9179"/>
                  <a:pt x="9973" y="0"/>
                  <a:pt x="21585" y="0"/>
                </a:cubicBezTo>
                <a:cubicBezTo>
                  <a:pt x="32549" y="0"/>
                  <a:pt x="41773" y="8214"/>
                  <a:pt x="43040" y="19104"/>
                </a:cubicBezTo>
                <a:lnTo>
                  <a:pt x="21585" y="21600"/>
                </a:lnTo>
                <a:close/>
              </a:path>
            </a:pathLst>
          </a:custGeom>
          <a:noFill/>
          <a:ln w="63500">
            <a:solidFill>
              <a:srgbClr val="CC00CC"/>
            </a:solidFill>
            <a:round/>
            <a:headEnd type="stealth" w="med" len="med"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hu-HU" b="1" dirty="0"/>
              <a:t>Concavity</a:t>
            </a: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6038851" y="3641726"/>
            <a:ext cx="92075" cy="98425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770689" y="3062288"/>
            <a:ext cx="3036887" cy="36671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hu-HU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Here the concavity changes.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230563" y="5581651"/>
            <a:ext cx="5700712" cy="36671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hu-HU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This is called an inflection point (or point of inflection).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3575050" y="2665413"/>
            <a:ext cx="1651000" cy="36671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hu-HU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Concave down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7127876" y="3959226"/>
            <a:ext cx="1357313" cy="36671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hu-HU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Concave up</a:t>
            </a:r>
          </a:p>
        </p:txBody>
      </p:sp>
      <p:graphicFrame>
        <p:nvGraphicFramePr>
          <p:cNvPr id="1640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068663"/>
              </p:ext>
            </p:extLst>
          </p:nvPr>
        </p:nvGraphicFramePr>
        <p:xfrm>
          <a:off x="3595688" y="3092450"/>
          <a:ext cx="1574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3" imgW="1574640" imgH="431640" progId="Equation.DSMT4">
                  <p:embed/>
                </p:oleObj>
              </mc:Choice>
              <mc:Fallback>
                <p:oleObj name="Equation" r:id="rId3" imgW="1574640" imgH="431640" progId="Equation.DSMT4">
                  <p:embed/>
                  <p:pic>
                    <p:nvPicPr>
                      <p:cNvPr id="1640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88" y="3092450"/>
                        <a:ext cx="1574800" cy="4318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189066"/>
              </p:ext>
            </p:extLst>
          </p:nvPr>
        </p:nvGraphicFramePr>
        <p:xfrm>
          <a:off x="7023100" y="4364038"/>
          <a:ext cx="1587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5" imgW="1587240" imgH="431640" progId="Equation.DSMT4">
                  <p:embed/>
                </p:oleObj>
              </mc:Choice>
              <mc:Fallback>
                <p:oleObj name="Equation" r:id="rId5" imgW="1587240" imgH="431640" progId="Equation.DSMT4">
                  <p:embed/>
                  <p:pic>
                    <p:nvPicPr>
                      <p:cNvPr id="1640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3100" y="4364038"/>
                        <a:ext cx="1587500" cy="4318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408" name="Picture 24" descr="hand_pointi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6368" flipH="1">
            <a:off x="6164263" y="3360739"/>
            <a:ext cx="677862" cy="42068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96199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nimBg="1"/>
      <p:bldP spid="16396" grpId="0" animBg="1"/>
      <p:bldP spid="16401" grpId="0" animBg="1"/>
      <p:bldP spid="1640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8" name="Freeform 12"/>
          <p:cNvSpPr>
            <a:spLocks/>
          </p:cNvSpPr>
          <p:nvPr/>
        </p:nvSpPr>
        <p:spPr bwMode="auto">
          <a:xfrm>
            <a:off x="3929063" y="3843338"/>
            <a:ext cx="2201862" cy="1816100"/>
          </a:xfrm>
          <a:custGeom>
            <a:avLst/>
            <a:gdLst>
              <a:gd name="T0" fmla="*/ 0 w 749"/>
              <a:gd name="T1" fmla="*/ 598 h 598"/>
              <a:gd name="T2" fmla="*/ 317 w 749"/>
              <a:gd name="T3" fmla="*/ 99 h 598"/>
              <a:gd name="T4" fmla="*/ 749 w 749"/>
              <a:gd name="T5" fmla="*/ 3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9" h="598">
                <a:moveTo>
                  <a:pt x="0" y="598"/>
                </a:moveTo>
                <a:cubicBezTo>
                  <a:pt x="96" y="398"/>
                  <a:pt x="192" y="198"/>
                  <a:pt x="317" y="99"/>
                </a:cubicBezTo>
                <a:cubicBezTo>
                  <a:pt x="442" y="0"/>
                  <a:pt x="595" y="1"/>
                  <a:pt x="749" y="3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  <a:headEnd type="stealth" w="med" len="med"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589" name="Freeform 13"/>
          <p:cNvSpPr>
            <a:spLocks/>
          </p:cNvSpPr>
          <p:nvPr/>
        </p:nvSpPr>
        <p:spPr bwMode="auto">
          <a:xfrm flipH="1" flipV="1">
            <a:off x="6073776" y="2044700"/>
            <a:ext cx="2201863" cy="1816100"/>
          </a:xfrm>
          <a:custGeom>
            <a:avLst/>
            <a:gdLst>
              <a:gd name="T0" fmla="*/ 0 w 749"/>
              <a:gd name="T1" fmla="*/ 598 h 598"/>
              <a:gd name="T2" fmla="*/ 317 w 749"/>
              <a:gd name="T3" fmla="*/ 99 h 598"/>
              <a:gd name="T4" fmla="*/ 749 w 749"/>
              <a:gd name="T5" fmla="*/ 3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9" h="598">
                <a:moveTo>
                  <a:pt x="0" y="598"/>
                </a:moveTo>
                <a:cubicBezTo>
                  <a:pt x="96" y="398"/>
                  <a:pt x="192" y="198"/>
                  <a:pt x="317" y="99"/>
                </a:cubicBezTo>
                <a:cubicBezTo>
                  <a:pt x="442" y="0"/>
                  <a:pt x="595" y="1"/>
                  <a:pt x="749" y="3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  <a:headEnd type="stealth" w="med" len="med"/>
            <a:tailEnd type="none" w="med" len="med"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hu-HU" b="1" dirty="0"/>
              <a:t>Concavity</a:t>
            </a:r>
          </a:p>
        </p:txBody>
      </p:sp>
      <p:sp>
        <p:nvSpPr>
          <p:cNvPr id="24581" name="Freeform 5"/>
          <p:cNvSpPr>
            <a:spLocks/>
          </p:cNvSpPr>
          <p:nvPr/>
        </p:nvSpPr>
        <p:spPr bwMode="auto">
          <a:xfrm>
            <a:off x="3922713" y="3844925"/>
            <a:ext cx="2201862" cy="1816100"/>
          </a:xfrm>
          <a:custGeom>
            <a:avLst/>
            <a:gdLst>
              <a:gd name="T0" fmla="*/ 0 w 749"/>
              <a:gd name="T1" fmla="*/ 598 h 598"/>
              <a:gd name="T2" fmla="*/ 317 w 749"/>
              <a:gd name="T3" fmla="*/ 99 h 598"/>
              <a:gd name="T4" fmla="*/ 749 w 749"/>
              <a:gd name="T5" fmla="*/ 3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9" h="598">
                <a:moveTo>
                  <a:pt x="0" y="598"/>
                </a:moveTo>
                <a:cubicBezTo>
                  <a:pt x="96" y="398"/>
                  <a:pt x="192" y="198"/>
                  <a:pt x="317" y="99"/>
                </a:cubicBezTo>
                <a:cubicBezTo>
                  <a:pt x="442" y="0"/>
                  <a:pt x="595" y="1"/>
                  <a:pt x="749" y="3"/>
                </a:cubicBezTo>
              </a:path>
            </a:pathLst>
          </a:custGeom>
          <a:noFill/>
          <a:ln w="63500">
            <a:solidFill>
              <a:srgbClr val="FF00FF"/>
            </a:solidFill>
            <a:round/>
            <a:headEnd type="stealth" w="med" len="med"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582" name="Freeform 6"/>
          <p:cNvSpPr>
            <a:spLocks/>
          </p:cNvSpPr>
          <p:nvPr/>
        </p:nvSpPr>
        <p:spPr bwMode="auto">
          <a:xfrm flipH="1" flipV="1">
            <a:off x="6067426" y="2046288"/>
            <a:ext cx="2201863" cy="1816100"/>
          </a:xfrm>
          <a:custGeom>
            <a:avLst/>
            <a:gdLst>
              <a:gd name="T0" fmla="*/ 0 w 749"/>
              <a:gd name="T1" fmla="*/ 598 h 598"/>
              <a:gd name="T2" fmla="*/ 317 w 749"/>
              <a:gd name="T3" fmla="*/ 99 h 598"/>
              <a:gd name="T4" fmla="*/ 749 w 749"/>
              <a:gd name="T5" fmla="*/ 3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9" h="598">
                <a:moveTo>
                  <a:pt x="0" y="598"/>
                </a:moveTo>
                <a:cubicBezTo>
                  <a:pt x="96" y="398"/>
                  <a:pt x="192" y="198"/>
                  <a:pt x="317" y="99"/>
                </a:cubicBezTo>
                <a:cubicBezTo>
                  <a:pt x="442" y="0"/>
                  <a:pt x="595" y="1"/>
                  <a:pt x="749" y="3"/>
                </a:cubicBezTo>
              </a:path>
            </a:pathLst>
          </a:custGeom>
          <a:noFill/>
          <a:ln w="63500">
            <a:solidFill>
              <a:srgbClr val="00FF00"/>
            </a:solidFill>
            <a:round/>
            <a:headEnd type="stealth" w="med" len="med"/>
            <a:tailEnd type="none" w="med" len="med"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4605338" y="4425951"/>
            <a:ext cx="1651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hu-HU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Concave down</a:t>
            </a:r>
          </a:p>
        </p:txBody>
      </p:sp>
      <p:graphicFrame>
        <p:nvGraphicFramePr>
          <p:cNvPr id="2459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701284"/>
              </p:ext>
            </p:extLst>
          </p:nvPr>
        </p:nvGraphicFramePr>
        <p:xfrm>
          <a:off x="4612482" y="4835527"/>
          <a:ext cx="1574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3" imgW="1574640" imgH="431640" progId="Equation.DSMT4">
                  <p:embed/>
                </p:oleObj>
              </mc:Choice>
              <mc:Fallback>
                <p:oleObj name="Equation" r:id="rId3" imgW="1574640" imgH="431640" progId="Equation.DSMT4">
                  <p:embed/>
                  <p:pic>
                    <p:nvPicPr>
                      <p:cNvPr id="2459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2482" y="4835527"/>
                        <a:ext cx="1574800" cy="4318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6200776" y="2282826"/>
            <a:ext cx="1357313" cy="36671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hu-HU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Concave up</a:t>
            </a:r>
          </a:p>
        </p:txBody>
      </p:sp>
      <p:graphicFrame>
        <p:nvGraphicFramePr>
          <p:cNvPr id="2459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83366"/>
              </p:ext>
            </p:extLst>
          </p:nvPr>
        </p:nvGraphicFramePr>
        <p:xfrm>
          <a:off x="6096000" y="2687638"/>
          <a:ext cx="1587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5" imgW="1587240" imgH="431640" progId="Equation.DSMT4">
                  <p:embed/>
                </p:oleObj>
              </mc:Choice>
              <mc:Fallback>
                <p:oleObj name="Equation" r:id="rId5" imgW="1587240" imgH="431640" progId="Equation.DSMT4">
                  <p:embed/>
                  <p:pic>
                    <p:nvPicPr>
                      <p:cNvPr id="2459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687638"/>
                        <a:ext cx="1587500" cy="4318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4" name="Oval 18"/>
          <p:cNvSpPr>
            <a:spLocks noChangeArrowheads="1"/>
          </p:cNvSpPr>
          <p:nvPr/>
        </p:nvSpPr>
        <p:spPr bwMode="auto">
          <a:xfrm>
            <a:off x="6038851" y="3800476"/>
            <a:ext cx="92075" cy="98425"/>
          </a:xfrm>
          <a:prstGeom prst="ellipse">
            <a:avLst/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6648451" y="4281488"/>
            <a:ext cx="1704975" cy="36671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hu-HU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Inflection point</a:t>
            </a:r>
          </a:p>
        </p:txBody>
      </p:sp>
      <p:pic>
        <p:nvPicPr>
          <p:cNvPr id="24596" name="Picture 20" descr="hand_pointi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863" flipH="1">
            <a:off x="6032501" y="3983039"/>
            <a:ext cx="677863" cy="42068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13945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0" grpId="1" animBg="1"/>
      <p:bldP spid="24592" grpId="0" animBg="1"/>
      <p:bldP spid="2459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 dirty="0"/>
              <a:t>Inflection </a:t>
            </a:r>
            <a:r>
              <a:rPr lang="en-US" altLang="hu-HU" b="1" dirty="0"/>
              <a:t>Points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hu-HU" b="1" dirty="0"/>
              <a:t>Inflection points</a:t>
            </a:r>
            <a:r>
              <a:rPr lang="en-US" altLang="hu-HU" dirty="0"/>
              <a:t>  are points where the graph </a:t>
            </a:r>
            <a:r>
              <a:rPr lang="en-US" altLang="hu-HU" u="sng" dirty="0"/>
              <a:t>changes</a:t>
            </a:r>
            <a:r>
              <a:rPr lang="en-US" altLang="hu-HU" dirty="0"/>
              <a:t> concavity.</a:t>
            </a:r>
          </a:p>
          <a:p>
            <a:endParaRPr lang="en-US" altLang="hu-HU" dirty="0"/>
          </a:p>
          <a:p>
            <a:r>
              <a:rPr lang="en-US" altLang="hu-HU" dirty="0"/>
              <a:t>The second derivative will either equal </a:t>
            </a:r>
            <a:r>
              <a:rPr lang="en-US" altLang="hu-HU" u="sng" dirty="0"/>
              <a:t>zero</a:t>
            </a:r>
            <a:r>
              <a:rPr lang="en-US" altLang="hu-HU" dirty="0"/>
              <a:t> or be </a:t>
            </a:r>
            <a:r>
              <a:rPr lang="en-US" altLang="hu-HU" u="sng" dirty="0"/>
              <a:t>undefined</a:t>
            </a:r>
            <a:r>
              <a:rPr lang="en-US" altLang="hu-HU" dirty="0"/>
              <a:t> at an inflection point.</a:t>
            </a:r>
          </a:p>
        </p:txBody>
      </p:sp>
    </p:spTree>
    <p:extLst>
      <p:ext uri="{BB962C8B-B14F-4D97-AF65-F5344CB8AC3E}">
        <p14:creationId xmlns:p14="http://schemas.microsoft.com/office/powerpoint/2010/main" val="28065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 b="1" dirty="0"/>
              <a:t>Concavity</a:t>
            </a:r>
          </a:p>
        </p:txBody>
      </p:sp>
      <p:sp>
        <p:nvSpPr>
          <p:cNvPr id="25609" name="Rectangle 9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pPr marL="609600" indent="-609600"/>
            <a:r>
              <a:rPr lang="en-US" altLang="hu-HU" sz="2400" dirty="0"/>
              <a:t>Find the intervals on which the function is concave up or concave down and the coordinates of any inflection points:</a:t>
            </a:r>
          </a:p>
          <a:p>
            <a:pPr marL="609600" indent="-609600">
              <a:buNone/>
            </a:pPr>
            <a:endParaRPr lang="en-US" altLang="hu-HU" sz="2400" dirty="0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950970"/>
              </p:ext>
            </p:extLst>
          </p:nvPr>
        </p:nvGraphicFramePr>
        <p:xfrm>
          <a:off x="4445000" y="2697163"/>
          <a:ext cx="3302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" name="Equation" r:id="rId3" imgW="3301920" imgH="507960" progId="Equation.DSMT4">
                  <p:embed/>
                </p:oleObj>
              </mc:Choice>
              <mc:Fallback>
                <p:oleObj name="Equation" r:id="rId3" imgW="3301920" imgH="507960" progId="Equation.DSMT4">
                  <p:embed/>
                  <p:pic>
                    <p:nvPicPr>
                      <p:cNvPr id="256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2697163"/>
                        <a:ext cx="3302000" cy="5080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4119"/>
              </p:ext>
            </p:extLst>
          </p:nvPr>
        </p:nvGraphicFramePr>
        <p:xfrm>
          <a:off x="4883150" y="3403600"/>
          <a:ext cx="2425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" name="Equation" r:id="rId5" imgW="2425680" imgH="431640" progId="Equation.DSMT4">
                  <p:embed/>
                </p:oleObj>
              </mc:Choice>
              <mc:Fallback>
                <p:oleObj name="Equation" r:id="rId5" imgW="2425680" imgH="431640" progId="Equation.DSMT4">
                  <p:embed/>
                  <p:pic>
                    <p:nvPicPr>
                      <p:cNvPr id="256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3403600"/>
                        <a:ext cx="2425700" cy="4318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78046"/>
              </p:ext>
            </p:extLst>
          </p:nvPr>
        </p:nvGraphicFramePr>
        <p:xfrm>
          <a:off x="5327650" y="4103688"/>
          <a:ext cx="1536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Equation" r:id="rId7" imgW="1536480" imgH="431640" progId="Equation.DSMT4">
                  <p:embed/>
                </p:oleObj>
              </mc:Choice>
              <mc:Fallback>
                <p:oleObj name="Equation" r:id="rId7" imgW="1536480" imgH="431640" progId="Equation.DSMT4">
                  <p:embed/>
                  <p:pic>
                    <p:nvPicPr>
                      <p:cNvPr id="256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4103688"/>
                        <a:ext cx="1536700" cy="4318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911069"/>
              </p:ext>
            </p:extLst>
          </p:nvPr>
        </p:nvGraphicFramePr>
        <p:xfrm>
          <a:off x="5314950" y="4822825"/>
          <a:ext cx="1562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Equation" r:id="rId9" imgW="1562040" imgH="431640" progId="Equation.DSMT4">
                  <p:embed/>
                </p:oleObj>
              </mc:Choice>
              <mc:Fallback>
                <p:oleObj name="Equation" r:id="rId9" imgW="1562040" imgH="431640" progId="Equation.DSMT4">
                  <p:embed/>
                  <p:pic>
                    <p:nvPicPr>
                      <p:cNvPr id="256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4822825"/>
                        <a:ext cx="1562100" cy="4318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143206"/>
              </p:ext>
            </p:extLst>
          </p:nvPr>
        </p:nvGraphicFramePr>
        <p:xfrm>
          <a:off x="4464050" y="5562600"/>
          <a:ext cx="3263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" name="Equation" r:id="rId11" imgW="3263760" imgH="431640" progId="Equation.DSMT4">
                  <p:embed/>
                </p:oleObj>
              </mc:Choice>
              <mc:Fallback>
                <p:oleObj name="Equation" r:id="rId11" imgW="3263760" imgH="431640" progId="Equation.DSMT4">
                  <p:embed/>
                  <p:pic>
                    <p:nvPicPr>
                      <p:cNvPr id="256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5562600"/>
                        <a:ext cx="3263900" cy="4318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75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670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 b="1" dirty="0"/>
              <a:t>Concavity</a:t>
            </a: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894837"/>
              </p:ext>
            </p:extLst>
          </p:nvPr>
        </p:nvGraphicFramePr>
        <p:xfrm>
          <a:off x="4445000" y="1760538"/>
          <a:ext cx="3302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Equation" r:id="rId3" imgW="3301920" imgH="507960" progId="Equation.DSMT4">
                  <p:embed/>
                </p:oleObj>
              </mc:Choice>
              <mc:Fallback>
                <p:oleObj name="Equation" r:id="rId3" imgW="3301920" imgH="507960" progId="Equation.DSMT4">
                  <p:embed/>
                  <p:pic>
                    <p:nvPicPr>
                      <p:cNvPr id="266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1760538"/>
                        <a:ext cx="3302000" cy="5080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906346"/>
              </p:ext>
            </p:extLst>
          </p:nvPr>
        </p:nvGraphicFramePr>
        <p:xfrm>
          <a:off x="4337050" y="5303838"/>
          <a:ext cx="3517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Equation" r:id="rId5" imgW="3517560" imgH="431640" progId="Equation.DSMT4">
                  <p:embed/>
                </p:oleObj>
              </mc:Choice>
              <mc:Fallback>
                <p:oleObj name="Equation" r:id="rId5" imgW="3517560" imgH="431640" progId="Equation.DSMT4">
                  <p:embed/>
                  <p:pic>
                    <p:nvPicPr>
                      <p:cNvPr id="266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7050" y="5303838"/>
                        <a:ext cx="3517900" cy="4318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233894"/>
              </p:ext>
            </p:extLst>
          </p:nvPr>
        </p:nvGraphicFramePr>
        <p:xfrm>
          <a:off x="4273550" y="5999163"/>
          <a:ext cx="3644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Equation" r:id="rId7" imgW="3644640" imgH="355320" progId="Equation.DSMT4">
                  <p:embed/>
                </p:oleObj>
              </mc:Choice>
              <mc:Fallback>
                <p:oleObj name="Equation" r:id="rId7" imgW="3644640" imgH="355320" progId="Equation.DSMT4">
                  <p:embed/>
                  <p:pic>
                    <p:nvPicPr>
                      <p:cNvPr id="266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5999163"/>
                        <a:ext cx="3644900" cy="3556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0" name="Picture 6" descr="[image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32886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15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0010"/>
            <a:ext cx="10515600" cy="1325563"/>
          </a:xfrm>
          <a:noFill/>
        </p:spPr>
        <p:txBody>
          <a:bodyPr/>
          <a:lstStyle/>
          <a:p>
            <a:r>
              <a:rPr lang="en-US" altLang="hu-HU" b="1" dirty="0"/>
              <a:t>Concavity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15232"/>
            <a:ext cx="9737188" cy="4114800"/>
          </a:xfrm>
          <a:noFill/>
        </p:spPr>
        <p:txBody>
          <a:bodyPr>
            <a:normAutofit/>
          </a:bodyPr>
          <a:lstStyle/>
          <a:p>
            <a:pPr marL="609600" indent="-609600"/>
            <a:r>
              <a:rPr lang="en-US" altLang="hu-HU" dirty="0"/>
              <a:t>Find the intervals on which the function is concave up or concave down and the coordinates of any inflection points:</a:t>
            </a:r>
          </a:p>
          <a:p>
            <a:pPr marL="609600" indent="-609600">
              <a:buNone/>
            </a:pPr>
            <a:endParaRPr lang="en-US" altLang="hu-HU" dirty="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753383"/>
              </p:ext>
            </p:extLst>
          </p:nvPr>
        </p:nvGraphicFramePr>
        <p:xfrm>
          <a:off x="4235450" y="2517775"/>
          <a:ext cx="3721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2" name="Equation" r:id="rId3" imgW="3720960" imgH="507960" progId="Equation.DSMT4">
                  <p:embed/>
                </p:oleObj>
              </mc:Choice>
              <mc:Fallback>
                <p:oleObj name="Equation" r:id="rId3" imgW="3720960" imgH="507960" progId="Equation.DSMT4">
                  <p:embed/>
                  <p:pic>
                    <p:nvPicPr>
                      <p:cNvPr id="27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2517775"/>
                        <a:ext cx="3721100" cy="5080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431123"/>
              </p:ext>
            </p:extLst>
          </p:nvPr>
        </p:nvGraphicFramePr>
        <p:xfrm>
          <a:off x="4505325" y="3217863"/>
          <a:ext cx="3149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" name="Equation" r:id="rId5" imgW="3149280" imgH="507960" progId="Equation.DSMT4">
                  <p:embed/>
                </p:oleObj>
              </mc:Choice>
              <mc:Fallback>
                <p:oleObj name="Equation" r:id="rId5" imgW="3149280" imgH="507960" progId="Equation.DSMT4">
                  <p:embed/>
                  <p:pic>
                    <p:nvPicPr>
                      <p:cNvPr id="276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325" y="3217863"/>
                        <a:ext cx="3149600" cy="5080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142891"/>
              </p:ext>
            </p:extLst>
          </p:nvPr>
        </p:nvGraphicFramePr>
        <p:xfrm>
          <a:off x="4933950" y="3987800"/>
          <a:ext cx="2324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4" name="Equation" r:id="rId7" imgW="2323800" imgH="431640" progId="Equation.DSMT4">
                  <p:embed/>
                </p:oleObj>
              </mc:Choice>
              <mc:Fallback>
                <p:oleObj name="Equation" r:id="rId7" imgW="2323800" imgH="431640" progId="Equation.DSMT4">
                  <p:embed/>
                  <p:pic>
                    <p:nvPicPr>
                      <p:cNvPr id="276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950" y="3987800"/>
                        <a:ext cx="2324100" cy="4318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034338"/>
              </p:ext>
            </p:extLst>
          </p:nvPr>
        </p:nvGraphicFramePr>
        <p:xfrm>
          <a:off x="5194300" y="4733925"/>
          <a:ext cx="1803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5" name="Equation" r:id="rId9" imgW="1803240" imgH="431640" progId="Equation.DSMT4">
                  <p:embed/>
                </p:oleObj>
              </mc:Choice>
              <mc:Fallback>
                <p:oleObj name="Equation" r:id="rId9" imgW="1803240" imgH="431640" progId="Equation.DSMT4">
                  <p:embed/>
                  <p:pic>
                    <p:nvPicPr>
                      <p:cNvPr id="276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0" y="4733925"/>
                        <a:ext cx="1803400" cy="4318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145164"/>
              </p:ext>
            </p:extLst>
          </p:nvPr>
        </p:nvGraphicFramePr>
        <p:xfrm>
          <a:off x="5418138" y="5446713"/>
          <a:ext cx="1320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" name="Equation" r:id="rId11" imgW="1320480" imgH="342720" progId="Equation.DSMT4">
                  <p:embed/>
                </p:oleObj>
              </mc:Choice>
              <mc:Fallback>
                <p:oleObj name="Equation" r:id="rId11" imgW="1320480" imgH="342720" progId="Equation.DSMT4">
                  <p:embed/>
                  <p:pic>
                    <p:nvPicPr>
                      <p:cNvPr id="276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5446713"/>
                        <a:ext cx="1320800" cy="3429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902053"/>
              </p:ext>
            </p:extLst>
          </p:nvPr>
        </p:nvGraphicFramePr>
        <p:xfrm>
          <a:off x="5716588" y="6022975"/>
          <a:ext cx="762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" name="Equation" r:id="rId13" imgW="761760" imgH="342720" progId="Equation.DSMT4">
                  <p:embed/>
                </p:oleObj>
              </mc:Choice>
              <mc:Fallback>
                <p:oleObj name="Equation" r:id="rId13" imgW="761760" imgH="342720" progId="Equation.DSMT4">
                  <p:embed/>
                  <p:pic>
                    <p:nvPicPr>
                      <p:cNvPr id="276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6588" y="6022975"/>
                        <a:ext cx="762000" cy="3429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87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hu-HU" b="1" dirty="0"/>
              <a:t>Concavity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3748089" y="3489325"/>
            <a:ext cx="469423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6096000" y="3273426"/>
            <a:ext cx="0" cy="4413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6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027769"/>
              </p:ext>
            </p:extLst>
          </p:nvPr>
        </p:nvGraphicFramePr>
        <p:xfrm>
          <a:off x="4041775" y="4702175"/>
          <a:ext cx="1536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1" name="Equation" r:id="rId3" imgW="1536480" imgH="431640" progId="Equation.DSMT4">
                  <p:embed/>
                </p:oleObj>
              </mc:Choice>
              <mc:Fallback>
                <p:oleObj name="Equation" r:id="rId3" imgW="1536480" imgH="431640" progId="Equation.DSMT4">
                  <p:embed/>
                  <p:pic>
                    <p:nvPicPr>
                      <p:cNvPr id="286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775" y="4702175"/>
                        <a:ext cx="1536700" cy="4318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3932239" y="3257550"/>
            <a:ext cx="2027237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V="1">
            <a:off x="6134100" y="3278187"/>
            <a:ext cx="2037557" cy="9526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rot="5400000">
            <a:off x="6577217" y="3274582"/>
            <a:ext cx="3032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rot="5400000">
            <a:off x="7881643" y="3297896"/>
            <a:ext cx="3032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rot="5400000">
            <a:off x="7453019" y="3271770"/>
            <a:ext cx="3032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rot="5400000">
            <a:off x="7017318" y="3284833"/>
            <a:ext cx="3032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rot="5400000">
            <a:off x="6166055" y="3292543"/>
            <a:ext cx="3032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68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026990"/>
              </p:ext>
            </p:extLst>
          </p:nvPr>
        </p:nvGraphicFramePr>
        <p:xfrm>
          <a:off x="6950075" y="4711700"/>
          <a:ext cx="1549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" name="Equation" r:id="rId5" imgW="1549080" imgH="431640" progId="Equation.DSMT4">
                  <p:embed/>
                </p:oleObj>
              </mc:Choice>
              <mc:Fallback>
                <p:oleObj name="Equation" r:id="rId5" imgW="1549080" imgH="431640" progId="Equation.DSMT4">
                  <p:embed/>
                  <p:pic>
                    <p:nvPicPr>
                      <p:cNvPr id="286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0075" y="4711700"/>
                        <a:ext cx="1549400" cy="4318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5940426" y="2909888"/>
            <a:ext cx="309563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hu-HU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0</a:t>
            </a:r>
          </a:p>
        </p:txBody>
      </p:sp>
      <p:graphicFrame>
        <p:nvGraphicFramePr>
          <p:cNvPr id="2868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763851"/>
              </p:ext>
            </p:extLst>
          </p:nvPr>
        </p:nvGraphicFramePr>
        <p:xfrm>
          <a:off x="4448175" y="4178300"/>
          <a:ext cx="838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" name="Equation" r:id="rId7" imgW="838080" imgH="342720" progId="Equation.DSMT4">
                  <p:embed/>
                </p:oleObj>
              </mc:Choice>
              <mc:Fallback>
                <p:oleObj name="Equation" r:id="rId7" imgW="838080" imgH="342720" progId="Equation.DSMT4">
                  <p:embed/>
                  <p:pic>
                    <p:nvPicPr>
                      <p:cNvPr id="2868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8175" y="4178300"/>
                        <a:ext cx="838200" cy="3429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458030"/>
              </p:ext>
            </p:extLst>
          </p:nvPr>
        </p:nvGraphicFramePr>
        <p:xfrm>
          <a:off x="8480425" y="3282950"/>
          <a:ext cx="952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" name="Equation" r:id="rId9" imgW="952200" imgH="431640" progId="Equation.DSMT4">
                  <p:embed/>
                </p:oleObj>
              </mc:Choice>
              <mc:Fallback>
                <p:oleObj name="Equation" r:id="rId9" imgW="952200" imgH="431640" progId="Equation.DSMT4">
                  <p:embed/>
                  <p:pic>
                    <p:nvPicPr>
                      <p:cNvPr id="2868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0425" y="3282950"/>
                        <a:ext cx="952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02081"/>
              </p:ext>
            </p:extLst>
          </p:nvPr>
        </p:nvGraphicFramePr>
        <p:xfrm>
          <a:off x="7119938" y="4187825"/>
          <a:ext cx="838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" name="Equation" r:id="rId11" imgW="838080" imgH="342720" progId="Equation.DSMT4">
                  <p:embed/>
                </p:oleObj>
              </mc:Choice>
              <mc:Fallback>
                <p:oleObj name="Equation" r:id="rId11" imgW="838080" imgH="342720" progId="Equation.DSMT4">
                  <p:embed/>
                  <p:pic>
                    <p:nvPicPr>
                      <p:cNvPr id="2869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9938" y="4187825"/>
                        <a:ext cx="838200" cy="3429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518632"/>
              </p:ext>
            </p:extLst>
          </p:nvPr>
        </p:nvGraphicFramePr>
        <p:xfrm>
          <a:off x="4235450" y="1612900"/>
          <a:ext cx="3721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" name="Equation" r:id="rId13" imgW="3720960" imgH="507960" progId="Equation.DSMT4">
                  <p:embed/>
                </p:oleObj>
              </mc:Choice>
              <mc:Fallback>
                <p:oleObj name="Equation" r:id="rId13" imgW="3720960" imgH="507960" progId="Equation.DSMT4">
                  <p:embed/>
                  <p:pic>
                    <p:nvPicPr>
                      <p:cNvPr id="2869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1612900"/>
                        <a:ext cx="3721100" cy="5080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095428"/>
              </p:ext>
            </p:extLst>
          </p:nvPr>
        </p:nvGraphicFramePr>
        <p:xfrm>
          <a:off x="4933950" y="2273300"/>
          <a:ext cx="2324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7" name="Equation" r:id="rId15" imgW="2323800" imgH="431640" progId="Equation.DSMT4">
                  <p:embed/>
                </p:oleObj>
              </mc:Choice>
              <mc:Fallback>
                <p:oleObj name="Equation" r:id="rId15" imgW="2323800" imgH="431640" progId="Equation.DSMT4">
                  <p:embed/>
                  <p:pic>
                    <p:nvPicPr>
                      <p:cNvPr id="2869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950" y="2273300"/>
                        <a:ext cx="2324100" cy="4318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224898"/>
              </p:ext>
            </p:extLst>
          </p:nvPr>
        </p:nvGraphicFramePr>
        <p:xfrm>
          <a:off x="4159250" y="5303838"/>
          <a:ext cx="3873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8" name="Equation" r:id="rId17" imgW="3873240" imgH="431640" progId="Equation.DSMT4">
                  <p:embed/>
                </p:oleObj>
              </mc:Choice>
              <mc:Fallback>
                <p:oleObj name="Equation" r:id="rId17" imgW="3873240" imgH="431640" progId="Equation.DSMT4">
                  <p:embed/>
                  <p:pic>
                    <p:nvPicPr>
                      <p:cNvPr id="2869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0" y="5303838"/>
                        <a:ext cx="3873500" cy="4318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700044"/>
              </p:ext>
            </p:extLst>
          </p:nvPr>
        </p:nvGraphicFramePr>
        <p:xfrm>
          <a:off x="4533900" y="5961063"/>
          <a:ext cx="3124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9" name="Equation" r:id="rId19" imgW="3124080" imgH="431640" progId="Equation.DSMT4">
                  <p:embed/>
                </p:oleObj>
              </mc:Choice>
              <mc:Fallback>
                <p:oleObj name="Equation" r:id="rId19" imgW="3124080" imgH="431640" progId="Equation.DSMT4">
                  <p:embed/>
                  <p:pic>
                    <p:nvPicPr>
                      <p:cNvPr id="2869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5961063"/>
                        <a:ext cx="3124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Szövegdoboz 1"/>
              <p:cNvSpPr txBox="1"/>
              <p:nvPr/>
            </p:nvSpPr>
            <p:spPr>
              <a:xfrm>
                <a:off x="5718025" y="3796912"/>
                <a:ext cx="950061" cy="36933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hu-H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Szövegdoboz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025" y="3796912"/>
                <a:ext cx="950061" cy="369332"/>
              </a:xfrm>
              <a:prstGeom prst="rect">
                <a:avLst/>
              </a:prstGeom>
              <a:blipFill>
                <a:blip r:embed="rId2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57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981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hu-HU" b="1" dirty="0">
                <a:solidFill>
                  <a:schemeClr val="tx1"/>
                </a:solidFill>
                <a:effectLst/>
              </a:rPr>
              <a:t>Inflection Point</a:t>
            </a: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529636"/>
              </p:ext>
            </p:extLst>
          </p:nvPr>
        </p:nvGraphicFramePr>
        <p:xfrm>
          <a:off x="4235450" y="1612900"/>
          <a:ext cx="3721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" name="Equation" r:id="rId3" imgW="3720960" imgH="507960" progId="Equation.DSMT4">
                  <p:embed/>
                </p:oleObj>
              </mc:Choice>
              <mc:Fallback>
                <p:oleObj name="Equation" r:id="rId3" imgW="3720960" imgH="507960" progId="Equation.DSMT4">
                  <p:embed/>
                  <p:pic>
                    <p:nvPicPr>
                      <p:cNvPr id="296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1612900"/>
                        <a:ext cx="3721100" cy="5080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011989"/>
              </p:ext>
            </p:extLst>
          </p:nvPr>
        </p:nvGraphicFramePr>
        <p:xfrm>
          <a:off x="3981450" y="2306638"/>
          <a:ext cx="4229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" name="Equation" r:id="rId5" imgW="4228920" imgH="507960" progId="Equation.DSMT4">
                  <p:embed/>
                </p:oleObj>
              </mc:Choice>
              <mc:Fallback>
                <p:oleObj name="Equation" r:id="rId5" imgW="4228920" imgH="507960" progId="Equation.DSMT4">
                  <p:embed/>
                  <p:pic>
                    <p:nvPicPr>
                      <p:cNvPr id="29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0" y="2306638"/>
                        <a:ext cx="4229100" cy="5080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898804"/>
              </p:ext>
            </p:extLst>
          </p:nvPr>
        </p:nvGraphicFramePr>
        <p:xfrm>
          <a:off x="4692650" y="3117850"/>
          <a:ext cx="2806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" name="Equation" r:id="rId7" imgW="2806560" imgH="431640" progId="Equation.DSMT4">
                  <p:embed/>
                </p:oleObj>
              </mc:Choice>
              <mc:Fallback>
                <p:oleObj name="Equation" r:id="rId7" imgW="2806560" imgH="431640" progId="Equation.DSMT4">
                  <p:embed/>
                  <p:pic>
                    <p:nvPicPr>
                      <p:cNvPr id="297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650" y="3117850"/>
                        <a:ext cx="2806700" cy="4318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506701"/>
              </p:ext>
            </p:extLst>
          </p:nvPr>
        </p:nvGraphicFramePr>
        <p:xfrm>
          <a:off x="5232400" y="3810000"/>
          <a:ext cx="1727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2" name="Equation" r:id="rId9" imgW="1726920" imgH="431640" progId="Equation.DSMT4">
                  <p:embed/>
                </p:oleObj>
              </mc:Choice>
              <mc:Fallback>
                <p:oleObj name="Equation" r:id="rId9" imgW="1726920" imgH="431640" progId="Equation.DSMT4">
                  <p:embed/>
                  <p:pic>
                    <p:nvPicPr>
                      <p:cNvPr id="297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3810000"/>
                        <a:ext cx="1727200" cy="4318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718382"/>
              </p:ext>
            </p:extLst>
          </p:nvPr>
        </p:nvGraphicFramePr>
        <p:xfrm>
          <a:off x="4000500" y="4649788"/>
          <a:ext cx="4191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3" name="Equation" r:id="rId11" imgW="4190760" imgH="431640" progId="Equation.DSMT4">
                  <p:embed/>
                </p:oleObj>
              </mc:Choice>
              <mc:Fallback>
                <p:oleObj name="Equation" r:id="rId11" imgW="4190760" imgH="431640" progId="Equation.DSMT4">
                  <p:embed/>
                  <p:pic>
                    <p:nvPicPr>
                      <p:cNvPr id="297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4649788"/>
                        <a:ext cx="4191000" cy="4318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518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97523" y="414337"/>
            <a:ext cx="10515600" cy="1325563"/>
          </a:xfrm>
        </p:spPr>
        <p:txBody>
          <a:bodyPr/>
          <a:lstStyle/>
          <a:p>
            <a:r>
              <a:rPr lang="en-US" altLang="hu-HU" b="1" dirty="0"/>
              <a:t>Concavity</a:t>
            </a: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761894"/>
              </p:ext>
            </p:extLst>
          </p:nvPr>
        </p:nvGraphicFramePr>
        <p:xfrm>
          <a:off x="4235450" y="1739900"/>
          <a:ext cx="3721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2" name="Equation" r:id="rId3" imgW="3720960" imgH="507960" progId="Equation.DSMT4">
                  <p:embed/>
                </p:oleObj>
              </mc:Choice>
              <mc:Fallback>
                <p:oleObj name="Equation" r:id="rId3" imgW="3720960" imgH="507960" progId="Equation.DSMT4">
                  <p:embed/>
                  <p:pic>
                    <p:nvPicPr>
                      <p:cNvPr id="307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1739900"/>
                        <a:ext cx="3721100" cy="508000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840783"/>
              </p:ext>
            </p:extLst>
          </p:nvPr>
        </p:nvGraphicFramePr>
        <p:xfrm>
          <a:off x="6096000" y="2863850"/>
          <a:ext cx="3873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3" name="Equation" r:id="rId5" imgW="3873240" imgH="431640" progId="Equation.DSMT4">
                  <p:embed/>
                </p:oleObj>
              </mc:Choice>
              <mc:Fallback>
                <p:oleObj name="Equation" r:id="rId5" imgW="3873240" imgH="431640" progId="Equation.DSMT4">
                  <p:embed/>
                  <p:pic>
                    <p:nvPicPr>
                      <p:cNvPr id="307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863850"/>
                        <a:ext cx="3873500" cy="431800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893448"/>
              </p:ext>
            </p:extLst>
          </p:nvPr>
        </p:nvGraphicFramePr>
        <p:xfrm>
          <a:off x="6096000" y="3873500"/>
          <a:ext cx="3124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4" name="Equation" r:id="rId7" imgW="3124080" imgH="431640" progId="Equation.DSMT4">
                  <p:embed/>
                </p:oleObj>
              </mc:Choice>
              <mc:Fallback>
                <p:oleObj name="Equation" r:id="rId7" imgW="3124080" imgH="431640" progId="Equation.DSMT4">
                  <p:embed/>
                  <p:pic>
                    <p:nvPicPr>
                      <p:cNvPr id="307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873500"/>
                        <a:ext cx="3124200" cy="431800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6" name="Picture 6" descr="[image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261461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7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679575"/>
              </p:ext>
            </p:extLst>
          </p:nvPr>
        </p:nvGraphicFramePr>
        <p:xfrm>
          <a:off x="6096000" y="4862513"/>
          <a:ext cx="4191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5" name="Equation" r:id="rId10" imgW="4190760" imgH="431640" progId="Equation.DSMT4">
                  <p:embed/>
                </p:oleObj>
              </mc:Choice>
              <mc:Fallback>
                <p:oleObj name="Equation" r:id="rId10" imgW="4190760" imgH="431640" progId="Equation.DSMT4">
                  <p:embed/>
                  <p:pic>
                    <p:nvPicPr>
                      <p:cNvPr id="307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862513"/>
                        <a:ext cx="4191000" cy="431800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71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023" y="0"/>
            <a:ext cx="9668435" cy="686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2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9554" y="124630"/>
            <a:ext cx="10515600" cy="1325563"/>
          </a:xfrm>
        </p:spPr>
        <p:txBody>
          <a:bodyPr/>
          <a:lstStyle/>
          <a:p>
            <a:r>
              <a:rPr lang="en-US" altLang="hu-HU" b="1" dirty="0"/>
              <a:t>Concavity</a:t>
            </a:r>
          </a:p>
        </p:txBody>
      </p:sp>
      <p:sp>
        <p:nvSpPr>
          <p:cNvPr id="31753" name="Rectangle 9"/>
          <p:cNvSpPr>
            <a:spLocks noGrp="1" noChangeArrowheads="1"/>
          </p:cNvSpPr>
          <p:nvPr>
            <p:ph idx="1"/>
          </p:nvPr>
        </p:nvSpPr>
        <p:spPr>
          <a:xfrm>
            <a:off x="1501726" y="1301555"/>
            <a:ext cx="9751255" cy="5422802"/>
          </a:xfrm>
          <a:noFill/>
          <a:ln/>
        </p:spPr>
        <p:txBody>
          <a:bodyPr>
            <a:normAutofit/>
          </a:bodyPr>
          <a:lstStyle/>
          <a:p>
            <a:pPr marL="609600" indent="-609600"/>
            <a:r>
              <a:rPr lang="en-US" altLang="hu-HU" dirty="0"/>
              <a:t>Find the intervals on which the function is concave up or concave down and the coordinates of any inflection points:</a:t>
            </a:r>
          </a:p>
          <a:p>
            <a:pPr marL="609600" indent="-609600">
              <a:buNone/>
            </a:pPr>
            <a:endParaRPr lang="en-US" altLang="hu-HU" dirty="0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190171"/>
              </p:ext>
            </p:extLst>
          </p:nvPr>
        </p:nvGraphicFramePr>
        <p:xfrm>
          <a:off x="5251450" y="2393950"/>
          <a:ext cx="1651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6" name="Equation" r:id="rId3" imgW="1650960" imgH="634680" progId="Equation.DSMT4">
                  <p:embed/>
                </p:oleObj>
              </mc:Choice>
              <mc:Fallback>
                <p:oleObj name="Equation" r:id="rId3" imgW="1650960" imgH="634680" progId="Equation.DSMT4">
                  <p:embed/>
                  <p:pic>
                    <p:nvPicPr>
                      <p:cNvPr id="317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450" y="2393950"/>
                        <a:ext cx="1651000" cy="635000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723261"/>
              </p:ext>
            </p:extLst>
          </p:nvPr>
        </p:nvGraphicFramePr>
        <p:xfrm>
          <a:off x="5016500" y="3175000"/>
          <a:ext cx="2159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7" name="Equation" r:id="rId5" imgW="2158920" imgH="952200" progId="Equation.DSMT4">
                  <p:embed/>
                </p:oleObj>
              </mc:Choice>
              <mc:Fallback>
                <p:oleObj name="Equation" r:id="rId5" imgW="2158920" imgH="952200" progId="Equation.DSMT4">
                  <p:embed/>
                  <p:pic>
                    <p:nvPicPr>
                      <p:cNvPr id="31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3175000"/>
                        <a:ext cx="2159000" cy="952500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431634"/>
              </p:ext>
            </p:extLst>
          </p:nvPr>
        </p:nvGraphicFramePr>
        <p:xfrm>
          <a:off x="4826000" y="4249738"/>
          <a:ext cx="2540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8" name="Equation" r:id="rId7" imgW="2539800" imgH="952200" progId="Equation.DSMT4">
                  <p:embed/>
                </p:oleObj>
              </mc:Choice>
              <mc:Fallback>
                <p:oleObj name="Equation" r:id="rId7" imgW="2539800" imgH="952200" progId="Equation.DSMT4">
                  <p:embed/>
                  <p:pic>
                    <p:nvPicPr>
                      <p:cNvPr id="317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4249738"/>
                        <a:ext cx="2540000" cy="952500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109253"/>
              </p:ext>
            </p:extLst>
          </p:nvPr>
        </p:nvGraphicFramePr>
        <p:xfrm>
          <a:off x="4838700" y="5246688"/>
          <a:ext cx="2514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9" name="Equation" r:id="rId9" imgW="2514600" imgH="1066680" progId="Equation.DSMT4">
                  <p:embed/>
                </p:oleObj>
              </mc:Choice>
              <mc:Fallback>
                <p:oleObj name="Equation" r:id="rId9" imgW="2514600" imgH="1066680" progId="Equation.DSMT4">
                  <p:embed/>
                  <p:pic>
                    <p:nvPicPr>
                      <p:cNvPr id="317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5246688"/>
                        <a:ext cx="2514600" cy="1066800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465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 b="1" dirty="0"/>
              <a:t>Concavity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3748089" y="3894138"/>
            <a:ext cx="469423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6096000" y="3678239"/>
            <a:ext cx="0" cy="4413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5981700" y="4213225"/>
          <a:ext cx="228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" name="Equation" r:id="rId3" imgW="228600" imgH="342720" progId="Equation.DSMT4">
                  <p:embed/>
                </p:oleObj>
              </mc:Choice>
              <mc:Fallback>
                <p:oleObj name="Equation" r:id="rId3" imgW="228600" imgH="342720" progId="Equation.DSMT4">
                  <p:embed/>
                  <p:pic>
                    <p:nvPicPr>
                      <p:cNvPr id="327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4213225"/>
                        <a:ext cx="228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247893"/>
              </p:ext>
            </p:extLst>
          </p:nvPr>
        </p:nvGraphicFramePr>
        <p:xfrm>
          <a:off x="2965450" y="5122863"/>
          <a:ext cx="1689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" name="Equation" r:id="rId5" imgW="1688760" imgH="431640" progId="Equation.DSMT4">
                  <p:embed/>
                </p:oleObj>
              </mc:Choice>
              <mc:Fallback>
                <p:oleObj name="Equation" r:id="rId5" imgW="1688760" imgH="431640" progId="Equation.DSMT4">
                  <p:embed/>
                  <p:pic>
                    <p:nvPicPr>
                      <p:cNvPr id="327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5122863"/>
                        <a:ext cx="1689100" cy="431800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6238875" y="3660775"/>
            <a:ext cx="2027238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7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317398"/>
              </p:ext>
            </p:extLst>
          </p:nvPr>
        </p:nvGraphicFramePr>
        <p:xfrm>
          <a:off x="6880225" y="5097463"/>
          <a:ext cx="1422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8" name="Equation" r:id="rId7" imgW="1422360" imgH="431640" progId="Equation.DSMT4">
                  <p:embed/>
                </p:oleObj>
              </mc:Choice>
              <mc:Fallback>
                <p:oleObj name="Equation" r:id="rId7" imgW="1422360" imgH="431640" progId="Equation.DSMT4">
                  <p:embed/>
                  <p:pic>
                    <p:nvPicPr>
                      <p:cNvPr id="327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0225" y="5097463"/>
                        <a:ext cx="1422400" cy="431800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5781675" y="3314701"/>
            <a:ext cx="711200" cy="366713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hu-HU" dirty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UND.</a:t>
            </a:r>
          </a:p>
        </p:txBody>
      </p:sp>
      <p:graphicFrame>
        <p:nvGraphicFramePr>
          <p:cNvPr id="327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271596"/>
              </p:ext>
            </p:extLst>
          </p:nvPr>
        </p:nvGraphicFramePr>
        <p:xfrm>
          <a:off x="3209925" y="4598988"/>
          <a:ext cx="1028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" name="Equation" r:id="rId9" imgW="1028520" imgH="342720" progId="Equation.DSMT4">
                  <p:embed/>
                </p:oleObj>
              </mc:Choice>
              <mc:Fallback>
                <p:oleObj name="Equation" r:id="rId9" imgW="1028520" imgH="342720" progId="Equation.DSMT4">
                  <p:embed/>
                  <p:pic>
                    <p:nvPicPr>
                      <p:cNvPr id="327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5" y="4598988"/>
                        <a:ext cx="1028700" cy="342900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9" name="Object 11"/>
          <p:cNvGraphicFramePr>
            <a:graphicFrameLocks noChangeAspect="1"/>
          </p:cNvGraphicFramePr>
          <p:nvPr/>
        </p:nvGraphicFramePr>
        <p:xfrm>
          <a:off x="8499475" y="3687763"/>
          <a:ext cx="914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0" name="Equation" r:id="rId11" imgW="914400" imgH="431640" progId="Equation.DSMT4">
                  <p:embed/>
                </p:oleObj>
              </mc:Choice>
              <mc:Fallback>
                <p:oleObj name="Equation" r:id="rId11" imgW="914400" imgH="431640" progId="Equation.DSMT4">
                  <p:embed/>
                  <p:pic>
                    <p:nvPicPr>
                      <p:cNvPr id="3277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9475" y="3687763"/>
                        <a:ext cx="914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630387"/>
              </p:ext>
            </p:extLst>
          </p:nvPr>
        </p:nvGraphicFramePr>
        <p:xfrm>
          <a:off x="7189788" y="4624388"/>
          <a:ext cx="762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1" name="Equation" r:id="rId13" imgW="761760" imgH="342720" progId="Equation.DSMT4">
                  <p:embed/>
                </p:oleObj>
              </mc:Choice>
              <mc:Fallback>
                <p:oleObj name="Equation" r:id="rId13" imgW="761760" imgH="342720" progId="Equation.DSMT4">
                  <p:embed/>
                  <p:pic>
                    <p:nvPicPr>
                      <p:cNvPr id="3278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9788" y="4624388"/>
                        <a:ext cx="762000" cy="342900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3933825" y="3656013"/>
            <a:ext cx="2027238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rot="5400000">
            <a:off x="4350544" y="3661569"/>
            <a:ext cx="3032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rot="5400000">
            <a:off x="5615782" y="3645694"/>
            <a:ext cx="3032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rot="5400000">
            <a:off x="5187157" y="3645694"/>
            <a:ext cx="3032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rot="5400000">
            <a:off x="4777582" y="3645694"/>
            <a:ext cx="3032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 rot="5400000">
            <a:off x="3939382" y="3661569"/>
            <a:ext cx="3032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78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60953"/>
              </p:ext>
            </p:extLst>
          </p:nvPr>
        </p:nvGraphicFramePr>
        <p:xfrm>
          <a:off x="5251450" y="1520825"/>
          <a:ext cx="1651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2" name="Equation" r:id="rId15" imgW="1650960" imgH="634680" progId="Equation.DSMT4">
                  <p:embed/>
                </p:oleObj>
              </mc:Choice>
              <mc:Fallback>
                <p:oleObj name="Equation" r:id="rId15" imgW="1650960" imgH="634680" progId="Equation.DSMT4">
                  <p:embed/>
                  <p:pic>
                    <p:nvPicPr>
                      <p:cNvPr id="3278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450" y="1520825"/>
                        <a:ext cx="1651000" cy="635000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037520"/>
              </p:ext>
            </p:extLst>
          </p:nvPr>
        </p:nvGraphicFramePr>
        <p:xfrm>
          <a:off x="4838700" y="2214563"/>
          <a:ext cx="2514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3" name="Equation" r:id="rId17" imgW="2514600" imgH="1066680" progId="Equation.DSMT4">
                  <p:embed/>
                </p:oleObj>
              </mc:Choice>
              <mc:Fallback>
                <p:oleObj name="Equation" r:id="rId17" imgW="2514600" imgH="1066680" progId="Equation.DSMT4">
                  <p:embed/>
                  <p:pic>
                    <p:nvPicPr>
                      <p:cNvPr id="3278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2214563"/>
                        <a:ext cx="2514600" cy="1066800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616507"/>
              </p:ext>
            </p:extLst>
          </p:nvPr>
        </p:nvGraphicFramePr>
        <p:xfrm>
          <a:off x="2279650" y="5911850"/>
          <a:ext cx="3441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4" name="Equation" r:id="rId19" imgW="3441600" imgH="431640" progId="Equation.DSMT4">
                  <p:embed/>
                </p:oleObj>
              </mc:Choice>
              <mc:Fallback>
                <p:oleObj name="Equation" r:id="rId19" imgW="3441600" imgH="431640" progId="Equation.DSMT4">
                  <p:embed/>
                  <p:pic>
                    <p:nvPicPr>
                      <p:cNvPr id="3278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5911850"/>
                        <a:ext cx="3441700" cy="431800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9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903541"/>
              </p:ext>
            </p:extLst>
          </p:nvPr>
        </p:nvGraphicFramePr>
        <p:xfrm>
          <a:off x="6357938" y="5930900"/>
          <a:ext cx="3695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5" name="Equation" r:id="rId21" imgW="3695400" imgH="431640" progId="Equation.DSMT4">
                  <p:embed/>
                </p:oleObj>
              </mc:Choice>
              <mc:Fallback>
                <p:oleObj name="Equation" r:id="rId21" imgW="3695400" imgH="431640" progId="Equation.DSMT4">
                  <p:embed/>
                  <p:pic>
                    <p:nvPicPr>
                      <p:cNvPr id="3279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5930900"/>
                        <a:ext cx="3695700" cy="431800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79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 b="1" dirty="0"/>
              <a:t>Inflection Point</a:t>
            </a: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952345"/>
              </p:ext>
            </p:extLst>
          </p:nvPr>
        </p:nvGraphicFramePr>
        <p:xfrm>
          <a:off x="5251450" y="1854200"/>
          <a:ext cx="1651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4" name="Equation" r:id="rId3" imgW="1650960" imgH="634680" progId="Equation.DSMT4">
                  <p:embed/>
                </p:oleObj>
              </mc:Choice>
              <mc:Fallback>
                <p:oleObj name="Equation" r:id="rId3" imgW="1650960" imgH="634680" progId="Equation.DSMT4">
                  <p:embed/>
                  <p:pic>
                    <p:nvPicPr>
                      <p:cNvPr id="337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450" y="1854200"/>
                        <a:ext cx="1651000" cy="635000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291952"/>
              </p:ext>
            </p:extLst>
          </p:nvPr>
        </p:nvGraphicFramePr>
        <p:xfrm>
          <a:off x="5143500" y="2611438"/>
          <a:ext cx="1905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5" name="Equation" r:id="rId5" imgW="1904760" imgH="634680" progId="Equation.DSMT4">
                  <p:embed/>
                </p:oleObj>
              </mc:Choice>
              <mc:Fallback>
                <p:oleObj name="Equation" r:id="rId5" imgW="1904760" imgH="634680" progId="Equation.DSMT4">
                  <p:embed/>
                  <p:pic>
                    <p:nvPicPr>
                      <p:cNvPr id="337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2611438"/>
                        <a:ext cx="1905000" cy="635000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5798"/>
              </p:ext>
            </p:extLst>
          </p:nvPr>
        </p:nvGraphicFramePr>
        <p:xfrm>
          <a:off x="5435600" y="3530600"/>
          <a:ext cx="1320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6" name="Equation" r:id="rId7" imgW="1320480" imgH="431640" progId="Equation.DSMT4">
                  <p:embed/>
                </p:oleObj>
              </mc:Choice>
              <mc:Fallback>
                <p:oleObj name="Equation" r:id="rId7" imgW="1320480" imgH="431640" progId="Equation.DSMT4">
                  <p:embed/>
                  <p:pic>
                    <p:nvPicPr>
                      <p:cNvPr id="337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530600"/>
                        <a:ext cx="1320800" cy="431800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595108"/>
              </p:ext>
            </p:extLst>
          </p:nvPr>
        </p:nvGraphicFramePr>
        <p:xfrm>
          <a:off x="4229100" y="4232275"/>
          <a:ext cx="3733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7" name="Equation" r:id="rId9" imgW="3733560" imgH="431640" progId="Equation.DSMT4">
                  <p:embed/>
                </p:oleObj>
              </mc:Choice>
              <mc:Fallback>
                <p:oleObj name="Equation" r:id="rId9" imgW="3733560" imgH="431640" progId="Equation.DSMT4">
                  <p:embed/>
                  <p:pic>
                    <p:nvPicPr>
                      <p:cNvPr id="337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4232275"/>
                        <a:ext cx="3733800" cy="431800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570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 b="1" dirty="0"/>
              <a:t>Concavity</a:t>
            </a: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121085"/>
              </p:ext>
            </p:extLst>
          </p:nvPr>
        </p:nvGraphicFramePr>
        <p:xfrm>
          <a:off x="5251450" y="1758950"/>
          <a:ext cx="1651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8" name="Equation" r:id="rId3" imgW="1650960" imgH="634680" progId="Equation.DSMT4">
                  <p:embed/>
                </p:oleObj>
              </mc:Choice>
              <mc:Fallback>
                <p:oleObj name="Equation" r:id="rId3" imgW="1650960" imgH="634680" progId="Equation.DSMT4">
                  <p:embed/>
                  <p:pic>
                    <p:nvPicPr>
                      <p:cNvPr id="348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450" y="1758950"/>
                        <a:ext cx="1651000" cy="635000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0" name="Picture 4" descr="[image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41" y="1874605"/>
            <a:ext cx="3934290" cy="393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8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611738"/>
              </p:ext>
            </p:extLst>
          </p:nvPr>
        </p:nvGraphicFramePr>
        <p:xfrm>
          <a:off x="6096000" y="2854325"/>
          <a:ext cx="3441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9" name="Equation" r:id="rId6" imgW="3441600" imgH="431640" progId="Equation.DSMT4">
                  <p:embed/>
                </p:oleObj>
              </mc:Choice>
              <mc:Fallback>
                <p:oleObj name="Equation" r:id="rId6" imgW="3441600" imgH="431640" progId="Equation.DSMT4">
                  <p:embed/>
                  <p:pic>
                    <p:nvPicPr>
                      <p:cNvPr id="348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854325"/>
                        <a:ext cx="3441700" cy="431800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173698"/>
              </p:ext>
            </p:extLst>
          </p:nvPr>
        </p:nvGraphicFramePr>
        <p:xfrm>
          <a:off x="6096000" y="3841750"/>
          <a:ext cx="3695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0" name="Equation" r:id="rId8" imgW="3695400" imgH="431640" progId="Equation.DSMT4">
                  <p:embed/>
                </p:oleObj>
              </mc:Choice>
              <mc:Fallback>
                <p:oleObj name="Equation" r:id="rId8" imgW="3695400" imgH="431640" progId="Equation.DSMT4">
                  <p:embed/>
                  <p:pic>
                    <p:nvPicPr>
                      <p:cNvPr id="348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841750"/>
                        <a:ext cx="3695700" cy="431800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056067"/>
              </p:ext>
            </p:extLst>
          </p:nvPr>
        </p:nvGraphicFramePr>
        <p:xfrm>
          <a:off x="6096000" y="4924425"/>
          <a:ext cx="3733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1" name="Equation" r:id="rId10" imgW="3733560" imgH="431640" progId="Equation.DSMT4">
                  <p:embed/>
                </p:oleObj>
              </mc:Choice>
              <mc:Fallback>
                <p:oleObj name="Equation" r:id="rId10" imgW="3733560" imgH="431640" progId="Equation.DSMT4">
                  <p:embed/>
                  <p:pic>
                    <p:nvPicPr>
                      <p:cNvPr id="348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924425"/>
                        <a:ext cx="3733800" cy="431800"/>
                      </a:xfrm>
                      <a:prstGeom prst="rect">
                        <a:avLst/>
                      </a:prstGeom>
                      <a:solidFill>
                        <a:srgbClr val="00206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91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 b="1" dirty="0"/>
              <a:t>Conclusion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1034932" cy="4351338"/>
          </a:xfrm>
        </p:spPr>
        <p:txBody>
          <a:bodyPr>
            <a:normAutofit/>
          </a:bodyPr>
          <a:lstStyle/>
          <a:p>
            <a:r>
              <a:rPr lang="en-US" altLang="hu-HU" dirty="0"/>
              <a:t>The </a:t>
            </a:r>
            <a:r>
              <a:rPr lang="en-US" altLang="hu-HU" u="sng" dirty="0"/>
              <a:t>second</a:t>
            </a:r>
            <a:r>
              <a:rPr lang="en-US" altLang="hu-HU" dirty="0"/>
              <a:t> derivative can be used to determine where the graph of a function is concave up or concave down and to find </a:t>
            </a:r>
            <a:r>
              <a:rPr lang="en-US" altLang="hu-HU" u="sng" dirty="0"/>
              <a:t>inflection</a:t>
            </a:r>
            <a:r>
              <a:rPr lang="en-US" altLang="hu-HU" dirty="0"/>
              <a:t> points.</a:t>
            </a:r>
          </a:p>
          <a:p>
            <a:endParaRPr lang="en-US" altLang="hu-HU" dirty="0"/>
          </a:p>
          <a:p>
            <a:r>
              <a:rPr lang="en-US" altLang="hu-HU" dirty="0"/>
              <a:t>Knowing the </a:t>
            </a:r>
            <a:r>
              <a:rPr lang="en-US" altLang="hu-HU" u="sng" dirty="0"/>
              <a:t>critical</a:t>
            </a:r>
            <a:r>
              <a:rPr lang="en-US" altLang="hu-HU" dirty="0"/>
              <a:t> points, increasing and decreasing </a:t>
            </a:r>
            <a:r>
              <a:rPr lang="en-US" altLang="hu-HU" u="sng" dirty="0"/>
              <a:t>intervals</a:t>
            </a:r>
            <a:r>
              <a:rPr lang="en-US" altLang="hu-HU" dirty="0"/>
              <a:t>, relative </a:t>
            </a:r>
            <a:r>
              <a:rPr lang="en-US" altLang="hu-HU" u="sng" dirty="0"/>
              <a:t>extreme</a:t>
            </a:r>
            <a:r>
              <a:rPr lang="en-US" altLang="hu-HU" dirty="0"/>
              <a:t> values, the </a:t>
            </a:r>
            <a:r>
              <a:rPr lang="en-US" altLang="hu-HU" u="sng" dirty="0"/>
              <a:t>concavity</a:t>
            </a:r>
            <a:r>
              <a:rPr lang="en-US" altLang="hu-HU" dirty="0"/>
              <a:t>, and the </a:t>
            </a:r>
            <a:r>
              <a:rPr lang="en-US" altLang="hu-HU" u="sng" dirty="0"/>
              <a:t>inflection</a:t>
            </a:r>
            <a:r>
              <a:rPr lang="en-US" altLang="hu-HU" dirty="0"/>
              <a:t> points of a function enables you to sketch accurate graphs of that function.</a:t>
            </a:r>
          </a:p>
        </p:txBody>
      </p:sp>
    </p:spTree>
    <p:extLst>
      <p:ext uri="{BB962C8B-B14F-4D97-AF65-F5344CB8AC3E}">
        <p14:creationId xmlns:p14="http://schemas.microsoft.com/office/powerpoint/2010/main" val="165042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06731" y="3127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hu-HU" dirty="0" smtClean="0"/>
              <a:t>Strategy</a:t>
            </a:r>
            <a:r>
              <a:rPr lang="hu-HU" altLang="hu-HU" dirty="0" smtClean="0"/>
              <a:t> of </a:t>
            </a:r>
            <a:r>
              <a:rPr lang="hu-HU" altLang="hu-HU" dirty="0" err="1" smtClean="0"/>
              <a:t>sketching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graph</a:t>
            </a:r>
            <a:endParaRPr lang="en-US" altLang="hu-HU" dirty="0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95324" y="1600200"/>
            <a:ext cx="10943681" cy="507523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hu-HU" sz="2400" dirty="0" smtClean="0"/>
              <a:t>Determine domain of function</a:t>
            </a:r>
          </a:p>
          <a:p>
            <a:r>
              <a:rPr lang="en-US" altLang="hu-HU" sz="2400" dirty="0" smtClean="0"/>
              <a:t>Find y-intercepts, x-intercepts (zeros)</a:t>
            </a:r>
            <a:endParaRPr lang="hu-HU" altLang="hu-HU" sz="2400" dirty="0" smtClean="0"/>
          </a:p>
          <a:p>
            <a:r>
              <a:rPr lang="hu-HU" altLang="hu-HU" sz="2400" dirty="0" err="1" smtClean="0"/>
              <a:t>Check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symmetry</a:t>
            </a:r>
            <a:r>
              <a:rPr lang="hu-HU" altLang="hu-HU" sz="2400" dirty="0" smtClean="0"/>
              <a:t> and </a:t>
            </a:r>
            <a:r>
              <a:rPr lang="hu-HU" altLang="hu-HU" sz="2400" dirty="0" err="1" smtClean="0"/>
              <a:t>periodicity</a:t>
            </a:r>
            <a:endParaRPr lang="en-US" altLang="hu-HU" sz="2400" dirty="0" smtClean="0"/>
          </a:p>
          <a:p>
            <a:r>
              <a:rPr lang="en-US" altLang="hu-HU" sz="2400" dirty="0" smtClean="0"/>
              <a:t>Check for vertical, horizontal</a:t>
            </a:r>
            <a:r>
              <a:rPr lang="hu-HU" altLang="hu-HU" sz="2400" dirty="0" smtClean="0"/>
              <a:t> and </a:t>
            </a:r>
            <a:r>
              <a:rPr lang="hu-HU" altLang="hu-HU" sz="2400" dirty="0" err="1" smtClean="0"/>
              <a:t>oblique</a:t>
            </a:r>
            <a:r>
              <a:rPr lang="en-US" altLang="hu-HU" sz="2400" dirty="0" smtClean="0"/>
              <a:t> asymptotes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calculating</a:t>
            </a:r>
            <a:r>
              <a:rPr lang="hu-HU" altLang="hu-HU" sz="2400" dirty="0" smtClean="0"/>
              <a:t> </a:t>
            </a:r>
            <a:r>
              <a:rPr lang="hu-HU" altLang="hu-HU" sz="2400" dirty="0" err="1" smtClean="0"/>
              <a:t>limits</a:t>
            </a:r>
            <a:endParaRPr lang="en-US" altLang="hu-HU" sz="2400" dirty="0" smtClean="0"/>
          </a:p>
          <a:p>
            <a:r>
              <a:rPr lang="en-US" altLang="hu-HU" sz="2400" dirty="0" smtClean="0"/>
              <a:t>Determine values for f '(x) = 0, critical points</a:t>
            </a:r>
          </a:p>
          <a:p>
            <a:r>
              <a:rPr lang="en-US" altLang="hu-HU" sz="2400" dirty="0" smtClean="0"/>
              <a:t>Determine f ''(x)</a:t>
            </a:r>
          </a:p>
          <a:p>
            <a:pPr lvl="1"/>
            <a:r>
              <a:rPr lang="en-US" altLang="hu-HU" sz="2400" dirty="0" smtClean="0"/>
              <a:t>Gives inflection points</a:t>
            </a:r>
          </a:p>
          <a:p>
            <a:pPr lvl="1"/>
            <a:r>
              <a:rPr lang="en-US" altLang="hu-HU" sz="2400" dirty="0" smtClean="0"/>
              <a:t>Test for intervals of concave up, down</a:t>
            </a:r>
          </a:p>
          <a:p>
            <a:r>
              <a:rPr lang="en-US" altLang="hu-HU" sz="2400" dirty="0" smtClean="0"/>
              <a:t>Plot intercepts, critical points, inflection points</a:t>
            </a:r>
            <a:r>
              <a:rPr lang="hu-HU" altLang="hu-HU" sz="2400" dirty="0" smtClean="0"/>
              <a:t>, </a:t>
            </a:r>
            <a:r>
              <a:rPr lang="hu-HU" altLang="hu-HU" sz="2400" dirty="0" err="1" smtClean="0"/>
              <a:t>asymptotes</a:t>
            </a:r>
            <a:endParaRPr lang="en-US" altLang="hu-HU" sz="2400" dirty="0" smtClean="0"/>
          </a:p>
          <a:p>
            <a:r>
              <a:rPr lang="en-US" altLang="hu-HU" sz="2400" dirty="0" smtClean="0"/>
              <a:t>Connect points with smooth curve</a:t>
            </a:r>
          </a:p>
          <a:p>
            <a:r>
              <a:rPr lang="en-US" altLang="hu-HU" sz="2400" dirty="0" smtClean="0"/>
              <a:t>Check sketch with graphing calculator</a:t>
            </a:r>
          </a:p>
        </p:txBody>
      </p:sp>
    </p:spTree>
    <p:extLst>
      <p:ext uri="{BB962C8B-B14F-4D97-AF65-F5344CB8AC3E}">
        <p14:creationId xmlns:p14="http://schemas.microsoft.com/office/powerpoint/2010/main" val="232141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692" y="429508"/>
            <a:ext cx="8754615" cy="5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0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371475"/>
            <a:ext cx="53340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E45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E45C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B. INTERCEPTS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85788" y="874713"/>
            <a:ext cx="8558212" cy="586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3175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2pPr>
            <a:lvl3pPr marL="1431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3pPr>
            <a:lvl4pPr marL="1774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3175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</a:t>
            </a:r>
            <a:r>
              <a:rPr kumimoji="0" lang="en-US" altLang="hu-HU" sz="32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-intercept is </a:t>
            </a:r>
            <a:r>
              <a:rPr kumimoji="0" lang="en-US" altLang="hu-HU" sz="32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(0) and this tells us </a:t>
            </a:r>
            <a:b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where the curve intersects the </a:t>
            </a:r>
            <a:r>
              <a:rPr kumimoji="0" lang="en-US" altLang="hu-HU" sz="32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-axis. </a:t>
            </a:r>
          </a:p>
          <a:p>
            <a:pPr marL="0" marR="0" lvl="0" indent="3175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hu-HU" sz="3200" b="0" i="0" u="none" strike="noStrike" kern="1200" cap="none" spc="0" normalizeH="0" baseline="0" noProof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3175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the </a:t>
            </a:r>
            <a:r>
              <a:rPr kumimoji="0" lang="en-US" altLang="hu-HU" sz="32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-intercepts, we set </a:t>
            </a:r>
            <a:r>
              <a:rPr kumimoji="0" lang="en-US" altLang="hu-HU" sz="32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0 </a:t>
            </a:r>
            <a:b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solve for </a:t>
            </a:r>
            <a:r>
              <a:rPr kumimoji="0" lang="en-US" altLang="hu-HU" sz="32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AC4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can omit this step if the equation is difficult </a:t>
            </a:r>
            <a:b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solve.</a:t>
            </a:r>
          </a:p>
        </p:txBody>
      </p:sp>
      <p:pic>
        <p:nvPicPr>
          <p:cNvPr id="15362" name="Picture 2" descr="KÃ©ptalÃ¡lat a kÃ¶vetkezÅre: ây intercept x intercept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410" y="1945867"/>
            <a:ext cx="4220740" cy="292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7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371475"/>
            <a:ext cx="53340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E45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E45C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C. SYMMETRY—EVEN FUNCTION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71500" y="874713"/>
            <a:ext cx="10584180" cy="586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3175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2pPr>
            <a:lvl3pPr marL="1431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3pPr>
            <a:lvl4pPr marL="1774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3175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</a:t>
            </a:r>
            <a:r>
              <a:rPr kumimoji="0" lang="en-US" altLang="hu-HU" sz="32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(-</a:t>
            </a:r>
            <a:r>
              <a:rPr kumimoji="0" lang="en-US" altLang="hu-HU" sz="32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= </a:t>
            </a:r>
            <a:r>
              <a:rPr kumimoji="0" lang="en-US" altLang="hu-HU" sz="32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altLang="hu-HU" sz="32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for all </a:t>
            </a:r>
            <a:r>
              <a:rPr kumimoji="0" lang="en-US" altLang="hu-HU" sz="32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</a:t>
            </a:r>
            <a:r>
              <a:rPr kumimoji="0" lang="en-US" altLang="hu-HU" sz="32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that is, the equation of the curve is unchanged when </a:t>
            </a:r>
            <a:r>
              <a:rPr kumimoji="0" lang="en-US" altLang="hu-HU" sz="32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replaced by -</a:t>
            </a:r>
            <a:r>
              <a:rPr kumimoji="0" lang="en-US" altLang="hu-HU" sz="32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then </a:t>
            </a:r>
            <a:r>
              <a:rPr kumimoji="0" lang="en-US" altLang="hu-HU" sz="32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an even function and the curve is symmetric about the </a:t>
            </a:r>
            <a:r>
              <a:rPr kumimoji="0" lang="en-US" altLang="hu-HU" sz="32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-axis.</a:t>
            </a:r>
          </a:p>
          <a:p>
            <a:pPr marL="0" marR="0" lvl="0" indent="3175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hu-HU" sz="3200" b="0" i="0" u="none" strike="noStrike" kern="1200" cap="none" spc="0" normalizeH="0" baseline="0" noProof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98513" marR="0" lvl="1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hu-HU" sz="26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means that our work is cut in half.</a:t>
            </a:r>
          </a:p>
        </p:txBody>
      </p:sp>
      <p:pic>
        <p:nvPicPr>
          <p:cNvPr id="18434" name="Picture 2" descr="KÃ©ptalÃ¡lat a kÃ¶vetkezÅre: âeven function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092" y="2819832"/>
            <a:ext cx="3762556" cy="392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31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/>
        </p:nvSpPr>
        <p:spPr bwMode="auto">
          <a:xfrm>
            <a:off x="609600" y="371475"/>
            <a:ext cx="53340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E45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E45C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C. SYMMETRY—EVEN FUNCTION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09600" y="1524590"/>
            <a:ext cx="10349049" cy="179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3175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2pPr>
            <a:lvl3pPr marL="1431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3pPr>
            <a:lvl4pPr marL="1774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3175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we know what the curve looks like for </a:t>
            </a:r>
            <a:r>
              <a:rPr kumimoji="0" lang="en-US" altLang="hu-H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≥ 0</a:t>
            </a:r>
            <a:r>
              <a:rPr kumimoji="0" lang="en-US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then we need only reflect about the </a:t>
            </a:r>
            <a:r>
              <a:rPr kumimoji="0" lang="en-US" altLang="hu-H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en-US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-axis to obtain the complete curve. 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962400" y="3429000"/>
            <a:ext cx="5005388" cy="3262313"/>
          </a:xfrm>
          <a:prstGeom prst="rect">
            <a:avLst/>
          </a:prstGeom>
          <a:noFill/>
          <a:ln w="9525">
            <a:solidFill>
              <a:srgbClr val="E45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5" name="Picture 16" descr="04050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5200"/>
            <a:ext cx="4724400" cy="307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91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456" y="111354"/>
            <a:ext cx="9460023" cy="674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09452" y="1839440"/>
            <a:ext cx="4924697" cy="37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3175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2pPr>
            <a:lvl3pPr marL="1431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3pPr>
            <a:lvl4pPr marL="1774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3175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</a:t>
            </a:r>
            <a:r>
              <a:rPr kumimoji="0" lang="en-US" altLang="hu-H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(-</a:t>
            </a:r>
            <a:r>
              <a:rPr kumimoji="0" lang="en-US" altLang="hu-H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= -</a:t>
            </a:r>
            <a:r>
              <a:rPr kumimoji="0" lang="en-US" altLang="hu-H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altLang="hu-H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for all </a:t>
            </a:r>
            <a:r>
              <a:rPr kumimoji="0" lang="en-US" altLang="hu-H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</a:t>
            </a:r>
            <a:r>
              <a:rPr kumimoji="0" lang="en-US" altLang="hu-H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</a:t>
            </a:r>
            <a:r>
              <a:rPr kumimoji="0" lang="en-US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then </a:t>
            </a:r>
            <a:r>
              <a:rPr kumimoji="0" lang="en-US" altLang="hu-H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an odd function and the curve is symmetric about the origin. </a:t>
            </a:r>
          </a:p>
        </p:txBody>
      </p:sp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609600" y="371475"/>
            <a:ext cx="7017258" cy="25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E45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E45C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C. SYMMETRY—ODD FUNCTION</a:t>
            </a:r>
          </a:p>
        </p:txBody>
      </p:sp>
      <p:pic>
        <p:nvPicPr>
          <p:cNvPr id="19458" name="Picture 2" descr="KÃ©ptalÃ¡lat a kÃ¶vetkezÅre: âodd function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349" y="950175"/>
            <a:ext cx="5290457" cy="555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98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/>
        </p:nvSpPr>
        <p:spPr bwMode="auto">
          <a:xfrm>
            <a:off x="609600" y="371475"/>
            <a:ext cx="53340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E45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E45C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C. SYMMETRY—ODD FUNCTION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71499" y="874713"/>
            <a:ext cx="8886009" cy="586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3175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2pPr>
            <a:lvl3pPr marL="1431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3pPr>
            <a:lvl4pPr marL="1774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3175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30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Again, we can obtain the complete curve </a:t>
            </a:r>
            <a:br>
              <a:rPr kumimoji="0" lang="en-US" altLang="hu-HU" sz="30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30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we know what it looks like for </a:t>
            </a:r>
            <a:r>
              <a:rPr kumimoji="0" lang="en-US" altLang="hu-HU" sz="30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altLang="hu-HU" sz="30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hu-HU" sz="30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≥ 0</a:t>
            </a:r>
            <a:r>
              <a:rPr kumimoji="0" lang="en-US" altLang="hu-HU" sz="30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hu-HU" sz="2200" b="0" i="0" u="none" strike="noStrike" kern="1200" cap="none" spc="0" normalizeH="0" baseline="0" noProof="0" dirty="0" smtClean="0">
              <a:ln>
                <a:noFill/>
              </a:ln>
              <a:solidFill>
                <a:srgbClr val="AC4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Rotate 180° </a:t>
            </a: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hu-H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about the origin.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921035" y="2629989"/>
            <a:ext cx="5386388" cy="3186113"/>
          </a:xfrm>
          <a:prstGeom prst="rect">
            <a:avLst/>
          </a:prstGeom>
          <a:noFill/>
          <a:ln w="9525">
            <a:solidFill>
              <a:srgbClr val="E45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5" name="Picture 17" descr="04050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529" y="2915739"/>
            <a:ext cx="5105400" cy="290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8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85788" y="874713"/>
            <a:ext cx="8420100" cy="586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3175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2pPr>
            <a:lvl3pPr marL="1431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3pPr>
            <a:lvl4pPr marL="1774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3175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</a:t>
            </a:r>
            <a:r>
              <a:rPr kumimoji="0" lang="en-US" altLang="hu-HU" sz="32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altLang="hu-HU" sz="32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</a:t>
            </a:r>
            <a:r>
              <a:rPr kumimoji="0" lang="en-US" altLang="hu-HU" sz="32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= </a:t>
            </a:r>
            <a:r>
              <a:rPr kumimoji="0" lang="en-US" altLang="hu-HU" sz="32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altLang="hu-HU" sz="32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for all </a:t>
            </a:r>
            <a:r>
              <a:rPr kumimoji="0" lang="en-US" altLang="hu-HU" sz="32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</a:t>
            </a:r>
            <a:r>
              <a:rPr kumimoji="0" lang="en-US" altLang="hu-HU" sz="32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where </a:t>
            </a:r>
            <a:r>
              <a:rPr kumimoji="0" lang="en-US" altLang="hu-HU" sz="32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a positive constant, then </a:t>
            </a:r>
            <a:r>
              <a:rPr kumimoji="0" lang="en-US" altLang="hu-HU" sz="32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called </a:t>
            </a:r>
            <a:b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periodic function.</a:t>
            </a:r>
          </a:p>
          <a:p>
            <a:pPr marL="0" marR="0" lvl="0" indent="3175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smallest such number </a:t>
            </a:r>
            <a:r>
              <a:rPr kumimoji="0" lang="en-US" altLang="hu-HU" sz="32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called </a:t>
            </a:r>
            <a:b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period.</a:t>
            </a: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AC4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instance, </a:t>
            </a:r>
            <a:r>
              <a:rPr kumimoji="0" lang="en-US" altLang="hu-HU" sz="24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sin </a:t>
            </a:r>
            <a:r>
              <a:rPr kumimoji="0" lang="en-US" altLang="hu-HU" sz="24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has period 2</a:t>
            </a:r>
            <a:r>
              <a:rPr kumimoji="0" lang="el-GR" altLang="hu-HU" sz="24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π</a:t>
            </a: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</a:t>
            </a:r>
            <a:r>
              <a:rPr kumimoji="0" lang="en-US" altLang="hu-HU" sz="24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tan </a:t>
            </a:r>
            <a:r>
              <a:rPr kumimoji="0" lang="en-US" altLang="hu-HU" sz="24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has period </a:t>
            </a:r>
            <a:r>
              <a:rPr kumimoji="0" lang="el-GR" altLang="hu-HU" sz="24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π</a:t>
            </a: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</a:p>
        </p:txBody>
      </p:sp>
      <p:sp>
        <p:nvSpPr>
          <p:cNvPr id="3" name="Rectangle 9"/>
          <p:cNvSpPr txBox="1">
            <a:spLocks noChangeArrowheads="1"/>
          </p:cNvSpPr>
          <p:nvPr/>
        </p:nvSpPr>
        <p:spPr bwMode="auto">
          <a:xfrm>
            <a:off x="609600" y="371475"/>
            <a:ext cx="6567488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E45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E45C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C. SYMMETRY—PERIODIC FUNCTION</a:t>
            </a:r>
          </a:p>
        </p:txBody>
      </p:sp>
    </p:spTree>
    <p:extLst>
      <p:ext uri="{BB962C8B-B14F-4D97-AF65-F5344CB8AC3E}">
        <p14:creationId xmlns:p14="http://schemas.microsoft.com/office/powerpoint/2010/main" val="18535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/>
        </p:nvSpPr>
        <p:spPr bwMode="auto">
          <a:xfrm>
            <a:off x="609600" y="371475"/>
            <a:ext cx="7920446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E45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45C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C. SYMMETRY—PERIODIC FUNCTION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09600" y="1527856"/>
            <a:ext cx="9212580" cy="193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3175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2pPr>
            <a:lvl3pPr marL="1431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3pPr>
            <a:lvl4pPr marL="1774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3175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we know what the graph looks like in </a:t>
            </a:r>
            <a:br>
              <a:rPr kumimoji="0" lang="en-US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 interval of length </a:t>
            </a:r>
            <a:r>
              <a:rPr kumimoji="0" lang="en-US" altLang="hu-HU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kumimoji="0" lang="en-US" alt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then we can use translation to sketch the entire graph.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221377" y="3640182"/>
            <a:ext cx="8281988" cy="2362200"/>
          </a:xfrm>
          <a:prstGeom prst="rect">
            <a:avLst/>
          </a:prstGeom>
          <a:noFill/>
          <a:ln w="9525">
            <a:solidFill>
              <a:srgbClr val="E45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5" name="Picture 22" descr="0405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165" y="3735432"/>
            <a:ext cx="80772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0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371475"/>
            <a:ext cx="53340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E45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E45C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D. ASYMPTOTES—HORIZONTAL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85788" y="874713"/>
            <a:ext cx="8572500" cy="586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3175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2pPr>
            <a:lvl3pPr marL="1431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3pPr>
            <a:lvl4pPr marL="1774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3175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 that, if either </a:t>
            </a:r>
            <a:br>
              <a:rPr kumimoji="0" lang="en-US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      		or                         ,  </a:t>
            </a:r>
            <a:br>
              <a:rPr kumimoji="0" lang="en-US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then the line </a:t>
            </a:r>
            <a:r>
              <a:rPr kumimoji="0" lang="en-US" altLang="hu-H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en-US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kumimoji="0" lang="en-US" altLang="hu-H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</a:t>
            </a:r>
            <a:r>
              <a:rPr kumimoji="0" lang="en-US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a horizontal asymptote </a:t>
            </a:r>
            <a:br>
              <a:rPr kumimoji="0" lang="en-US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the curve </a:t>
            </a:r>
            <a:r>
              <a:rPr kumimoji="0" lang="en-US" altLang="hu-H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en-US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kumimoji="0" lang="en-US" altLang="hu-H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 </a:t>
            </a:r>
            <a:r>
              <a:rPr kumimoji="0" lang="en-US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altLang="hu-H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).</a:t>
            </a:r>
          </a:p>
          <a:p>
            <a:pPr marL="0" marR="0" lvl="0" indent="3175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hu-HU" sz="3200" b="0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it turns out that 	              (or -</a:t>
            </a:r>
            <a:r>
              <a:rPr kumimoji="0" lang="en-US" alt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∞</a:t>
            </a:r>
            <a:r>
              <a:rPr kumimoji="0" lang="en-US" alt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), then </a:t>
            </a:r>
            <a:br>
              <a:rPr kumimoji="0" lang="en-US" alt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do not have an  asymptote to the right.</a:t>
            </a: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Nevertheless, that is still useful information </a:t>
            </a:r>
            <a:br>
              <a:rPr kumimoji="0" lang="en-US" alt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sketching the curve.</a:t>
            </a:r>
            <a:endParaRPr kumimoji="0" lang="en-US" altLang="hu-HU" sz="2800" b="0" i="0" u="none" strike="noStrike" kern="1200" cap="none" spc="0" normalizeH="0" baseline="0" noProof="0" dirty="0" smtClean="0">
              <a:ln>
                <a:noFill/>
              </a:ln>
              <a:solidFill>
                <a:srgbClr val="AC4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571625" y="1566863"/>
          <a:ext cx="2362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0" name="Equation" r:id="rId3" imgW="812447" imgH="279279" progId="Equation.DSMT4">
                  <p:embed/>
                </p:oleObj>
              </mc:Choice>
              <mc:Fallback>
                <p:oleObj name="Equation" r:id="rId3" imgW="812447" imgH="279279" progId="Equation.DSMT4">
                  <p:embed/>
                  <p:pic>
                    <p:nvPicPr>
                      <p:cNvPr id="522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1566863"/>
                        <a:ext cx="23622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4960938" y="1581150"/>
          <a:ext cx="2554287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Equation" r:id="rId5" imgW="863225" imgH="279279" progId="Equation.DSMT4">
                  <p:embed/>
                </p:oleObj>
              </mc:Choice>
              <mc:Fallback>
                <p:oleObj name="Equation" r:id="rId5" imgW="863225" imgH="279279" progId="Equation.DSMT4">
                  <p:embed/>
                  <p:pic>
                    <p:nvPicPr>
                      <p:cNvPr id="522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938" y="1581150"/>
                        <a:ext cx="2554287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/>
        </p:nvGraphicFramePr>
        <p:xfrm>
          <a:off x="3757613" y="4222750"/>
          <a:ext cx="177165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Equation" r:id="rId7" imgW="838200" imgH="279400" progId="Equation.DSMT4">
                  <p:embed/>
                </p:oleObj>
              </mc:Choice>
              <mc:Fallback>
                <p:oleObj name="Equation" r:id="rId7" imgW="838200" imgH="279400" progId="Equation.DSMT4">
                  <p:embed/>
                  <p:pic>
                    <p:nvPicPr>
                      <p:cNvPr id="5223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7613" y="4222750"/>
                        <a:ext cx="177165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0" name="Picture 2" descr="KÃ©ptalÃ¡lat a kÃ¶vetkezÅre: âhorizontal asymptoteâ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598" y="3185885"/>
            <a:ext cx="4204885" cy="260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78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90550" y="877888"/>
            <a:ext cx="8420100" cy="563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3175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2pPr>
            <a:lvl3pPr marL="1431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3pPr>
            <a:lvl4pPr marL="1774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3175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rational functions, you can locate </a:t>
            </a:r>
            <a:b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vertical asymptotes by equating </a:t>
            </a:r>
            <a:b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 denominator to 0 after canceling any common factors.</a:t>
            </a: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hu-HU" sz="2600" b="0" i="0" u="none" strike="noStrike" kern="1200" cap="none" spc="0" normalizeH="0" baseline="0" noProof="0" smtClean="0">
              <a:ln>
                <a:noFill/>
              </a:ln>
              <a:solidFill>
                <a:srgbClr val="AC4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hu-HU" sz="26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However, for other functions, this method </a:t>
            </a:r>
            <a:br>
              <a:rPr kumimoji="0" lang="en-US" altLang="hu-HU" sz="26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26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does not apply.</a:t>
            </a: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609600" y="371475"/>
            <a:ext cx="53340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E45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E45C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D. ASYMPTOTES—VERTICAL</a:t>
            </a:r>
          </a:p>
        </p:txBody>
      </p:sp>
      <p:pic>
        <p:nvPicPr>
          <p:cNvPr id="26626" name="Picture 2" descr="KÃ©ptalÃ¡lat a kÃ¶vetkezÅre: âvertical asymptote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929" y="1964872"/>
            <a:ext cx="34480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08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71500" y="874713"/>
            <a:ext cx="8572500" cy="586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3175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2pPr>
            <a:lvl3pPr marL="1431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3pPr>
            <a:lvl4pPr marL="1774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3175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Furthermore, in sketching the curve, it is very useful to know exactly which of the statements  is true.</a:t>
            </a: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hu-HU" sz="2400" b="0" i="0" u="none" strike="noStrike" kern="1200" cap="none" spc="0" normalizeH="0" baseline="0" noProof="0" dirty="0" smtClean="0">
              <a:ln>
                <a:noFill/>
              </a:ln>
              <a:solidFill>
                <a:srgbClr val="AC4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hu-HU" sz="2400" b="0" i="0" u="none" strike="noStrike" kern="1200" cap="none" spc="0" normalizeH="0" baseline="0" noProof="0" dirty="0" smtClean="0">
              <a:ln>
                <a:noFill/>
              </a:ln>
              <a:solidFill>
                <a:srgbClr val="AC4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</a:t>
            </a:r>
            <a:r>
              <a:rPr kumimoji="0" lang="en-US" altLang="hu-H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alt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altLang="hu-H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  <a:r>
              <a:rPr kumimoji="0" lang="en-US" alt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is not defined but </a:t>
            </a:r>
            <a:r>
              <a:rPr kumimoji="0" lang="en-US" altLang="hu-H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  <a:r>
              <a:rPr kumimoji="0" lang="en-US" alt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an endpoint of </a:t>
            </a:r>
            <a:br>
              <a:rPr kumimoji="0" lang="en-US" alt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domain of </a:t>
            </a:r>
            <a:r>
              <a:rPr kumimoji="0" lang="en-US" altLang="hu-HU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alt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then you should compute </a:t>
            </a:r>
            <a:br>
              <a:rPr kumimoji="0" lang="en-US" alt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               , whether or not this limit is infinite.</a:t>
            </a:r>
          </a:p>
        </p:txBody>
      </p:sp>
      <p:sp>
        <p:nvSpPr>
          <p:cNvPr id="3" name="Rectangle 10"/>
          <p:cNvSpPr txBox="1">
            <a:spLocks noChangeArrowheads="1"/>
          </p:cNvSpPr>
          <p:nvPr/>
        </p:nvSpPr>
        <p:spPr bwMode="auto">
          <a:xfrm>
            <a:off x="609600" y="371475"/>
            <a:ext cx="53340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E45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E45C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D. ASYMPTOTES—VERTICAL</a:t>
            </a:r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/>
        </p:nvGraphicFramePr>
        <p:xfrm>
          <a:off x="7010400" y="4038600"/>
          <a:ext cx="1219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8" name="Equation" r:id="rId3" imgW="596900" imgH="279400" progId="Equation.DSMT4">
                  <p:embed/>
                </p:oleObj>
              </mc:Choice>
              <mc:Fallback>
                <p:oleObj name="Equation" r:id="rId3" imgW="596900" imgH="279400" progId="Equation.DSMT4">
                  <p:embed/>
                  <p:pic>
                    <p:nvPicPr>
                      <p:cNvPr id="5837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038600"/>
                        <a:ext cx="12192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1704975" y="4481513"/>
          <a:ext cx="124301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9" name="Equation" r:id="rId5" imgW="596900" imgH="279400" progId="Equation.DSMT4">
                  <p:embed/>
                </p:oleObj>
              </mc:Choice>
              <mc:Fallback>
                <p:oleObj name="Equation" r:id="rId5" imgW="596900" imgH="279400" progId="Equation.DSMT4">
                  <p:embed/>
                  <p:pic>
                    <p:nvPicPr>
                      <p:cNvPr id="5837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975" y="4481513"/>
                        <a:ext cx="1243013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557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85788" y="874713"/>
            <a:ext cx="8572500" cy="586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3175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2pPr>
            <a:lvl3pPr marL="1431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3pPr>
            <a:lvl4pPr marL="1774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3175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 that the line </a:t>
            </a:r>
            <a:r>
              <a:rPr kumimoji="0" lang="en-US" altLang="hu-H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kumimoji="0" lang="en-US" altLang="hu-H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  <a:r>
              <a:rPr kumimoji="0" lang="en-US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br>
              <a:rPr kumimoji="0" lang="en-US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a vertical asymptote if at least one of </a:t>
            </a:r>
            <a:br>
              <a:rPr kumimoji="0" lang="en-US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following statements is true:  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300163" y="3557588"/>
          <a:ext cx="6781800" cy="162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Equation" r:id="rId3" imgW="2336800" imgH="558800" progId="Equation.DSMT4">
                  <p:embed/>
                </p:oleObj>
              </mc:Choice>
              <mc:Fallback>
                <p:oleObj name="Equation" r:id="rId3" imgW="2336800" imgH="558800" progId="Equation.DSMT4">
                  <p:embed/>
                  <p:pic>
                    <p:nvPicPr>
                      <p:cNvPr id="5427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3557588"/>
                        <a:ext cx="6781800" cy="162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609600" y="371475"/>
            <a:ext cx="53340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E45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E45C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D. ASYMPTOTES—VERTICAL</a:t>
            </a:r>
          </a:p>
        </p:txBody>
      </p:sp>
    </p:spTree>
    <p:extLst>
      <p:ext uri="{BB962C8B-B14F-4D97-AF65-F5344CB8AC3E}">
        <p14:creationId xmlns:p14="http://schemas.microsoft.com/office/powerpoint/2010/main" val="84433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371475"/>
            <a:ext cx="53340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E45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E45C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SLANT ASYMPTOTES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71500" y="838200"/>
            <a:ext cx="8405813" cy="586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3175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2pPr>
            <a:lvl3pPr marL="1431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3pPr>
            <a:lvl4pPr marL="1774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3175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38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Some curves have asymptotes that </a:t>
            </a:r>
            <a:br>
              <a:rPr kumimoji="0" lang="en-US" altLang="hu-HU" sz="38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38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oblique—that is, neither horizontal nor vertical.</a:t>
            </a:r>
          </a:p>
        </p:txBody>
      </p:sp>
    </p:spTree>
    <p:extLst>
      <p:ext uri="{BB962C8B-B14F-4D97-AF65-F5344CB8AC3E}">
        <p14:creationId xmlns:p14="http://schemas.microsoft.com/office/powerpoint/2010/main" val="276810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371475"/>
            <a:ext cx="53340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E45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45C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SLANT</a:t>
            </a:r>
            <a:r>
              <a:rPr kumimoji="0" lang="hu-HU" alt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45C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(OBLIQUE)</a:t>
            </a:r>
            <a:r>
              <a:rPr kumimoji="0" lang="en-US" alt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45C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ASYMPTOTES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71500" y="874713"/>
            <a:ext cx="4210050" cy="586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3175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2pPr>
            <a:lvl3pPr marL="1431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3pPr>
            <a:lvl4pPr marL="1774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3175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30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				        , then the line </a:t>
            </a:r>
            <a:br>
              <a:rPr kumimoji="0" lang="en-US" altLang="hu-HU" sz="30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30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 </a:t>
            </a:r>
            <a:r>
              <a:rPr kumimoji="0" lang="en-US" altLang="hu-HU" sz="30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</a:t>
            </a:r>
            <a:r>
              <a:rPr kumimoji="0" lang="en-US" altLang="hu-HU" sz="30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mx </a:t>
            </a:r>
            <a:r>
              <a:rPr kumimoji="0" lang="en-US" altLang="hu-HU" sz="30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 </a:t>
            </a:r>
            <a:r>
              <a:rPr kumimoji="0" lang="en-US" altLang="hu-HU" sz="30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 </a:t>
            </a:r>
            <a:r>
              <a:rPr kumimoji="0" lang="en-US" altLang="hu-HU" sz="30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called a slant asymptote.</a:t>
            </a: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hu-HU" sz="2000" b="0" i="0" u="none" strike="noStrike" kern="1200" cap="none" spc="0" normalizeH="0" baseline="0" noProof="0" smtClean="0">
              <a:ln>
                <a:noFill/>
              </a:ln>
              <a:solidFill>
                <a:srgbClr val="AC4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is because </a:t>
            </a:r>
            <a:br>
              <a:rPr kumimoji="0" lang="en-US" alt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vertical distance </a:t>
            </a:r>
            <a:br>
              <a:rPr kumimoji="0" lang="en-US" alt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between the curve </a:t>
            </a:r>
            <a:br>
              <a:rPr kumimoji="0" lang="en-US" alt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20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en-US" alt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</a:t>
            </a:r>
            <a:r>
              <a:rPr kumimoji="0" lang="en-US" altLang="hu-HU" sz="20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alt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altLang="hu-HU" sz="20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alt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and the line </a:t>
            </a:r>
            <a:br>
              <a:rPr kumimoji="0" lang="en-US" alt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20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 =</a:t>
            </a:r>
            <a:r>
              <a:rPr kumimoji="0" lang="en-US" alt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hu-HU" sz="20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mx +</a:t>
            </a:r>
            <a:r>
              <a:rPr kumimoji="0" lang="en-US" alt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hu-HU" sz="20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 </a:t>
            </a:r>
            <a:r>
              <a:rPr kumimoji="0" lang="en-US" alt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approaches 0.</a:t>
            </a: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hu-HU" sz="2000" b="0" i="0" u="none" strike="noStrike" kern="1200" cap="none" spc="0" normalizeH="0" baseline="0" noProof="0" smtClean="0">
              <a:ln>
                <a:noFill/>
              </a:ln>
              <a:solidFill>
                <a:srgbClr val="AC4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similar situation exists </a:t>
            </a:r>
            <a:br>
              <a:rPr kumimoji="0" lang="en-US" alt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we let </a:t>
            </a:r>
            <a:r>
              <a:rPr kumimoji="0" lang="en-US" altLang="hu-HU" sz="20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alt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→ -</a:t>
            </a:r>
            <a:r>
              <a:rPr kumimoji="0" lang="en-US" alt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∞</a:t>
            </a:r>
            <a:r>
              <a:rPr kumimoji="0" lang="en-US" alt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017588" y="1020763"/>
          <a:ext cx="43164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" name="Equation" r:id="rId3" imgW="1485900" imgH="279400" progId="Equation.DSMT4">
                  <p:embed/>
                </p:oleObj>
              </mc:Choice>
              <mc:Fallback>
                <p:oleObj name="Equation" r:id="rId3" imgW="1485900" imgH="279400" progId="Equation.DSMT4">
                  <p:embed/>
                  <p:pic>
                    <p:nvPicPr>
                      <p:cNvPr id="1669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1020763"/>
                        <a:ext cx="431641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953000" y="3276600"/>
            <a:ext cx="4038600" cy="3429000"/>
          </a:xfrm>
          <a:prstGeom prst="rect">
            <a:avLst/>
          </a:prstGeom>
          <a:noFill/>
          <a:ln w="9525">
            <a:solidFill>
              <a:srgbClr val="E45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6" name="Picture 8" descr="0405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52800"/>
            <a:ext cx="3810000" cy="325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0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724" y="325546"/>
            <a:ext cx="8998552" cy="620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4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371475"/>
            <a:ext cx="53340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E45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E45C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SLANT ASYMPTOTES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85788" y="874713"/>
            <a:ext cx="8572500" cy="586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3175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2pPr>
            <a:lvl3pPr marL="1431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3pPr>
            <a:lvl4pPr marL="1774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3175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rational functions, slant asymptotes occur when the degree of the numerator is one more than the degree of the denominator. </a:t>
            </a: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AC4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AC4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hu-HU" sz="26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such a case, the equation of the slant </a:t>
            </a:r>
            <a:br>
              <a:rPr kumimoji="0" lang="en-US" altLang="hu-HU" sz="26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26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asymptote can be found by long division—</a:t>
            </a:r>
            <a:br>
              <a:rPr kumimoji="0" lang="en-US" altLang="hu-HU" sz="26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26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in following example.  </a:t>
            </a:r>
          </a:p>
        </p:txBody>
      </p:sp>
    </p:spTree>
    <p:extLst>
      <p:ext uri="{BB962C8B-B14F-4D97-AF65-F5344CB8AC3E}">
        <p14:creationId xmlns:p14="http://schemas.microsoft.com/office/powerpoint/2010/main" val="27194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371475"/>
            <a:ext cx="85344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E45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E45C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E. INTERVALS OF INCREASE OR DECREASE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71500" y="874713"/>
            <a:ext cx="8572500" cy="586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3175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2pPr>
            <a:lvl3pPr marL="1431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3pPr>
            <a:lvl4pPr marL="1774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3175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34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the I /D Test. </a:t>
            </a:r>
          </a:p>
          <a:p>
            <a:pPr marL="0" marR="0" lvl="0" indent="3175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hu-HU" sz="3400" b="0" i="0" u="none" strike="noStrike" kern="1200" cap="none" spc="0" normalizeH="0" baseline="0" noProof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3175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34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Compute </a:t>
            </a:r>
            <a:r>
              <a:rPr kumimoji="0" lang="en-US" altLang="hu-HU" sz="34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f’</a:t>
            </a:r>
            <a:r>
              <a:rPr kumimoji="0" lang="en-US" altLang="hu-HU" sz="34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altLang="hu-HU" sz="34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altLang="hu-HU" sz="34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and find the intervals </a:t>
            </a:r>
            <a:br>
              <a:rPr kumimoji="0" lang="en-US" altLang="hu-HU" sz="34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34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 which: </a:t>
            </a: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hu-HU" sz="2600" b="0" i="1" u="none" strike="noStrike" kern="1200" cap="none" spc="0" normalizeH="0" baseline="0" noProof="0" smtClean="0">
              <a:ln>
                <a:noFill/>
              </a:ln>
              <a:solidFill>
                <a:srgbClr val="AC4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hu-HU" sz="26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f’</a:t>
            </a:r>
            <a:r>
              <a:rPr kumimoji="0" lang="en-US" altLang="hu-HU" sz="26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altLang="hu-HU" sz="26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altLang="hu-HU" sz="26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is positive (</a:t>
            </a:r>
            <a:r>
              <a:rPr kumimoji="0" lang="en-US" altLang="hu-HU" sz="26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altLang="hu-HU" sz="26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increasing). </a:t>
            </a: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hu-HU" sz="2600" b="0" i="1" u="none" strike="noStrike" kern="1200" cap="none" spc="0" normalizeH="0" baseline="0" noProof="0" smtClean="0">
              <a:ln>
                <a:noFill/>
              </a:ln>
              <a:solidFill>
                <a:srgbClr val="AC4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hu-HU" sz="26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f’</a:t>
            </a:r>
            <a:r>
              <a:rPr kumimoji="0" lang="en-US" altLang="hu-HU" sz="26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altLang="hu-HU" sz="26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altLang="hu-HU" sz="26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is negative (</a:t>
            </a:r>
            <a:r>
              <a:rPr kumimoji="0" lang="en-US" altLang="hu-HU" sz="26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altLang="hu-HU" sz="26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 decreasing).</a:t>
            </a:r>
          </a:p>
        </p:txBody>
      </p:sp>
    </p:spTree>
    <p:extLst>
      <p:ext uri="{BB962C8B-B14F-4D97-AF65-F5344CB8AC3E}">
        <p14:creationId xmlns:p14="http://schemas.microsoft.com/office/powerpoint/2010/main" val="388178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371475"/>
            <a:ext cx="85344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E45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E45C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F. LOCAL MAXIMUM AND MINIMUM VALUES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85788" y="874713"/>
            <a:ext cx="8572500" cy="586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3175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2pPr>
            <a:lvl3pPr marL="1431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3pPr>
            <a:lvl4pPr marL="1774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3175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Find the critical numbers of </a:t>
            </a:r>
            <a:r>
              <a:rPr kumimoji="0" lang="en-US" altLang="hu-HU" sz="32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(the numbers </a:t>
            </a:r>
            <a:r>
              <a:rPr kumimoji="0" lang="en-US" altLang="hu-HU" sz="32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 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where </a:t>
            </a:r>
            <a:r>
              <a:rPr kumimoji="0" lang="en-US" altLang="hu-HU" sz="32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f’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altLang="hu-HU" sz="32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= 0 or </a:t>
            </a:r>
            <a:r>
              <a:rPr kumimoji="0" lang="en-US" altLang="hu-HU" sz="32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f’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altLang="hu-HU" sz="32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does not exist). </a:t>
            </a:r>
          </a:p>
          <a:p>
            <a:pPr marL="0" marR="0" lvl="0" indent="3175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hu-HU" sz="3200" b="0" i="0" u="none" strike="noStrike" kern="1200" cap="none" spc="0" normalizeH="0" baseline="0" noProof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3175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Then, use the First Derivative Test. </a:t>
            </a: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AC4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</a:t>
            </a:r>
            <a:r>
              <a:rPr kumimoji="0" lang="en-US" altLang="hu-HU" sz="24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f’</a:t>
            </a: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changes from positive to negative at </a:t>
            </a:r>
            <a:b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critical number </a:t>
            </a:r>
            <a:r>
              <a:rPr kumimoji="0" lang="en-US" altLang="hu-HU" sz="24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then </a:t>
            </a:r>
            <a:r>
              <a:rPr kumimoji="0" lang="en-US" altLang="hu-HU" sz="24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altLang="hu-HU" sz="24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is a local maximum. </a:t>
            </a: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AC4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</a:t>
            </a:r>
            <a:r>
              <a:rPr kumimoji="0" lang="en-US" altLang="hu-HU" sz="24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f’</a:t>
            </a: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changes from negative to positive at </a:t>
            </a:r>
            <a:r>
              <a:rPr kumimoji="0" lang="en-US" altLang="hu-HU" sz="24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b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then </a:t>
            </a:r>
            <a:r>
              <a:rPr kumimoji="0" lang="en-US" altLang="hu-HU" sz="24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altLang="hu-HU" sz="24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is a local minimum.</a:t>
            </a:r>
          </a:p>
        </p:txBody>
      </p:sp>
    </p:spTree>
    <p:extLst>
      <p:ext uri="{BB962C8B-B14F-4D97-AF65-F5344CB8AC3E}">
        <p14:creationId xmlns:p14="http://schemas.microsoft.com/office/powerpoint/2010/main" val="26112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85788" y="874713"/>
            <a:ext cx="8420100" cy="586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3175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2pPr>
            <a:lvl3pPr marL="1431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3pPr>
            <a:lvl4pPr marL="1774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3175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Although it is usually preferable to use the First Derivative Test, you can use the Second  Derivative Test if </a:t>
            </a:r>
            <a:r>
              <a:rPr kumimoji="0" lang="en-US" altLang="hu-HU" sz="32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f’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altLang="hu-HU" sz="32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= 0 and </a:t>
            </a:r>
            <a:r>
              <a:rPr kumimoji="0" lang="en-US" altLang="hu-HU" sz="32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f’’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altLang="hu-HU" sz="32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≠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0.</a:t>
            </a:r>
          </a:p>
          <a:p>
            <a:pPr marL="0" marR="0" lvl="0" indent="3175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Then, </a:t>
            </a:r>
            <a:endParaRPr kumimoji="0" lang="en-US" altLang="hu-HU" sz="3600" b="0" i="1" u="none" strike="noStrike" kern="1200" cap="none" spc="0" normalizeH="0" baseline="0" noProof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hu-HU" sz="2400" b="0" i="1" u="none" strike="noStrike" kern="1200" cap="none" spc="0" normalizeH="0" baseline="0" noProof="0" smtClean="0">
              <a:ln>
                <a:noFill/>
              </a:ln>
              <a:solidFill>
                <a:srgbClr val="AC4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hu-HU" sz="24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f”</a:t>
            </a: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altLang="hu-HU" sz="24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&gt; 0 implies that </a:t>
            </a:r>
            <a:r>
              <a:rPr kumimoji="0" lang="en-US" altLang="hu-HU" sz="24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altLang="hu-HU" sz="24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is a local minimum.</a:t>
            </a: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hu-HU" sz="2400" b="0" i="1" u="none" strike="noStrike" kern="1200" cap="none" spc="0" normalizeH="0" baseline="0" noProof="0" smtClean="0">
              <a:ln>
                <a:noFill/>
              </a:ln>
              <a:solidFill>
                <a:srgbClr val="AC4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hu-HU" sz="24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f’’</a:t>
            </a: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altLang="hu-HU" sz="24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&lt; 0 implies that </a:t>
            </a:r>
            <a:r>
              <a:rPr kumimoji="0" lang="en-US" altLang="hu-HU" sz="24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</a:t>
            </a: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altLang="hu-HU" sz="24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</a:t>
            </a: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is a local maximum.</a:t>
            </a: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 bwMode="auto">
          <a:xfrm>
            <a:off x="609600" y="371475"/>
            <a:ext cx="85344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E45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E45C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F. LOCAL MAXIMUM AND MINIMUM VALUES</a:t>
            </a:r>
          </a:p>
        </p:txBody>
      </p:sp>
    </p:spTree>
    <p:extLst>
      <p:ext uri="{BB962C8B-B14F-4D97-AF65-F5344CB8AC3E}">
        <p14:creationId xmlns:p14="http://schemas.microsoft.com/office/powerpoint/2010/main" val="22802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371475"/>
            <a:ext cx="80772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E45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E45C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G. CONCAVITY AND POINTS OF INFLECTION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71500" y="874713"/>
            <a:ext cx="8420100" cy="586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3175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2pPr>
            <a:lvl3pPr marL="1431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3pPr>
            <a:lvl4pPr marL="1774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3175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34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Compute </a:t>
            </a:r>
            <a:r>
              <a:rPr kumimoji="0" lang="en-US" altLang="hu-HU" sz="34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f’’</a:t>
            </a:r>
            <a:r>
              <a:rPr kumimoji="0" lang="en-US" altLang="hu-HU" sz="34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altLang="hu-HU" sz="3400" b="0" i="1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altLang="hu-HU" sz="34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and use the Concavity Test. </a:t>
            </a:r>
          </a:p>
          <a:p>
            <a:pPr marL="0" marR="0" lvl="0" indent="3175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hu-HU" sz="3400" b="0" i="0" u="none" strike="noStrike" kern="1200" cap="none" spc="0" normalizeH="0" baseline="0" noProof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3175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34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curve is: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AC4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Concave upward where </a:t>
            </a:r>
            <a:r>
              <a:rPr kumimoji="0" lang="en-US" altLang="hu-HU" sz="24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f’’</a:t>
            </a: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altLang="hu-HU" sz="24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&gt; 0</a:t>
            </a: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AC4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Concave downward where </a:t>
            </a:r>
            <a:r>
              <a:rPr kumimoji="0" lang="en-US" altLang="hu-HU" sz="24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f’’</a:t>
            </a: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altLang="hu-HU" sz="2400" b="0" i="1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&lt; 0</a:t>
            </a:r>
          </a:p>
        </p:txBody>
      </p:sp>
    </p:spTree>
    <p:extLst>
      <p:ext uri="{BB962C8B-B14F-4D97-AF65-F5344CB8AC3E}">
        <p14:creationId xmlns:p14="http://schemas.microsoft.com/office/powerpoint/2010/main" val="15780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85788" y="817563"/>
            <a:ext cx="8572500" cy="586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3175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2pPr>
            <a:lvl3pPr marL="1431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3pPr>
            <a:lvl4pPr marL="1774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3175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4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Inflection points occur </a:t>
            </a:r>
            <a:br>
              <a:rPr kumimoji="0" lang="en-US" altLang="hu-HU" sz="4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4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where the direction of concavity changes.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609600" y="371475"/>
            <a:ext cx="80772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E45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E45C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G. CONCAVITY AND POINTS OF INFLECTION</a:t>
            </a:r>
          </a:p>
        </p:txBody>
      </p:sp>
    </p:spTree>
    <p:extLst>
      <p:ext uri="{BB962C8B-B14F-4D97-AF65-F5344CB8AC3E}">
        <p14:creationId xmlns:p14="http://schemas.microsoft.com/office/powerpoint/2010/main" val="155791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09600" y="371475"/>
            <a:ext cx="53340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E45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E45C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H. SKETCH AND CURVE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71500" y="846138"/>
            <a:ext cx="8420100" cy="586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3175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2pPr>
            <a:lvl3pPr marL="1431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3pPr>
            <a:lvl4pPr marL="1774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3175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36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Using the information in items A–G, draw the graph.</a:t>
            </a: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AC4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Sketch the asymptotes as dashed lines. </a:t>
            </a: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AC4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Plot the intercepts, maximum and minimum points, </a:t>
            </a:r>
            <a:b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inflection points. </a:t>
            </a: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AC4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Then, make the curve pass through these points, </a:t>
            </a:r>
            <a:b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rising and falling according to E, with concavity according to G, and approaching the asymptotes </a:t>
            </a:r>
          </a:p>
        </p:txBody>
      </p:sp>
    </p:spTree>
    <p:extLst>
      <p:ext uri="{BB962C8B-B14F-4D97-AF65-F5344CB8AC3E}">
        <p14:creationId xmlns:p14="http://schemas.microsoft.com/office/powerpoint/2010/main" val="334648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85788" y="874713"/>
            <a:ext cx="8572500" cy="586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3175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2pPr>
            <a:lvl3pPr marL="1431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3pPr>
            <a:lvl4pPr marL="1774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3175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additional accuracy is desired near </a:t>
            </a:r>
            <a:b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any point, you can compute the value of </a:t>
            </a:r>
            <a:b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3200" b="0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 derivative there. </a:t>
            </a: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AC4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1363" marR="0" lvl="1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tangent indicates the direction in which </a:t>
            </a:r>
            <a:b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AC4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curve proceeds. 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609600" y="371475"/>
            <a:ext cx="53340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E45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E45C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H. SKETCH AND CURVE</a:t>
            </a:r>
          </a:p>
        </p:txBody>
      </p:sp>
    </p:spTree>
    <p:extLst>
      <p:ext uri="{BB962C8B-B14F-4D97-AF65-F5344CB8AC3E}">
        <p14:creationId xmlns:p14="http://schemas.microsoft.com/office/powerpoint/2010/main" val="59874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9313" y="371475"/>
            <a:ext cx="5410200" cy="5857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hu-HU" b="1" dirty="0" smtClean="0">
                <a:solidFill>
                  <a:schemeClr val="accent2"/>
                </a:solidFill>
              </a:rPr>
              <a:t>A. DOMAIN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589283" y="1141561"/>
            <a:ext cx="8572500" cy="5526087"/>
          </a:xfrm>
        </p:spPr>
        <p:txBody>
          <a:bodyPr/>
          <a:lstStyle/>
          <a:p>
            <a:pPr eaLnBrk="1" hangingPunct="1"/>
            <a:r>
              <a:rPr lang="en-US" altLang="hu-HU" sz="3600" dirty="0">
                <a:solidFill>
                  <a:srgbClr val="C00000"/>
                </a:solidFill>
              </a:rPr>
              <a:t>It’s often useful to start by determining </a:t>
            </a:r>
            <a:br>
              <a:rPr lang="en-US" altLang="hu-HU" sz="3600" dirty="0">
                <a:solidFill>
                  <a:srgbClr val="C00000"/>
                </a:solidFill>
              </a:rPr>
            </a:br>
            <a:r>
              <a:rPr lang="en-US" altLang="hu-HU" sz="3600" dirty="0">
                <a:solidFill>
                  <a:srgbClr val="C00000"/>
                </a:solidFill>
              </a:rPr>
              <a:t>the domain </a:t>
            </a:r>
            <a:r>
              <a:rPr lang="en-US" altLang="hu-HU" sz="3600" i="1" dirty="0">
                <a:solidFill>
                  <a:srgbClr val="C00000"/>
                </a:solidFill>
              </a:rPr>
              <a:t>D</a:t>
            </a:r>
            <a:r>
              <a:rPr lang="en-US" altLang="hu-HU" sz="3600" dirty="0">
                <a:solidFill>
                  <a:srgbClr val="C00000"/>
                </a:solidFill>
              </a:rPr>
              <a:t> of </a:t>
            </a:r>
            <a:r>
              <a:rPr lang="en-US" altLang="hu-HU" sz="3600" i="1" dirty="0">
                <a:solidFill>
                  <a:srgbClr val="C00000"/>
                </a:solidFill>
              </a:rPr>
              <a:t>f.</a:t>
            </a:r>
          </a:p>
          <a:p>
            <a:pPr lvl="1" eaLnBrk="1" hangingPunct="1"/>
            <a:endParaRPr lang="en-US" altLang="hu-HU" dirty="0" smtClean="0">
              <a:solidFill>
                <a:srgbClr val="C00000"/>
              </a:solidFill>
            </a:endParaRPr>
          </a:p>
          <a:p>
            <a:pPr lvl="1" eaLnBrk="1" hangingPunct="1"/>
            <a:r>
              <a:rPr lang="en-US" altLang="hu-HU" sz="2600" dirty="0">
                <a:solidFill>
                  <a:srgbClr val="C00000"/>
                </a:solidFill>
              </a:rPr>
              <a:t>This</a:t>
            </a:r>
            <a:r>
              <a:rPr lang="en-US" altLang="hu-HU" sz="2600" i="1" dirty="0">
                <a:solidFill>
                  <a:srgbClr val="C00000"/>
                </a:solidFill>
              </a:rPr>
              <a:t> </a:t>
            </a:r>
            <a:r>
              <a:rPr lang="en-US" altLang="hu-HU" sz="2600" dirty="0">
                <a:solidFill>
                  <a:srgbClr val="C00000"/>
                </a:solidFill>
              </a:rPr>
              <a:t>is</a:t>
            </a:r>
            <a:r>
              <a:rPr lang="en-US" altLang="hu-HU" sz="2600" i="1" dirty="0">
                <a:solidFill>
                  <a:srgbClr val="C00000"/>
                </a:solidFill>
              </a:rPr>
              <a:t> </a:t>
            </a:r>
            <a:r>
              <a:rPr lang="en-US" altLang="hu-HU" sz="2600" dirty="0">
                <a:solidFill>
                  <a:srgbClr val="C00000"/>
                </a:solidFill>
              </a:rPr>
              <a:t>the set of values of </a:t>
            </a:r>
            <a:r>
              <a:rPr lang="en-US" altLang="hu-HU" sz="2600" i="1" dirty="0">
                <a:solidFill>
                  <a:srgbClr val="C00000"/>
                </a:solidFill>
              </a:rPr>
              <a:t>x</a:t>
            </a:r>
            <a:r>
              <a:rPr lang="en-US" altLang="hu-HU" sz="2600" dirty="0">
                <a:solidFill>
                  <a:srgbClr val="C00000"/>
                </a:solidFill>
              </a:rPr>
              <a:t> for which </a:t>
            </a:r>
            <a:r>
              <a:rPr lang="en-US" altLang="hu-HU" sz="2600" i="1" dirty="0">
                <a:solidFill>
                  <a:srgbClr val="C00000"/>
                </a:solidFill>
              </a:rPr>
              <a:t>f</a:t>
            </a:r>
            <a:r>
              <a:rPr lang="en-US" altLang="hu-HU" sz="2600" dirty="0">
                <a:solidFill>
                  <a:srgbClr val="C00000"/>
                </a:solidFill>
              </a:rPr>
              <a:t>(</a:t>
            </a:r>
            <a:r>
              <a:rPr lang="en-US" altLang="hu-HU" sz="2600" i="1" dirty="0">
                <a:solidFill>
                  <a:srgbClr val="C00000"/>
                </a:solidFill>
              </a:rPr>
              <a:t>x</a:t>
            </a:r>
            <a:r>
              <a:rPr lang="en-US" altLang="hu-HU" sz="2600" dirty="0">
                <a:solidFill>
                  <a:srgbClr val="C00000"/>
                </a:solidFill>
              </a:rPr>
              <a:t>) </a:t>
            </a:r>
            <a:br>
              <a:rPr lang="en-US" altLang="hu-HU" sz="2600" dirty="0">
                <a:solidFill>
                  <a:srgbClr val="C00000"/>
                </a:solidFill>
              </a:rPr>
            </a:br>
            <a:r>
              <a:rPr lang="en-US" altLang="hu-HU" sz="2600" dirty="0">
                <a:solidFill>
                  <a:srgbClr val="C00000"/>
                </a:solidFill>
              </a:rPr>
              <a:t>is defined.  </a:t>
            </a:r>
          </a:p>
        </p:txBody>
      </p:sp>
    </p:spTree>
    <p:extLst>
      <p:ext uri="{BB962C8B-B14F-4D97-AF65-F5344CB8AC3E}">
        <p14:creationId xmlns:p14="http://schemas.microsoft.com/office/powerpoint/2010/main" val="125078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b="1" dirty="0" smtClean="0">
                <a:solidFill>
                  <a:schemeClr val="accent2"/>
                </a:solidFill>
              </a:rPr>
              <a:t>B. INTERCEPTS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377074" y="1465556"/>
            <a:ext cx="8558212" cy="4667958"/>
          </a:xfrm>
        </p:spPr>
        <p:txBody>
          <a:bodyPr/>
          <a:lstStyle/>
          <a:p>
            <a:pPr eaLnBrk="1" hangingPunct="1"/>
            <a:r>
              <a:rPr lang="en-US" altLang="hu-HU" dirty="0" smtClean="0">
                <a:solidFill>
                  <a:srgbClr val="C00000"/>
                </a:solidFill>
              </a:rPr>
              <a:t>The </a:t>
            </a:r>
            <a:r>
              <a:rPr lang="en-US" altLang="hu-HU" i="1" dirty="0" smtClean="0">
                <a:solidFill>
                  <a:srgbClr val="C00000"/>
                </a:solidFill>
              </a:rPr>
              <a:t>y</a:t>
            </a:r>
            <a:r>
              <a:rPr lang="en-US" altLang="hu-HU" dirty="0" smtClean="0">
                <a:solidFill>
                  <a:srgbClr val="C00000"/>
                </a:solidFill>
              </a:rPr>
              <a:t>-intercept is </a:t>
            </a:r>
            <a:r>
              <a:rPr lang="en-US" altLang="hu-HU" i="1" dirty="0" smtClean="0">
                <a:solidFill>
                  <a:srgbClr val="C00000"/>
                </a:solidFill>
              </a:rPr>
              <a:t>f</a:t>
            </a:r>
            <a:r>
              <a:rPr lang="en-US" altLang="hu-HU" dirty="0" smtClean="0">
                <a:solidFill>
                  <a:srgbClr val="C00000"/>
                </a:solidFill>
              </a:rPr>
              <a:t>(0) and this tells us </a:t>
            </a:r>
            <a:br>
              <a:rPr lang="en-US" altLang="hu-HU" dirty="0" smtClean="0">
                <a:solidFill>
                  <a:srgbClr val="C00000"/>
                </a:solidFill>
              </a:rPr>
            </a:br>
            <a:r>
              <a:rPr lang="en-US" altLang="hu-HU" dirty="0" smtClean="0">
                <a:solidFill>
                  <a:srgbClr val="C00000"/>
                </a:solidFill>
              </a:rPr>
              <a:t>where the curve intersects the </a:t>
            </a:r>
            <a:r>
              <a:rPr lang="en-US" altLang="hu-HU" i="1" dirty="0" smtClean="0">
                <a:solidFill>
                  <a:srgbClr val="C00000"/>
                </a:solidFill>
              </a:rPr>
              <a:t>y</a:t>
            </a:r>
            <a:r>
              <a:rPr lang="en-US" altLang="hu-HU" dirty="0" smtClean="0">
                <a:solidFill>
                  <a:srgbClr val="C00000"/>
                </a:solidFill>
              </a:rPr>
              <a:t>-axis. </a:t>
            </a:r>
          </a:p>
          <a:p>
            <a:pPr eaLnBrk="1" hangingPunct="1"/>
            <a:endParaRPr lang="en-US" altLang="hu-HU" dirty="0" smtClean="0">
              <a:solidFill>
                <a:srgbClr val="C00000"/>
              </a:solidFill>
            </a:endParaRPr>
          </a:p>
          <a:p>
            <a:pPr eaLnBrk="1" hangingPunct="1"/>
            <a:r>
              <a:rPr lang="en-US" altLang="hu-HU" dirty="0" smtClean="0">
                <a:solidFill>
                  <a:srgbClr val="C00000"/>
                </a:solidFill>
              </a:rPr>
              <a:t>To find the </a:t>
            </a:r>
            <a:r>
              <a:rPr lang="en-US" altLang="hu-HU" i="1" dirty="0" smtClean="0">
                <a:solidFill>
                  <a:srgbClr val="C00000"/>
                </a:solidFill>
              </a:rPr>
              <a:t>x</a:t>
            </a:r>
            <a:r>
              <a:rPr lang="en-US" altLang="hu-HU" dirty="0" smtClean="0">
                <a:solidFill>
                  <a:srgbClr val="C00000"/>
                </a:solidFill>
              </a:rPr>
              <a:t>-intercepts, we set </a:t>
            </a:r>
            <a:r>
              <a:rPr lang="en-US" altLang="hu-HU" i="1" dirty="0" smtClean="0">
                <a:solidFill>
                  <a:srgbClr val="C00000"/>
                </a:solidFill>
              </a:rPr>
              <a:t>y</a:t>
            </a:r>
            <a:r>
              <a:rPr lang="en-US" altLang="hu-HU" dirty="0" smtClean="0">
                <a:solidFill>
                  <a:srgbClr val="C00000"/>
                </a:solidFill>
              </a:rPr>
              <a:t> = 0 </a:t>
            </a:r>
            <a:br>
              <a:rPr lang="en-US" altLang="hu-HU" dirty="0" smtClean="0">
                <a:solidFill>
                  <a:srgbClr val="C00000"/>
                </a:solidFill>
              </a:rPr>
            </a:br>
            <a:r>
              <a:rPr lang="en-US" altLang="hu-HU" dirty="0" smtClean="0">
                <a:solidFill>
                  <a:srgbClr val="C00000"/>
                </a:solidFill>
              </a:rPr>
              <a:t>and solve for </a:t>
            </a:r>
            <a:r>
              <a:rPr lang="en-US" altLang="hu-HU" i="1" dirty="0" smtClean="0">
                <a:solidFill>
                  <a:srgbClr val="C00000"/>
                </a:solidFill>
              </a:rPr>
              <a:t>x</a:t>
            </a:r>
            <a:r>
              <a:rPr lang="en-US" altLang="hu-HU" dirty="0" smtClean="0">
                <a:solidFill>
                  <a:srgbClr val="C00000"/>
                </a:solidFill>
              </a:rPr>
              <a:t>. </a:t>
            </a:r>
          </a:p>
          <a:p>
            <a:pPr lvl="1" eaLnBrk="1" hangingPunct="1"/>
            <a:endParaRPr lang="en-US" altLang="hu-HU" sz="2400" dirty="0">
              <a:solidFill>
                <a:srgbClr val="C00000"/>
              </a:solidFill>
            </a:endParaRPr>
          </a:p>
          <a:p>
            <a:pPr lvl="1" eaLnBrk="1" hangingPunct="1"/>
            <a:r>
              <a:rPr lang="en-US" altLang="hu-HU" sz="2400" dirty="0">
                <a:solidFill>
                  <a:srgbClr val="C00000"/>
                </a:solidFill>
              </a:rPr>
              <a:t>You can omit this step if the equation is difficult </a:t>
            </a:r>
            <a:br>
              <a:rPr lang="en-US" altLang="hu-HU" sz="2400" dirty="0">
                <a:solidFill>
                  <a:srgbClr val="C00000"/>
                </a:solidFill>
              </a:rPr>
            </a:br>
            <a:r>
              <a:rPr lang="en-US" altLang="hu-HU" sz="2400" dirty="0">
                <a:solidFill>
                  <a:srgbClr val="C00000"/>
                </a:solidFill>
              </a:rPr>
              <a:t>to solve.</a:t>
            </a:r>
          </a:p>
        </p:txBody>
      </p:sp>
    </p:spTree>
    <p:extLst>
      <p:ext uri="{BB962C8B-B14F-4D97-AF65-F5344CB8AC3E}">
        <p14:creationId xmlns:p14="http://schemas.microsoft.com/office/powerpoint/2010/main" val="351262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15" y="199631"/>
            <a:ext cx="9319056" cy="658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b="1" dirty="0" smtClean="0">
                <a:solidFill>
                  <a:srgbClr val="C00000"/>
                </a:solidFill>
              </a:rPr>
              <a:t>C. SYMMETRY—EVEN FUNCTION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434318" y="2168941"/>
            <a:ext cx="9102384" cy="3626949"/>
          </a:xfrm>
        </p:spPr>
        <p:txBody>
          <a:bodyPr/>
          <a:lstStyle/>
          <a:p>
            <a:pPr eaLnBrk="1" hangingPunct="1"/>
            <a:r>
              <a:rPr lang="en-US" altLang="hu-HU" dirty="0" smtClean="0">
                <a:solidFill>
                  <a:srgbClr val="C00000"/>
                </a:solidFill>
              </a:rPr>
              <a:t>If </a:t>
            </a:r>
            <a:r>
              <a:rPr lang="en-US" altLang="hu-HU" i="1" dirty="0" smtClean="0">
                <a:solidFill>
                  <a:srgbClr val="C00000"/>
                </a:solidFill>
              </a:rPr>
              <a:t>f</a:t>
            </a:r>
            <a:r>
              <a:rPr lang="en-US" altLang="hu-HU" dirty="0" smtClean="0">
                <a:solidFill>
                  <a:srgbClr val="C00000"/>
                </a:solidFill>
              </a:rPr>
              <a:t>(-</a:t>
            </a:r>
            <a:r>
              <a:rPr lang="en-US" altLang="hu-HU" i="1" dirty="0" smtClean="0">
                <a:solidFill>
                  <a:srgbClr val="C00000"/>
                </a:solidFill>
              </a:rPr>
              <a:t>x</a:t>
            </a:r>
            <a:r>
              <a:rPr lang="en-US" altLang="hu-HU" dirty="0" smtClean="0">
                <a:solidFill>
                  <a:srgbClr val="C00000"/>
                </a:solidFill>
              </a:rPr>
              <a:t>) = </a:t>
            </a:r>
            <a:r>
              <a:rPr lang="en-US" altLang="hu-HU" i="1" dirty="0" smtClean="0">
                <a:solidFill>
                  <a:srgbClr val="C00000"/>
                </a:solidFill>
              </a:rPr>
              <a:t>f</a:t>
            </a:r>
            <a:r>
              <a:rPr lang="en-US" altLang="hu-HU" dirty="0" smtClean="0">
                <a:solidFill>
                  <a:srgbClr val="C00000"/>
                </a:solidFill>
              </a:rPr>
              <a:t>(</a:t>
            </a:r>
            <a:r>
              <a:rPr lang="en-US" altLang="hu-HU" i="1" dirty="0" smtClean="0">
                <a:solidFill>
                  <a:srgbClr val="C00000"/>
                </a:solidFill>
              </a:rPr>
              <a:t>x</a:t>
            </a:r>
            <a:r>
              <a:rPr lang="en-US" altLang="hu-HU" dirty="0" smtClean="0">
                <a:solidFill>
                  <a:srgbClr val="C00000"/>
                </a:solidFill>
              </a:rPr>
              <a:t>) for all </a:t>
            </a:r>
            <a:r>
              <a:rPr lang="en-US" altLang="hu-HU" i="1" dirty="0" smtClean="0">
                <a:solidFill>
                  <a:srgbClr val="C00000"/>
                </a:solidFill>
              </a:rPr>
              <a:t>x</a:t>
            </a:r>
            <a:r>
              <a:rPr lang="en-US" altLang="hu-HU" dirty="0" smtClean="0">
                <a:solidFill>
                  <a:srgbClr val="C00000"/>
                </a:solidFill>
              </a:rPr>
              <a:t> in </a:t>
            </a:r>
            <a:r>
              <a:rPr lang="en-US" altLang="hu-HU" i="1" dirty="0" smtClean="0">
                <a:solidFill>
                  <a:srgbClr val="C00000"/>
                </a:solidFill>
              </a:rPr>
              <a:t>D</a:t>
            </a:r>
            <a:r>
              <a:rPr lang="en-US" altLang="hu-HU" dirty="0" smtClean="0">
                <a:solidFill>
                  <a:srgbClr val="C00000"/>
                </a:solidFill>
              </a:rPr>
              <a:t>, that is, the equation of the curve is unchanged when </a:t>
            </a:r>
            <a:r>
              <a:rPr lang="en-US" altLang="hu-HU" i="1" dirty="0" smtClean="0">
                <a:solidFill>
                  <a:srgbClr val="C00000"/>
                </a:solidFill>
              </a:rPr>
              <a:t>x</a:t>
            </a:r>
            <a:r>
              <a:rPr lang="en-US" altLang="hu-HU" dirty="0" smtClean="0">
                <a:solidFill>
                  <a:srgbClr val="C00000"/>
                </a:solidFill>
              </a:rPr>
              <a:t> is replaced by -</a:t>
            </a:r>
            <a:r>
              <a:rPr lang="en-US" altLang="hu-HU" i="1" dirty="0" smtClean="0">
                <a:solidFill>
                  <a:srgbClr val="C00000"/>
                </a:solidFill>
              </a:rPr>
              <a:t>x</a:t>
            </a:r>
            <a:r>
              <a:rPr lang="en-US" altLang="hu-HU" dirty="0" smtClean="0">
                <a:solidFill>
                  <a:srgbClr val="C00000"/>
                </a:solidFill>
              </a:rPr>
              <a:t>, then </a:t>
            </a:r>
            <a:r>
              <a:rPr lang="en-US" altLang="hu-HU" i="1" dirty="0" smtClean="0">
                <a:solidFill>
                  <a:srgbClr val="C00000"/>
                </a:solidFill>
              </a:rPr>
              <a:t>f</a:t>
            </a:r>
            <a:r>
              <a:rPr lang="en-US" altLang="hu-HU" dirty="0" smtClean="0">
                <a:solidFill>
                  <a:srgbClr val="C00000"/>
                </a:solidFill>
              </a:rPr>
              <a:t> is an even function and the curve is symmetric about the </a:t>
            </a:r>
            <a:r>
              <a:rPr lang="en-US" altLang="hu-HU" i="1" dirty="0" smtClean="0">
                <a:solidFill>
                  <a:srgbClr val="C00000"/>
                </a:solidFill>
              </a:rPr>
              <a:t>y</a:t>
            </a:r>
            <a:r>
              <a:rPr lang="en-US" altLang="hu-HU" dirty="0" smtClean="0">
                <a:solidFill>
                  <a:srgbClr val="C00000"/>
                </a:solidFill>
              </a:rPr>
              <a:t>-axis.</a:t>
            </a:r>
          </a:p>
          <a:p>
            <a:pPr eaLnBrk="1" hangingPunct="1"/>
            <a:endParaRPr lang="en-US" altLang="hu-HU" dirty="0" smtClean="0">
              <a:solidFill>
                <a:srgbClr val="C00000"/>
              </a:solidFill>
            </a:endParaRPr>
          </a:p>
          <a:p>
            <a:pPr marL="798513" lvl="1" indent="-341313" eaLnBrk="1" hangingPunct="1"/>
            <a:r>
              <a:rPr lang="en-US" altLang="hu-HU" sz="2600" dirty="0">
                <a:solidFill>
                  <a:srgbClr val="C00000"/>
                </a:solidFill>
              </a:rPr>
              <a:t>This means that our work is cut in half.</a:t>
            </a:r>
          </a:p>
        </p:txBody>
      </p:sp>
    </p:spTree>
    <p:extLst>
      <p:ext uri="{BB962C8B-B14F-4D97-AF65-F5344CB8AC3E}">
        <p14:creationId xmlns:p14="http://schemas.microsoft.com/office/powerpoint/2010/main" val="13768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hu-HU" b="1" dirty="0" smtClean="0">
                <a:solidFill>
                  <a:srgbClr val="C00000"/>
                </a:solidFill>
              </a:rPr>
              <a:t>C. SYMMETRY—EVEN FUNCTION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12800" y="1413633"/>
            <a:ext cx="8649286" cy="1558998"/>
          </a:xfrm>
        </p:spPr>
        <p:txBody>
          <a:bodyPr/>
          <a:lstStyle/>
          <a:p>
            <a:pPr eaLnBrk="1" hangingPunct="1"/>
            <a:r>
              <a:rPr lang="en-US" altLang="hu-HU" sz="2800" dirty="0"/>
              <a:t>If we know what the curve looks like for </a:t>
            </a:r>
            <a:r>
              <a:rPr lang="en-US" altLang="hu-HU" sz="2800" i="1" dirty="0"/>
              <a:t>x</a:t>
            </a:r>
            <a:r>
              <a:rPr lang="en-US" altLang="hu-HU" sz="2800" dirty="0"/>
              <a:t> </a:t>
            </a:r>
            <a:r>
              <a:rPr lang="en-US" altLang="hu-HU" sz="2800" dirty="0">
                <a:cs typeface="Arial" panose="020B0604020202020204" pitchFamily="34" charset="0"/>
              </a:rPr>
              <a:t>≥ 0</a:t>
            </a:r>
            <a:r>
              <a:rPr lang="en-US" altLang="hu-HU" sz="2800" dirty="0"/>
              <a:t>, then we need only reflect about the </a:t>
            </a:r>
            <a:r>
              <a:rPr lang="en-US" altLang="hu-HU" sz="2800" i="1" dirty="0"/>
              <a:t>y</a:t>
            </a:r>
            <a:r>
              <a:rPr lang="en-US" altLang="hu-HU" sz="2800" dirty="0"/>
              <a:t>-axis to obtain the complete curve. </a:t>
            </a:r>
          </a:p>
        </p:txBody>
      </p:sp>
      <p:pic>
        <p:nvPicPr>
          <p:cNvPr id="38917" name="Picture 16" descr="040503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3505201"/>
            <a:ext cx="4724400" cy="30718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12"/>
          <p:cNvSpPr>
            <a:spLocks noChangeArrowheads="1"/>
          </p:cNvSpPr>
          <p:nvPr/>
        </p:nvSpPr>
        <p:spPr bwMode="auto">
          <a:xfrm>
            <a:off x="5486400" y="3429001"/>
            <a:ext cx="5005388" cy="3262313"/>
          </a:xfrm>
          <a:prstGeom prst="rect">
            <a:avLst/>
          </a:prstGeom>
          <a:noFill/>
          <a:ln w="9525">
            <a:solidFill>
              <a:srgbClr val="E45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5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hu-HU" b="1" dirty="0" smtClean="0">
                <a:solidFill>
                  <a:srgbClr val="C00000"/>
                </a:solidFill>
              </a:rPr>
              <a:t>C. SYMMETRY—EVEN FUNCTION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2172" y="1692899"/>
            <a:ext cx="5613400" cy="3472204"/>
          </a:xfrm>
        </p:spPr>
        <p:txBody>
          <a:bodyPr/>
          <a:lstStyle/>
          <a:p>
            <a:pPr eaLnBrk="1" hangingPunct="1"/>
            <a:r>
              <a:rPr lang="en-US" altLang="hu-HU" sz="3600" dirty="0"/>
              <a:t>Here are some examples:</a:t>
            </a:r>
          </a:p>
          <a:p>
            <a:pPr lvl="1" eaLnBrk="1" hangingPunct="1"/>
            <a:endParaRPr lang="en-US" altLang="hu-HU" sz="2200" i="1" dirty="0"/>
          </a:p>
          <a:p>
            <a:pPr lvl="1" eaLnBrk="1" hangingPunct="1"/>
            <a:r>
              <a:rPr lang="en-US" altLang="hu-HU" sz="2200" i="1" dirty="0"/>
              <a:t>y</a:t>
            </a:r>
            <a:r>
              <a:rPr lang="en-US" altLang="hu-HU" sz="2200" dirty="0"/>
              <a:t> = </a:t>
            </a:r>
            <a:r>
              <a:rPr lang="en-US" altLang="hu-HU" sz="2200" i="1" dirty="0"/>
              <a:t>x</a:t>
            </a:r>
            <a:r>
              <a:rPr lang="en-US" altLang="hu-HU" sz="2200" baseline="30000" dirty="0"/>
              <a:t>2</a:t>
            </a:r>
          </a:p>
          <a:p>
            <a:pPr lvl="1" eaLnBrk="1" hangingPunct="1"/>
            <a:r>
              <a:rPr lang="en-US" altLang="hu-HU" sz="2200" i="1" dirty="0"/>
              <a:t>y</a:t>
            </a:r>
            <a:r>
              <a:rPr lang="en-US" altLang="hu-HU" sz="2200" dirty="0"/>
              <a:t> = </a:t>
            </a:r>
            <a:r>
              <a:rPr lang="en-US" altLang="hu-HU" sz="2200" i="1" dirty="0"/>
              <a:t>x</a:t>
            </a:r>
            <a:r>
              <a:rPr lang="en-US" altLang="hu-HU" sz="2200" baseline="30000" dirty="0"/>
              <a:t>4</a:t>
            </a:r>
          </a:p>
          <a:p>
            <a:pPr lvl="1" eaLnBrk="1" hangingPunct="1"/>
            <a:r>
              <a:rPr lang="en-US" altLang="hu-HU" sz="2200" i="1" dirty="0"/>
              <a:t>y</a:t>
            </a:r>
            <a:r>
              <a:rPr lang="en-US" altLang="hu-HU" sz="2200" dirty="0"/>
              <a:t> = |</a:t>
            </a:r>
            <a:r>
              <a:rPr lang="en-US" altLang="hu-HU" sz="2200" i="1" dirty="0"/>
              <a:t>x</a:t>
            </a:r>
            <a:r>
              <a:rPr lang="en-US" altLang="hu-HU" sz="2200" dirty="0"/>
              <a:t>|</a:t>
            </a:r>
          </a:p>
          <a:p>
            <a:pPr lvl="1" eaLnBrk="1" hangingPunct="1"/>
            <a:r>
              <a:rPr lang="en-US" altLang="hu-HU" sz="2200" i="1" dirty="0"/>
              <a:t>y</a:t>
            </a:r>
            <a:r>
              <a:rPr lang="en-US" altLang="hu-HU" sz="2200" dirty="0"/>
              <a:t> = cos </a:t>
            </a:r>
            <a:r>
              <a:rPr lang="en-US" altLang="hu-HU" sz="2200" i="1" dirty="0"/>
              <a:t>x</a:t>
            </a:r>
            <a:endParaRPr lang="en-US" altLang="hu-HU" sz="2200" dirty="0"/>
          </a:p>
        </p:txBody>
      </p:sp>
      <p:pic>
        <p:nvPicPr>
          <p:cNvPr id="40965" name="Picture 11" descr="040503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3505201"/>
            <a:ext cx="4800600" cy="31210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7"/>
          <p:cNvSpPr>
            <a:spLocks noChangeArrowheads="1"/>
          </p:cNvSpPr>
          <p:nvPr/>
        </p:nvSpPr>
        <p:spPr bwMode="auto">
          <a:xfrm>
            <a:off x="5486400" y="3429001"/>
            <a:ext cx="5005388" cy="3262313"/>
          </a:xfrm>
          <a:prstGeom prst="rect">
            <a:avLst/>
          </a:prstGeom>
          <a:noFill/>
          <a:ln w="9525">
            <a:solidFill>
              <a:srgbClr val="E45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5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0"/>
          <p:cNvSpPr>
            <a:spLocks noGrp="1" noChangeArrowheads="1"/>
          </p:cNvSpPr>
          <p:nvPr>
            <p:ph type="title"/>
          </p:nvPr>
        </p:nvSpPr>
        <p:spPr>
          <a:xfrm>
            <a:off x="767861" y="351057"/>
            <a:ext cx="10515600" cy="1325563"/>
          </a:xfrm>
          <a:noFill/>
        </p:spPr>
        <p:txBody>
          <a:bodyPr/>
          <a:lstStyle/>
          <a:p>
            <a:pPr eaLnBrk="1" hangingPunct="1"/>
            <a:r>
              <a:rPr lang="en-US" altLang="hu-HU" b="1" dirty="0" smtClean="0">
                <a:solidFill>
                  <a:srgbClr val="C00000"/>
                </a:solidFill>
              </a:rPr>
              <a:t>C. SYMMETRY—ODD FUNCTION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238346" y="2717142"/>
            <a:ext cx="11311230" cy="1334354"/>
          </a:xfrm>
        </p:spPr>
        <p:txBody>
          <a:bodyPr/>
          <a:lstStyle/>
          <a:p>
            <a:pPr eaLnBrk="1" hangingPunct="1"/>
            <a:r>
              <a:rPr lang="en-US" altLang="hu-HU" sz="3600" dirty="0"/>
              <a:t>If </a:t>
            </a:r>
            <a:r>
              <a:rPr lang="en-US" altLang="hu-HU" sz="3600" i="1" dirty="0"/>
              <a:t>f</a:t>
            </a:r>
            <a:r>
              <a:rPr lang="en-US" altLang="hu-HU" sz="3600" dirty="0"/>
              <a:t>(-</a:t>
            </a:r>
            <a:r>
              <a:rPr lang="en-US" altLang="hu-HU" sz="3600" i="1" dirty="0"/>
              <a:t>x</a:t>
            </a:r>
            <a:r>
              <a:rPr lang="en-US" altLang="hu-HU" sz="3600" dirty="0"/>
              <a:t>) = -</a:t>
            </a:r>
            <a:r>
              <a:rPr lang="en-US" altLang="hu-HU" sz="3600" i="1" dirty="0"/>
              <a:t>f</a:t>
            </a:r>
            <a:r>
              <a:rPr lang="en-US" altLang="hu-HU" sz="3600" dirty="0"/>
              <a:t>(</a:t>
            </a:r>
            <a:r>
              <a:rPr lang="en-US" altLang="hu-HU" sz="3600" i="1" dirty="0"/>
              <a:t>x</a:t>
            </a:r>
            <a:r>
              <a:rPr lang="en-US" altLang="hu-HU" sz="3600" dirty="0"/>
              <a:t>) for all </a:t>
            </a:r>
            <a:r>
              <a:rPr lang="en-US" altLang="hu-HU" sz="3600" i="1" dirty="0"/>
              <a:t>x</a:t>
            </a:r>
            <a:r>
              <a:rPr lang="en-US" altLang="hu-HU" sz="3600" dirty="0"/>
              <a:t> in </a:t>
            </a:r>
            <a:r>
              <a:rPr lang="en-US" altLang="hu-HU" sz="3600" i="1" dirty="0"/>
              <a:t>D</a:t>
            </a:r>
            <a:r>
              <a:rPr lang="en-US" altLang="hu-HU" sz="3600" dirty="0"/>
              <a:t>, then </a:t>
            </a:r>
            <a:r>
              <a:rPr lang="en-US" altLang="hu-HU" sz="3600" i="1" dirty="0"/>
              <a:t>f</a:t>
            </a:r>
            <a:r>
              <a:rPr lang="en-US" altLang="hu-HU" sz="3600" dirty="0"/>
              <a:t> </a:t>
            </a:r>
            <a:r>
              <a:rPr lang="en-US" altLang="hu-HU" sz="3600" dirty="0" smtClean="0"/>
              <a:t>is </a:t>
            </a:r>
            <a:r>
              <a:rPr lang="en-US" altLang="hu-HU" sz="3600" dirty="0"/>
              <a:t>an odd function and the curve is symmetric about the origin. </a:t>
            </a:r>
          </a:p>
        </p:txBody>
      </p:sp>
    </p:spTree>
    <p:extLst>
      <p:ext uri="{BB962C8B-B14F-4D97-AF65-F5344CB8AC3E}">
        <p14:creationId xmlns:p14="http://schemas.microsoft.com/office/powerpoint/2010/main" val="25937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hu-HU" b="1" dirty="0" smtClean="0">
                <a:solidFill>
                  <a:srgbClr val="C00000"/>
                </a:solidFill>
              </a:rPr>
              <a:t>C. SYMMETRY—ODD FUNCTION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2849" y="1507759"/>
            <a:ext cx="5613400" cy="3120512"/>
          </a:xfrm>
        </p:spPr>
        <p:txBody>
          <a:bodyPr/>
          <a:lstStyle/>
          <a:p>
            <a:pPr eaLnBrk="1" hangingPunct="1"/>
            <a:r>
              <a:rPr lang="en-US" altLang="hu-HU" sz="3000" dirty="0"/>
              <a:t>Again, we can obtain the complete curve </a:t>
            </a:r>
            <a:br>
              <a:rPr lang="en-US" altLang="hu-HU" sz="3000" dirty="0"/>
            </a:br>
            <a:r>
              <a:rPr lang="en-US" altLang="hu-HU" sz="3000" dirty="0"/>
              <a:t>if we know what it looks like for </a:t>
            </a:r>
            <a:r>
              <a:rPr lang="en-US" altLang="hu-HU" sz="3000" i="1" dirty="0"/>
              <a:t>x</a:t>
            </a:r>
            <a:r>
              <a:rPr lang="en-US" altLang="hu-HU" sz="3000" dirty="0"/>
              <a:t> </a:t>
            </a:r>
            <a:r>
              <a:rPr lang="en-US" altLang="hu-HU" sz="3000" dirty="0">
                <a:cs typeface="Arial" panose="020B0604020202020204" pitchFamily="34" charset="0"/>
              </a:rPr>
              <a:t>≥ 0</a:t>
            </a:r>
            <a:r>
              <a:rPr lang="en-US" altLang="hu-HU" sz="3000" dirty="0"/>
              <a:t>.</a:t>
            </a:r>
          </a:p>
          <a:p>
            <a:pPr lvl="1" eaLnBrk="1" hangingPunct="1"/>
            <a:endParaRPr lang="en-US" altLang="hu-HU" sz="2200" dirty="0"/>
          </a:p>
          <a:p>
            <a:pPr lvl="1" eaLnBrk="1" hangingPunct="1"/>
            <a:r>
              <a:rPr lang="en-US" altLang="hu-HU" sz="2200" dirty="0"/>
              <a:t>Rotate 180°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hu-HU" sz="2200" dirty="0"/>
              <a:t>	about the origin.</a:t>
            </a:r>
          </a:p>
        </p:txBody>
      </p:sp>
      <p:pic>
        <p:nvPicPr>
          <p:cNvPr id="45061" name="Picture 17" descr="040503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3657601"/>
            <a:ext cx="5105400" cy="29003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12"/>
          <p:cNvSpPr>
            <a:spLocks noChangeArrowheads="1"/>
          </p:cNvSpPr>
          <p:nvPr/>
        </p:nvSpPr>
        <p:spPr bwMode="auto">
          <a:xfrm>
            <a:off x="5105400" y="3505201"/>
            <a:ext cx="5386388" cy="3186113"/>
          </a:xfrm>
          <a:prstGeom prst="rect">
            <a:avLst/>
          </a:prstGeom>
          <a:noFill/>
          <a:ln w="9525">
            <a:solidFill>
              <a:srgbClr val="E45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2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hu-HU" b="1" dirty="0" smtClean="0">
                <a:solidFill>
                  <a:srgbClr val="C00000"/>
                </a:solidFill>
              </a:rPr>
              <a:t>C. SYMMETRY—ODD FUNCTION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7256" y="1443173"/>
            <a:ext cx="5613400" cy="3655084"/>
          </a:xfrm>
        </p:spPr>
        <p:txBody>
          <a:bodyPr/>
          <a:lstStyle/>
          <a:p>
            <a:pPr eaLnBrk="1" hangingPunct="1"/>
            <a:r>
              <a:rPr lang="en-US" altLang="hu-HU" dirty="0" smtClean="0"/>
              <a:t>Some simple examples of odd functions are:</a:t>
            </a:r>
          </a:p>
          <a:p>
            <a:pPr lvl="1" eaLnBrk="1" hangingPunct="1"/>
            <a:endParaRPr lang="en-US" altLang="hu-HU" sz="2200" i="1" dirty="0"/>
          </a:p>
          <a:p>
            <a:pPr lvl="1" eaLnBrk="1" hangingPunct="1"/>
            <a:r>
              <a:rPr lang="en-US" altLang="hu-HU" sz="2200" i="1" dirty="0"/>
              <a:t>y</a:t>
            </a:r>
            <a:r>
              <a:rPr lang="en-US" altLang="hu-HU" sz="2200" dirty="0"/>
              <a:t> = </a:t>
            </a:r>
            <a:r>
              <a:rPr lang="en-US" altLang="hu-HU" sz="2200" i="1" dirty="0"/>
              <a:t>x</a:t>
            </a:r>
          </a:p>
          <a:p>
            <a:pPr lvl="1" eaLnBrk="1" hangingPunct="1"/>
            <a:r>
              <a:rPr lang="en-US" altLang="hu-HU" sz="2200" i="1" dirty="0"/>
              <a:t>y</a:t>
            </a:r>
            <a:r>
              <a:rPr lang="en-US" altLang="hu-HU" sz="2200" dirty="0"/>
              <a:t> = </a:t>
            </a:r>
            <a:r>
              <a:rPr lang="en-US" altLang="hu-HU" sz="2200" i="1" dirty="0"/>
              <a:t>x</a:t>
            </a:r>
            <a:r>
              <a:rPr lang="en-US" altLang="hu-HU" sz="2200" baseline="30000" dirty="0"/>
              <a:t>3</a:t>
            </a:r>
          </a:p>
          <a:p>
            <a:pPr lvl="1" eaLnBrk="1" hangingPunct="1"/>
            <a:r>
              <a:rPr lang="en-US" altLang="hu-HU" sz="2200" i="1" dirty="0"/>
              <a:t>y</a:t>
            </a:r>
            <a:r>
              <a:rPr lang="en-US" altLang="hu-HU" sz="2200" dirty="0"/>
              <a:t> = </a:t>
            </a:r>
            <a:r>
              <a:rPr lang="en-US" altLang="hu-HU" sz="2200" i="1" dirty="0"/>
              <a:t>x</a:t>
            </a:r>
            <a:r>
              <a:rPr lang="en-US" altLang="hu-HU" sz="2200" baseline="30000" dirty="0"/>
              <a:t>5</a:t>
            </a:r>
          </a:p>
          <a:p>
            <a:pPr lvl="1" eaLnBrk="1" hangingPunct="1"/>
            <a:r>
              <a:rPr lang="en-US" altLang="hu-HU" sz="2200" i="1" dirty="0"/>
              <a:t>y</a:t>
            </a:r>
            <a:r>
              <a:rPr lang="en-US" altLang="hu-HU" sz="2200" dirty="0"/>
              <a:t> = sin </a:t>
            </a:r>
            <a:r>
              <a:rPr lang="en-US" altLang="hu-HU" sz="2200" i="1" dirty="0"/>
              <a:t>x</a:t>
            </a:r>
            <a:endParaRPr lang="en-US" altLang="hu-HU" sz="2200" dirty="0"/>
          </a:p>
        </p:txBody>
      </p:sp>
      <p:pic>
        <p:nvPicPr>
          <p:cNvPr id="47109" name="Picture 11" descr="040503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3657601"/>
            <a:ext cx="5257800" cy="29876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7"/>
          <p:cNvSpPr>
            <a:spLocks noChangeArrowheads="1"/>
          </p:cNvSpPr>
          <p:nvPr/>
        </p:nvSpPr>
        <p:spPr bwMode="auto">
          <a:xfrm>
            <a:off x="5105400" y="3505201"/>
            <a:ext cx="5386388" cy="3186113"/>
          </a:xfrm>
          <a:prstGeom prst="rect">
            <a:avLst/>
          </a:prstGeom>
          <a:noFill/>
          <a:ln w="9525">
            <a:solidFill>
              <a:srgbClr val="E45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2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9"/>
          <p:cNvSpPr>
            <a:spLocks noGrp="1" noChangeArrowheads="1"/>
          </p:cNvSpPr>
          <p:nvPr>
            <p:ph type="title"/>
          </p:nvPr>
        </p:nvSpPr>
        <p:spPr>
          <a:xfrm>
            <a:off x="2133599" y="371475"/>
            <a:ext cx="9078351" cy="585788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hu-HU" b="1" dirty="0" smtClean="0">
                <a:solidFill>
                  <a:srgbClr val="C00000"/>
                </a:solidFill>
              </a:rPr>
              <a:t>C. SYMMETRY—PERIODIC FUNCTION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914035" y="1957926"/>
            <a:ext cx="11015368" cy="2768820"/>
          </a:xfrm>
        </p:spPr>
        <p:txBody>
          <a:bodyPr/>
          <a:lstStyle/>
          <a:p>
            <a:pPr eaLnBrk="1" hangingPunct="1"/>
            <a:r>
              <a:rPr lang="en-US" altLang="hu-HU" dirty="0" smtClean="0"/>
              <a:t>If </a:t>
            </a:r>
            <a:r>
              <a:rPr lang="en-US" altLang="hu-HU" i="1" dirty="0" smtClean="0"/>
              <a:t>f</a:t>
            </a:r>
            <a:r>
              <a:rPr lang="en-US" altLang="hu-HU" dirty="0" smtClean="0"/>
              <a:t>(</a:t>
            </a:r>
            <a:r>
              <a:rPr lang="en-US" altLang="hu-HU" i="1" dirty="0" smtClean="0"/>
              <a:t>x</a:t>
            </a:r>
            <a:r>
              <a:rPr lang="en-US" altLang="hu-HU" dirty="0" smtClean="0"/>
              <a:t> + </a:t>
            </a:r>
            <a:r>
              <a:rPr lang="en-US" altLang="hu-HU" i="1" dirty="0" smtClean="0"/>
              <a:t>p</a:t>
            </a:r>
            <a:r>
              <a:rPr lang="en-US" altLang="hu-HU" dirty="0" smtClean="0"/>
              <a:t>) = </a:t>
            </a:r>
            <a:r>
              <a:rPr lang="en-US" altLang="hu-HU" i="1" dirty="0" smtClean="0"/>
              <a:t>f</a:t>
            </a:r>
            <a:r>
              <a:rPr lang="en-US" altLang="hu-HU" dirty="0" smtClean="0"/>
              <a:t>(</a:t>
            </a:r>
            <a:r>
              <a:rPr lang="en-US" altLang="hu-HU" i="1" dirty="0" smtClean="0"/>
              <a:t>x</a:t>
            </a:r>
            <a:r>
              <a:rPr lang="en-US" altLang="hu-HU" dirty="0" smtClean="0"/>
              <a:t>) for all </a:t>
            </a:r>
            <a:r>
              <a:rPr lang="en-US" altLang="hu-HU" i="1" dirty="0" smtClean="0"/>
              <a:t>x</a:t>
            </a:r>
            <a:r>
              <a:rPr lang="en-US" altLang="hu-HU" dirty="0" smtClean="0"/>
              <a:t> in </a:t>
            </a:r>
            <a:r>
              <a:rPr lang="en-US" altLang="hu-HU" i="1" dirty="0" smtClean="0"/>
              <a:t>D</a:t>
            </a:r>
            <a:r>
              <a:rPr lang="en-US" altLang="hu-HU" dirty="0" smtClean="0"/>
              <a:t>, where </a:t>
            </a:r>
            <a:r>
              <a:rPr lang="en-US" altLang="hu-HU" i="1" dirty="0" smtClean="0"/>
              <a:t>p</a:t>
            </a:r>
            <a:r>
              <a:rPr lang="en-US" altLang="hu-HU" dirty="0" smtClean="0"/>
              <a:t> is a positive constant, then </a:t>
            </a:r>
            <a:r>
              <a:rPr lang="en-US" altLang="hu-HU" i="1" dirty="0" smtClean="0"/>
              <a:t>f</a:t>
            </a:r>
            <a:r>
              <a:rPr lang="en-US" altLang="hu-HU" dirty="0" smtClean="0"/>
              <a:t> is called </a:t>
            </a:r>
            <a:br>
              <a:rPr lang="en-US" altLang="hu-HU" dirty="0" smtClean="0"/>
            </a:br>
            <a:r>
              <a:rPr lang="en-US" altLang="hu-HU" dirty="0" smtClean="0"/>
              <a:t>a periodic function.</a:t>
            </a:r>
          </a:p>
          <a:p>
            <a:pPr eaLnBrk="1" hangingPunct="1"/>
            <a:r>
              <a:rPr lang="en-US" altLang="hu-HU" dirty="0" smtClean="0"/>
              <a:t>The smallest such number </a:t>
            </a:r>
            <a:r>
              <a:rPr lang="en-US" altLang="hu-HU" i="1" dirty="0" smtClean="0"/>
              <a:t>p</a:t>
            </a:r>
            <a:r>
              <a:rPr lang="en-US" altLang="hu-HU" dirty="0" smtClean="0"/>
              <a:t> is called the period.</a:t>
            </a:r>
          </a:p>
          <a:p>
            <a:pPr lvl="1" eaLnBrk="1" hangingPunct="1"/>
            <a:endParaRPr lang="en-US" altLang="hu-HU" sz="2400" dirty="0"/>
          </a:p>
          <a:p>
            <a:pPr lvl="1" eaLnBrk="1" hangingPunct="1"/>
            <a:r>
              <a:rPr lang="en-US" altLang="hu-HU" sz="2400" dirty="0"/>
              <a:t>For instance, </a:t>
            </a:r>
            <a:r>
              <a:rPr lang="en-US" altLang="hu-HU" sz="2400" i="1" dirty="0"/>
              <a:t>y</a:t>
            </a:r>
            <a:r>
              <a:rPr lang="en-US" altLang="hu-HU" sz="2400" dirty="0"/>
              <a:t> = sin </a:t>
            </a:r>
            <a:r>
              <a:rPr lang="en-US" altLang="hu-HU" sz="2400" i="1" dirty="0"/>
              <a:t>x</a:t>
            </a:r>
            <a:r>
              <a:rPr lang="en-US" altLang="hu-HU" sz="2400" dirty="0"/>
              <a:t> has period 2</a:t>
            </a:r>
            <a:r>
              <a:rPr lang="el-GR" altLang="hu-HU" sz="2400" i="1" dirty="0">
                <a:cs typeface="Arial" panose="020B0604020202020204" pitchFamily="34" charset="0"/>
              </a:rPr>
              <a:t>π</a:t>
            </a:r>
            <a:r>
              <a:rPr lang="en-US" altLang="hu-HU" sz="2400" dirty="0">
                <a:cs typeface="Arial" panose="020B0604020202020204" pitchFamily="34" charset="0"/>
              </a:rPr>
              <a:t> </a:t>
            </a:r>
            <a:r>
              <a:rPr lang="en-US" altLang="hu-HU" sz="2400" dirty="0"/>
              <a:t>and </a:t>
            </a:r>
            <a:r>
              <a:rPr lang="en-US" altLang="hu-HU" sz="2400" i="1" dirty="0"/>
              <a:t>y</a:t>
            </a:r>
            <a:r>
              <a:rPr lang="en-US" altLang="hu-HU" sz="2400" dirty="0"/>
              <a:t> = tan </a:t>
            </a:r>
            <a:r>
              <a:rPr lang="en-US" altLang="hu-HU" sz="2400" i="1" dirty="0"/>
              <a:t>x</a:t>
            </a:r>
            <a:r>
              <a:rPr lang="en-US" altLang="hu-HU" sz="2400" dirty="0"/>
              <a:t> </a:t>
            </a:r>
            <a:br>
              <a:rPr lang="en-US" altLang="hu-HU" sz="2400" dirty="0"/>
            </a:br>
            <a:r>
              <a:rPr lang="en-US" altLang="hu-HU" sz="2400" dirty="0"/>
              <a:t>has period </a:t>
            </a:r>
            <a:r>
              <a:rPr lang="el-GR" altLang="hu-HU" sz="2400" i="1" dirty="0">
                <a:cs typeface="Arial" panose="020B0604020202020204" pitchFamily="34" charset="0"/>
              </a:rPr>
              <a:t>π</a:t>
            </a:r>
            <a:r>
              <a:rPr lang="en-US" altLang="hu-H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4669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1"/>
          <p:cNvSpPr>
            <a:spLocks noGrp="1" noChangeArrowheads="1"/>
          </p:cNvSpPr>
          <p:nvPr>
            <p:ph type="title"/>
          </p:nvPr>
        </p:nvSpPr>
        <p:spPr>
          <a:xfrm>
            <a:off x="812799" y="371475"/>
            <a:ext cx="10399151" cy="585788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hu-HU" b="1" dirty="0" smtClean="0">
                <a:solidFill>
                  <a:srgbClr val="C00000"/>
                </a:solidFill>
              </a:rPr>
              <a:t>C. SYMMETRY—PERIODIC FUNCTION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12800" y="2239279"/>
            <a:ext cx="10675034" cy="1305779"/>
          </a:xfrm>
        </p:spPr>
        <p:txBody>
          <a:bodyPr/>
          <a:lstStyle/>
          <a:p>
            <a:pPr eaLnBrk="1" hangingPunct="1"/>
            <a:r>
              <a:rPr lang="en-US" altLang="hu-HU" sz="2800" dirty="0"/>
              <a:t>If we know what the graph looks like in </a:t>
            </a:r>
            <a:br>
              <a:rPr lang="en-US" altLang="hu-HU" sz="2800" dirty="0"/>
            </a:br>
            <a:r>
              <a:rPr lang="en-US" altLang="hu-HU" sz="2800" dirty="0"/>
              <a:t>an interval of length </a:t>
            </a:r>
            <a:r>
              <a:rPr lang="en-US" altLang="hu-HU" sz="2800" i="1" dirty="0"/>
              <a:t>p</a:t>
            </a:r>
            <a:r>
              <a:rPr lang="en-US" altLang="hu-HU" sz="2800" dirty="0"/>
              <a:t>, then we can use translation to sketch the entire graph.</a:t>
            </a:r>
          </a:p>
        </p:txBody>
      </p:sp>
      <p:pic>
        <p:nvPicPr>
          <p:cNvPr id="50181" name="Picture 22" descr="0405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4381500"/>
            <a:ext cx="8077200" cy="2171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12"/>
          <p:cNvSpPr>
            <a:spLocks noChangeArrowheads="1"/>
          </p:cNvSpPr>
          <p:nvPr/>
        </p:nvSpPr>
        <p:spPr bwMode="auto">
          <a:xfrm>
            <a:off x="2209800" y="4267200"/>
            <a:ext cx="8281988" cy="2362200"/>
          </a:xfrm>
          <a:prstGeom prst="rect">
            <a:avLst/>
          </a:prstGeom>
          <a:noFill/>
          <a:ln w="9525">
            <a:solidFill>
              <a:srgbClr val="E45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b="1" dirty="0" smtClean="0"/>
              <a:t>D. ASYMPTOTES—HORIZONTAL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126332" y="1581150"/>
            <a:ext cx="10082212" cy="447101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hu-HU" sz="3200" dirty="0" smtClean="0">
                <a:solidFill>
                  <a:srgbClr val="C00000"/>
                </a:solidFill>
              </a:rPr>
              <a:t>Recall that, if either </a:t>
            </a:r>
            <a:br>
              <a:rPr lang="en-US" altLang="hu-HU" sz="3200" dirty="0" smtClean="0">
                <a:solidFill>
                  <a:srgbClr val="C00000"/>
                </a:solidFill>
              </a:rPr>
            </a:br>
            <a:r>
              <a:rPr lang="en-US" altLang="hu-HU" sz="3200" dirty="0" smtClean="0">
                <a:solidFill>
                  <a:srgbClr val="C00000"/>
                </a:solidFill>
              </a:rPr>
              <a:t>		      		or                         ,  </a:t>
            </a:r>
            <a:br>
              <a:rPr lang="en-US" altLang="hu-HU" sz="3200" dirty="0" smtClean="0">
                <a:solidFill>
                  <a:srgbClr val="C00000"/>
                </a:solidFill>
              </a:rPr>
            </a:br>
            <a:r>
              <a:rPr lang="en-US" altLang="hu-HU" sz="3200" dirty="0" smtClean="0">
                <a:solidFill>
                  <a:srgbClr val="C00000"/>
                </a:solidFill>
              </a:rPr>
              <a:t>then the line </a:t>
            </a:r>
            <a:r>
              <a:rPr lang="en-US" altLang="hu-HU" sz="3200" i="1" dirty="0" smtClean="0">
                <a:solidFill>
                  <a:srgbClr val="C00000"/>
                </a:solidFill>
              </a:rPr>
              <a:t>y</a:t>
            </a:r>
            <a:r>
              <a:rPr lang="en-US" altLang="hu-HU" sz="3200" dirty="0" smtClean="0">
                <a:solidFill>
                  <a:srgbClr val="C00000"/>
                </a:solidFill>
              </a:rPr>
              <a:t> = </a:t>
            </a:r>
            <a:r>
              <a:rPr lang="en-US" altLang="hu-HU" sz="3200" i="1" dirty="0" smtClean="0">
                <a:solidFill>
                  <a:srgbClr val="C00000"/>
                </a:solidFill>
              </a:rPr>
              <a:t>L</a:t>
            </a:r>
            <a:r>
              <a:rPr lang="en-US" altLang="hu-HU" sz="3200" dirty="0" smtClean="0">
                <a:solidFill>
                  <a:srgbClr val="C00000"/>
                </a:solidFill>
              </a:rPr>
              <a:t> is a horizontal asymptote </a:t>
            </a:r>
            <a:br>
              <a:rPr lang="en-US" altLang="hu-HU" sz="3200" dirty="0" smtClean="0">
                <a:solidFill>
                  <a:srgbClr val="C00000"/>
                </a:solidFill>
              </a:rPr>
            </a:br>
            <a:r>
              <a:rPr lang="en-US" altLang="hu-HU" sz="3200" dirty="0" smtClean="0">
                <a:solidFill>
                  <a:srgbClr val="C00000"/>
                </a:solidFill>
              </a:rPr>
              <a:t>of the curve </a:t>
            </a:r>
            <a:r>
              <a:rPr lang="en-US" altLang="hu-HU" sz="3200" i="1" dirty="0" smtClean="0">
                <a:solidFill>
                  <a:srgbClr val="C00000"/>
                </a:solidFill>
              </a:rPr>
              <a:t>y</a:t>
            </a:r>
            <a:r>
              <a:rPr lang="en-US" altLang="hu-HU" sz="3200" dirty="0" smtClean="0">
                <a:solidFill>
                  <a:srgbClr val="C00000"/>
                </a:solidFill>
              </a:rPr>
              <a:t> = </a:t>
            </a:r>
            <a:r>
              <a:rPr lang="en-US" altLang="hu-HU" sz="3200" i="1" dirty="0" smtClean="0">
                <a:solidFill>
                  <a:srgbClr val="C00000"/>
                </a:solidFill>
              </a:rPr>
              <a:t>f </a:t>
            </a:r>
            <a:r>
              <a:rPr lang="en-US" altLang="hu-HU" sz="3200" dirty="0" smtClean="0">
                <a:solidFill>
                  <a:srgbClr val="C00000"/>
                </a:solidFill>
              </a:rPr>
              <a:t>(</a:t>
            </a:r>
            <a:r>
              <a:rPr lang="en-US" altLang="hu-HU" sz="3200" i="1" dirty="0" smtClean="0">
                <a:solidFill>
                  <a:srgbClr val="C00000"/>
                </a:solidFill>
              </a:rPr>
              <a:t>x</a:t>
            </a:r>
            <a:r>
              <a:rPr lang="en-US" altLang="hu-HU" sz="3200" dirty="0" smtClean="0">
                <a:solidFill>
                  <a:srgbClr val="C00000"/>
                </a:solidFill>
              </a:rPr>
              <a:t>).</a:t>
            </a:r>
          </a:p>
          <a:p>
            <a:pPr eaLnBrk="1" hangingPunct="1"/>
            <a:endParaRPr lang="en-US" altLang="hu-HU" sz="3200" dirty="0" smtClean="0">
              <a:solidFill>
                <a:srgbClr val="C00000"/>
              </a:solidFill>
            </a:endParaRPr>
          </a:p>
          <a:p>
            <a:pPr lvl="1" eaLnBrk="1" hangingPunct="1"/>
            <a:r>
              <a:rPr lang="en-US" altLang="hu-HU" sz="3200" dirty="0">
                <a:solidFill>
                  <a:srgbClr val="C00000"/>
                </a:solidFill>
              </a:rPr>
              <a:t>If it turns out that 	              (or -</a:t>
            </a:r>
            <a:r>
              <a:rPr lang="en-US" altLang="hu-HU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∞</a:t>
            </a:r>
            <a:r>
              <a:rPr lang="en-US" altLang="hu-HU" sz="3200" dirty="0">
                <a:solidFill>
                  <a:srgbClr val="C00000"/>
                </a:solidFill>
              </a:rPr>
              <a:t>), then </a:t>
            </a:r>
            <a:br>
              <a:rPr lang="en-US" altLang="hu-HU" sz="3200" dirty="0">
                <a:solidFill>
                  <a:srgbClr val="C00000"/>
                </a:solidFill>
              </a:rPr>
            </a:br>
            <a:r>
              <a:rPr lang="en-US" altLang="hu-HU" sz="3200" dirty="0">
                <a:solidFill>
                  <a:srgbClr val="C00000"/>
                </a:solidFill>
              </a:rPr>
              <a:t>we do not have an  asymptote to the right.</a:t>
            </a:r>
          </a:p>
          <a:p>
            <a:pPr lvl="1" eaLnBrk="1" hangingPunct="1"/>
            <a:r>
              <a:rPr lang="en-US" altLang="hu-HU" sz="3200" dirty="0">
                <a:solidFill>
                  <a:srgbClr val="C00000"/>
                </a:solidFill>
              </a:rPr>
              <a:t>Nevertheless, that is still useful information </a:t>
            </a:r>
            <a:br>
              <a:rPr lang="en-US" altLang="hu-HU" sz="3200" dirty="0">
                <a:solidFill>
                  <a:srgbClr val="C00000"/>
                </a:solidFill>
              </a:rPr>
            </a:br>
            <a:r>
              <a:rPr lang="en-US" altLang="hu-HU" sz="3200" dirty="0">
                <a:solidFill>
                  <a:srgbClr val="C00000"/>
                </a:solidFill>
              </a:rPr>
              <a:t>for sketching the curve.</a:t>
            </a:r>
            <a:endParaRPr lang="en-US" altLang="hu-HU" sz="32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264716"/>
              </p:ext>
            </p:extLst>
          </p:nvPr>
        </p:nvGraphicFramePr>
        <p:xfrm>
          <a:off x="2216276" y="1978684"/>
          <a:ext cx="1940609" cy="667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" name="Equation" r:id="rId4" imgW="812447" imgH="279279" progId="Equation.DSMT4">
                  <p:embed/>
                </p:oleObj>
              </mc:Choice>
              <mc:Fallback>
                <p:oleObj name="Equation" r:id="rId4" imgW="812447" imgH="279279" progId="Equation.DSMT4">
                  <p:embed/>
                  <p:pic>
                    <p:nvPicPr>
                      <p:cNvPr id="522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276" y="1978684"/>
                        <a:ext cx="1940609" cy="667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363417"/>
              </p:ext>
            </p:extLst>
          </p:nvPr>
        </p:nvGraphicFramePr>
        <p:xfrm>
          <a:off x="5612743" y="1978684"/>
          <a:ext cx="2199334" cy="712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1" name="Equation" r:id="rId6" imgW="863225" imgH="279279" progId="Equation.DSMT4">
                  <p:embed/>
                </p:oleObj>
              </mc:Choice>
              <mc:Fallback>
                <p:oleObj name="Equation" r:id="rId6" imgW="863225" imgH="279279" progId="Equation.DSMT4">
                  <p:embed/>
                  <p:pic>
                    <p:nvPicPr>
                      <p:cNvPr id="522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2743" y="1978684"/>
                        <a:ext cx="2199334" cy="7121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055918"/>
              </p:ext>
            </p:extLst>
          </p:nvPr>
        </p:nvGraphicFramePr>
        <p:xfrm>
          <a:off x="5139836" y="3963133"/>
          <a:ext cx="177165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2" name="Equation" r:id="rId8" imgW="838200" imgH="279400" progId="Equation.DSMT4">
                  <p:embed/>
                </p:oleObj>
              </mc:Choice>
              <mc:Fallback>
                <p:oleObj name="Equation" r:id="rId8" imgW="838200" imgH="279400" progId="Equation.DSMT4">
                  <p:embed/>
                  <p:pic>
                    <p:nvPicPr>
                      <p:cNvPr id="5223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9836" y="3963133"/>
                        <a:ext cx="177165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144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1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hu-HU" smtClean="0"/>
              <a:t>D. ASYMPTOTES—VERTICAL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1209455" y="1887586"/>
            <a:ext cx="9272147" cy="1024426"/>
          </a:xfrm>
        </p:spPr>
        <p:txBody>
          <a:bodyPr/>
          <a:lstStyle/>
          <a:p>
            <a:pPr eaLnBrk="1" hangingPunct="1"/>
            <a:r>
              <a:rPr lang="en-US" altLang="hu-HU" dirty="0" smtClean="0"/>
              <a:t>Recall that the line </a:t>
            </a:r>
            <a:r>
              <a:rPr lang="en-US" altLang="hu-HU" i="1" dirty="0" smtClean="0"/>
              <a:t>x</a:t>
            </a:r>
            <a:r>
              <a:rPr lang="en-US" altLang="hu-HU" dirty="0" smtClean="0"/>
              <a:t> = </a:t>
            </a:r>
            <a:r>
              <a:rPr lang="en-US" altLang="hu-HU" i="1" dirty="0" smtClean="0"/>
              <a:t>a</a:t>
            </a:r>
            <a:r>
              <a:rPr lang="en-US" altLang="hu-HU" dirty="0" smtClean="0"/>
              <a:t> is a vertical asymptote if at least one of the following statements is true:  </a:t>
            </a:r>
          </a:p>
        </p:txBody>
      </p:sp>
      <p:graphicFrame>
        <p:nvGraphicFramePr>
          <p:cNvPr id="54275" name="Object 4"/>
          <p:cNvGraphicFramePr>
            <a:graphicFrameLocks noChangeAspect="1"/>
          </p:cNvGraphicFramePr>
          <p:nvPr/>
        </p:nvGraphicFramePr>
        <p:xfrm>
          <a:off x="2824163" y="3557589"/>
          <a:ext cx="6781800" cy="162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Equation" r:id="rId4" imgW="2336800" imgH="558800" progId="Equation.DSMT4">
                  <p:embed/>
                </p:oleObj>
              </mc:Choice>
              <mc:Fallback>
                <p:oleObj name="Equation" r:id="rId4" imgW="2336800" imgH="558800" progId="Equation.DSMT4">
                  <p:embed/>
                  <p:pic>
                    <p:nvPicPr>
                      <p:cNvPr id="5427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3557589"/>
                        <a:ext cx="6781800" cy="162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052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551" y="241877"/>
            <a:ext cx="8797540" cy="636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1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hu-HU" smtClean="0"/>
              <a:t>D. ASYMPTOTES—VERTICAL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835563" y="2186183"/>
            <a:ext cx="10518237" cy="3356487"/>
          </a:xfrm>
        </p:spPr>
        <p:txBody>
          <a:bodyPr/>
          <a:lstStyle/>
          <a:p>
            <a:pPr eaLnBrk="1" hangingPunct="1"/>
            <a:r>
              <a:rPr lang="en-US" altLang="hu-HU" dirty="0" smtClean="0">
                <a:solidFill>
                  <a:srgbClr val="C00000"/>
                </a:solidFill>
              </a:rPr>
              <a:t>For rational functions, you can locate the vertical asymptotes by equating the  denominator to 0 after canceling any common factors.</a:t>
            </a:r>
          </a:p>
          <a:p>
            <a:pPr lvl="1" eaLnBrk="1" hangingPunct="1"/>
            <a:endParaRPr lang="en-US" altLang="hu-HU" sz="2600" dirty="0">
              <a:solidFill>
                <a:srgbClr val="C00000"/>
              </a:solidFill>
            </a:endParaRPr>
          </a:p>
          <a:p>
            <a:pPr lvl="1" eaLnBrk="1" hangingPunct="1"/>
            <a:r>
              <a:rPr lang="en-US" altLang="hu-HU" sz="2600" dirty="0">
                <a:solidFill>
                  <a:srgbClr val="C00000"/>
                </a:solidFill>
              </a:rPr>
              <a:t>However, for other functions, this method </a:t>
            </a:r>
            <a:br>
              <a:rPr lang="en-US" altLang="hu-HU" sz="2600" dirty="0">
                <a:solidFill>
                  <a:srgbClr val="C00000"/>
                </a:solidFill>
              </a:rPr>
            </a:br>
            <a:r>
              <a:rPr lang="en-US" altLang="hu-HU" sz="2600" dirty="0">
                <a:solidFill>
                  <a:srgbClr val="C00000"/>
                </a:solidFill>
              </a:rPr>
              <a:t>does not apply.</a:t>
            </a:r>
          </a:p>
        </p:txBody>
      </p:sp>
    </p:spTree>
    <p:extLst>
      <p:ext uri="{BB962C8B-B14F-4D97-AF65-F5344CB8AC3E}">
        <p14:creationId xmlns:p14="http://schemas.microsoft.com/office/powerpoint/2010/main" val="135063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1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hu-HU" b="1" dirty="0" smtClean="0"/>
              <a:t>D. ASYMPTOTES—VERTICAL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992946" y="1811558"/>
            <a:ext cx="10515600" cy="4351338"/>
          </a:xfrm>
        </p:spPr>
        <p:txBody>
          <a:bodyPr/>
          <a:lstStyle/>
          <a:p>
            <a:pPr eaLnBrk="1" hangingPunct="1"/>
            <a:r>
              <a:rPr lang="en-US" altLang="hu-HU" dirty="0" smtClean="0">
                <a:solidFill>
                  <a:srgbClr val="C00000"/>
                </a:solidFill>
              </a:rPr>
              <a:t>Furthermore, in sketching the curve, it is very useful to know exactly which of the statements is true.</a:t>
            </a:r>
          </a:p>
          <a:p>
            <a:pPr lvl="1" eaLnBrk="1" hangingPunct="1"/>
            <a:endParaRPr lang="en-US" altLang="hu-HU" sz="2400" dirty="0">
              <a:solidFill>
                <a:srgbClr val="C00000"/>
              </a:solidFill>
            </a:endParaRPr>
          </a:p>
          <a:p>
            <a:pPr lvl="1" eaLnBrk="1" hangingPunct="1"/>
            <a:endParaRPr lang="en-US" altLang="hu-HU" sz="2400" dirty="0">
              <a:solidFill>
                <a:srgbClr val="C00000"/>
              </a:solidFill>
            </a:endParaRPr>
          </a:p>
          <a:p>
            <a:pPr lvl="1" eaLnBrk="1" hangingPunct="1"/>
            <a:r>
              <a:rPr lang="en-US" altLang="hu-HU" sz="3200" dirty="0">
                <a:solidFill>
                  <a:srgbClr val="C00000"/>
                </a:solidFill>
              </a:rPr>
              <a:t>If </a:t>
            </a:r>
            <a:r>
              <a:rPr lang="en-US" altLang="hu-HU" sz="3200" i="1" dirty="0">
                <a:solidFill>
                  <a:srgbClr val="C00000"/>
                </a:solidFill>
              </a:rPr>
              <a:t>f</a:t>
            </a:r>
            <a:r>
              <a:rPr lang="en-US" altLang="hu-HU" sz="3200" dirty="0">
                <a:solidFill>
                  <a:srgbClr val="C00000"/>
                </a:solidFill>
              </a:rPr>
              <a:t>(</a:t>
            </a:r>
            <a:r>
              <a:rPr lang="en-US" altLang="hu-HU" sz="3200" i="1" dirty="0">
                <a:solidFill>
                  <a:srgbClr val="C00000"/>
                </a:solidFill>
              </a:rPr>
              <a:t>a</a:t>
            </a:r>
            <a:r>
              <a:rPr lang="en-US" altLang="hu-HU" sz="3200" dirty="0">
                <a:solidFill>
                  <a:srgbClr val="C00000"/>
                </a:solidFill>
              </a:rPr>
              <a:t>) is not defined but </a:t>
            </a:r>
            <a:r>
              <a:rPr lang="en-US" altLang="hu-HU" sz="3200" i="1" dirty="0">
                <a:solidFill>
                  <a:srgbClr val="C00000"/>
                </a:solidFill>
              </a:rPr>
              <a:t>a</a:t>
            </a:r>
            <a:r>
              <a:rPr lang="en-US" altLang="hu-HU" sz="3200" dirty="0">
                <a:solidFill>
                  <a:srgbClr val="C00000"/>
                </a:solidFill>
              </a:rPr>
              <a:t> is an endpoint of </a:t>
            </a:r>
            <a:br>
              <a:rPr lang="en-US" altLang="hu-HU" sz="3200" dirty="0">
                <a:solidFill>
                  <a:srgbClr val="C00000"/>
                </a:solidFill>
              </a:rPr>
            </a:br>
            <a:r>
              <a:rPr lang="en-US" altLang="hu-HU" sz="3200" dirty="0">
                <a:solidFill>
                  <a:srgbClr val="C00000"/>
                </a:solidFill>
              </a:rPr>
              <a:t>the domain of </a:t>
            </a:r>
            <a:r>
              <a:rPr lang="en-US" altLang="hu-HU" sz="3200" i="1" dirty="0">
                <a:solidFill>
                  <a:srgbClr val="C00000"/>
                </a:solidFill>
              </a:rPr>
              <a:t>f</a:t>
            </a:r>
            <a:r>
              <a:rPr lang="en-US" altLang="hu-HU" sz="3200" dirty="0">
                <a:solidFill>
                  <a:srgbClr val="C00000"/>
                </a:solidFill>
              </a:rPr>
              <a:t>, then you should compute </a:t>
            </a:r>
            <a:br>
              <a:rPr lang="en-US" altLang="hu-HU" sz="3200" dirty="0">
                <a:solidFill>
                  <a:srgbClr val="C00000"/>
                </a:solidFill>
              </a:rPr>
            </a:br>
            <a:r>
              <a:rPr lang="en-US" altLang="hu-HU" sz="3200" dirty="0">
                <a:solidFill>
                  <a:srgbClr val="C00000"/>
                </a:solidFill>
              </a:rPr>
              <a:t>or               , whether or not this limit is infinite.</a:t>
            </a:r>
          </a:p>
        </p:txBody>
      </p:sp>
      <p:graphicFrame>
        <p:nvGraphicFramePr>
          <p:cNvPr id="5837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877962"/>
              </p:ext>
            </p:extLst>
          </p:nvPr>
        </p:nvGraphicFramePr>
        <p:xfrm>
          <a:off x="2218006" y="4338346"/>
          <a:ext cx="1219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4" name="Equation" r:id="rId4" imgW="596900" imgH="279400" progId="Equation.DSMT4">
                  <p:embed/>
                </p:oleObj>
              </mc:Choice>
              <mc:Fallback>
                <p:oleObj name="Equation" r:id="rId4" imgW="596900" imgH="279400" progId="Equation.DSMT4">
                  <p:embed/>
                  <p:pic>
                    <p:nvPicPr>
                      <p:cNvPr id="5837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8006" y="4338346"/>
                        <a:ext cx="12192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206399"/>
              </p:ext>
            </p:extLst>
          </p:nvPr>
        </p:nvGraphicFramePr>
        <p:xfrm>
          <a:off x="8819271" y="3871083"/>
          <a:ext cx="124301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5" name="Equation" r:id="rId6" imgW="596900" imgH="279400" progId="Equation.DSMT4">
                  <p:embed/>
                </p:oleObj>
              </mc:Choice>
              <mc:Fallback>
                <p:oleObj name="Equation" r:id="rId6" imgW="596900" imgH="279400" progId="Equation.DSMT4">
                  <p:embed/>
                  <p:pic>
                    <p:nvPicPr>
                      <p:cNvPr id="5837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9271" y="3871083"/>
                        <a:ext cx="1243013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248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71475"/>
            <a:ext cx="8534400" cy="5857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hu-HU" smtClean="0"/>
              <a:t>E. INTERVALS OF INCREASE OR DECREASE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hu-HU" sz="3400"/>
              <a:t>Use the I /D Test. </a:t>
            </a:r>
          </a:p>
          <a:p>
            <a:pPr eaLnBrk="1" hangingPunct="1"/>
            <a:endParaRPr lang="en-US" altLang="hu-HU" sz="3400"/>
          </a:p>
          <a:p>
            <a:pPr eaLnBrk="1" hangingPunct="1"/>
            <a:r>
              <a:rPr lang="en-US" altLang="hu-HU" sz="3400"/>
              <a:t>Compute </a:t>
            </a:r>
            <a:r>
              <a:rPr lang="en-US" altLang="hu-HU" sz="3400" i="1"/>
              <a:t>f’</a:t>
            </a:r>
            <a:r>
              <a:rPr lang="en-US" altLang="hu-HU" sz="3400"/>
              <a:t>(</a:t>
            </a:r>
            <a:r>
              <a:rPr lang="en-US" altLang="hu-HU" sz="3400" i="1"/>
              <a:t>x</a:t>
            </a:r>
            <a:r>
              <a:rPr lang="en-US" altLang="hu-HU" sz="3400"/>
              <a:t>) and find the intervals </a:t>
            </a:r>
            <a:br>
              <a:rPr lang="en-US" altLang="hu-HU" sz="3400"/>
            </a:br>
            <a:r>
              <a:rPr lang="en-US" altLang="hu-HU" sz="3400"/>
              <a:t>on which: </a:t>
            </a:r>
          </a:p>
          <a:p>
            <a:pPr lvl="1" eaLnBrk="1" hangingPunct="1"/>
            <a:endParaRPr lang="en-US" altLang="hu-HU" sz="2600" i="1"/>
          </a:p>
          <a:p>
            <a:pPr lvl="1" eaLnBrk="1" hangingPunct="1"/>
            <a:r>
              <a:rPr lang="en-US" altLang="hu-HU" sz="2600" i="1"/>
              <a:t>f’</a:t>
            </a:r>
            <a:r>
              <a:rPr lang="en-US" altLang="hu-HU" sz="2600"/>
              <a:t>(</a:t>
            </a:r>
            <a:r>
              <a:rPr lang="en-US" altLang="hu-HU" sz="2600" i="1"/>
              <a:t>x</a:t>
            </a:r>
            <a:r>
              <a:rPr lang="en-US" altLang="hu-HU" sz="2600"/>
              <a:t>) is positive (</a:t>
            </a:r>
            <a:r>
              <a:rPr lang="en-US" altLang="hu-HU" sz="2600" i="1"/>
              <a:t>f</a:t>
            </a:r>
            <a:r>
              <a:rPr lang="en-US" altLang="hu-HU" sz="2600"/>
              <a:t> is increasing). </a:t>
            </a:r>
          </a:p>
          <a:p>
            <a:pPr lvl="1" eaLnBrk="1" hangingPunct="1"/>
            <a:endParaRPr lang="en-US" altLang="hu-HU" sz="2600" i="1"/>
          </a:p>
          <a:p>
            <a:pPr lvl="1" eaLnBrk="1" hangingPunct="1"/>
            <a:r>
              <a:rPr lang="en-US" altLang="hu-HU" sz="2600" i="1"/>
              <a:t>f’</a:t>
            </a:r>
            <a:r>
              <a:rPr lang="en-US" altLang="hu-HU" sz="2600"/>
              <a:t>(</a:t>
            </a:r>
            <a:r>
              <a:rPr lang="en-US" altLang="hu-HU" sz="2600" i="1"/>
              <a:t>x</a:t>
            </a:r>
            <a:r>
              <a:rPr lang="en-US" altLang="hu-HU" sz="2600"/>
              <a:t>) is negative (</a:t>
            </a:r>
            <a:r>
              <a:rPr lang="en-US" altLang="hu-HU" sz="2600" i="1"/>
              <a:t>f</a:t>
            </a:r>
            <a:r>
              <a:rPr lang="en-US" altLang="hu-HU" sz="2600"/>
              <a:t> is decreasing).</a:t>
            </a:r>
          </a:p>
        </p:txBody>
      </p:sp>
    </p:spTree>
    <p:extLst>
      <p:ext uri="{BB962C8B-B14F-4D97-AF65-F5344CB8AC3E}">
        <p14:creationId xmlns:p14="http://schemas.microsoft.com/office/powerpoint/2010/main" val="46113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71475"/>
            <a:ext cx="8534400" cy="5857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hu-HU" smtClean="0"/>
              <a:t>F. LOCAL MAXIMUM AND MINIMUM VALUES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926908" y="1324879"/>
            <a:ext cx="8572500" cy="4724229"/>
          </a:xfrm>
        </p:spPr>
        <p:txBody>
          <a:bodyPr/>
          <a:lstStyle/>
          <a:p>
            <a:pPr eaLnBrk="1" hangingPunct="1"/>
            <a:r>
              <a:rPr lang="en-US" altLang="hu-HU" smtClean="0"/>
              <a:t>Find the critical numbers of </a:t>
            </a:r>
            <a:r>
              <a:rPr lang="en-US" altLang="hu-HU" i="1" smtClean="0"/>
              <a:t>f</a:t>
            </a:r>
            <a:r>
              <a:rPr lang="en-US" altLang="hu-HU" smtClean="0"/>
              <a:t> (the numbers </a:t>
            </a:r>
            <a:r>
              <a:rPr lang="en-US" altLang="hu-HU" i="1" smtClean="0"/>
              <a:t>c </a:t>
            </a:r>
            <a:r>
              <a:rPr lang="en-US" altLang="hu-HU" smtClean="0"/>
              <a:t>where </a:t>
            </a:r>
            <a:r>
              <a:rPr lang="en-US" altLang="hu-HU" i="1" smtClean="0"/>
              <a:t>f’</a:t>
            </a:r>
            <a:r>
              <a:rPr lang="en-US" altLang="hu-HU" smtClean="0"/>
              <a:t>(</a:t>
            </a:r>
            <a:r>
              <a:rPr lang="en-US" altLang="hu-HU" i="1" smtClean="0"/>
              <a:t>c</a:t>
            </a:r>
            <a:r>
              <a:rPr lang="en-US" altLang="hu-HU" smtClean="0"/>
              <a:t>) = 0 or </a:t>
            </a:r>
            <a:r>
              <a:rPr lang="en-US" altLang="hu-HU" i="1" smtClean="0"/>
              <a:t>f’</a:t>
            </a:r>
            <a:r>
              <a:rPr lang="en-US" altLang="hu-HU" smtClean="0"/>
              <a:t>(</a:t>
            </a:r>
            <a:r>
              <a:rPr lang="en-US" altLang="hu-HU" i="1" smtClean="0"/>
              <a:t>c</a:t>
            </a:r>
            <a:r>
              <a:rPr lang="en-US" altLang="hu-HU" smtClean="0"/>
              <a:t>) does not exist). </a:t>
            </a:r>
          </a:p>
          <a:p>
            <a:pPr eaLnBrk="1" hangingPunct="1"/>
            <a:endParaRPr lang="en-US" altLang="hu-HU" dirty="0" smtClean="0"/>
          </a:p>
          <a:p>
            <a:pPr eaLnBrk="1" hangingPunct="1"/>
            <a:r>
              <a:rPr lang="en-US" altLang="hu-HU" dirty="0" smtClean="0"/>
              <a:t>Then, use the First Derivative Test. </a:t>
            </a:r>
          </a:p>
          <a:p>
            <a:pPr lvl="1" eaLnBrk="1" hangingPunct="1"/>
            <a:endParaRPr lang="en-US" altLang="hu-HU" sz="2400" dirty="0"/>
          </a:p>
          <a:p>
            <a:pPr lvl="1" eaLnBrk="1" hangingPunct="1"/>
            <a:r>
              <a:rPr lang="en-US" altLang="hu-HU" sz="2400" dirty="0"/>
              <a:t>If </a:t>
            </a:r>
            <a:r>
              <a:rPr lang="en-US" altLang="hu-HU" sz="2400" i="1" dirty="0"/>
              <a:t>f’</a:t>
            </a:r>
            <a:r>
              <a:rPr lang="en-US" altLang="hu-HU" sz="2400" dirty="0"/>
              <a:t> changes from positive to negative at </a:t>
            </a:r>
            <a:br>
              <a:rPr lang="en-US" altLang="hu-HU" sz="2400" dirty="0"/>
            </a:br>
            <a:r>
              <a:rPr lang="en-US" altLang="hu-HU" sz="2400" dirty="0"/>
              <a:t>a critical number </a:t>
            </a:r>
            <a:r>
              <a:rPr lang="en-US" altLang="hu-HU" sz="2400" i="1" dirty="0"/>
              <a:t>c</a:t>
            </a:r>
            <a:r>
              <a:rPr lang="en-US" altLang="hu-HU" sz="2400" dirty="0"/>
              <a:t>, then </a:t>
            </a:r>
            <a:r>
              <a:rPr lang="en-US" altLang="hu-HU" sz="2400" i="1" dirty="0"/>
              <a:t>f</a:t>
            </a:r>
            <a:r>
              <a:rPr lang="en-US" altLang="hu-HU" sz="2400" dirty="0"/>
              <a:t>(</a:t>
            </a:r>
            <a:r>
              <a:rPr lang="en-US" altLang="hu-HU" sz="2400" i="1" dirty="0"/>
              <a:t>c</a:t>
            </a:r>
            <a:r>
              <a:rPr lang="en-US" altLang="hu-HU" sz="2400" dirty="0"/>
              <a:t>) is a local maximum. </a:t>
            </a:r>
          </a:p>
          <a:p>
            <a:pPr lvl="1" eaLnBrk="1" hangingPunct="1"/>
            <a:endParaRPr lang="en-US" altLang="hu-HU" sz="2400" dirty="0"/>
          </a:p>
          <a:p>
            <a:pPr lvl="1" eaLnBrk="1" hangingPunct="1"/>
            <a:r>
              <a:rPr lang="en-US" altLang="hu-HU" sz="2400" dirty="0"/>
              <a:t>If </a:t>
            </a:r>
            <a:r>
              <a:rPr lang="en-US" altLang="hu-HU" sz="2400" i="1" dirty="0"/>
              <a:t>f’</a:t>
            </a:r>
            <a:r>
              <a:rPr lang="en-US" altLang="hu-HU" sz="2400" dirty="0"/>
              <a:t> changes from negative to positive at </a:t>
            </a:r>
            <a:r>
              <a:rPr lang="en-US" altLang="hu-HU" sz="2400" i="1" dirty="0"/>
              <a:t>c</a:t>
            </a:r>
            <a:r>
              <a:rPr lang="en-US" altLang="hu-HU" sz="2400" dirty="0"/>
              <a:t>, </a:t>
            </a:r>
            <a:br>
              <a:rPr lang="en-US" altLang="hu-HU" sz="2400" dirty="0"/>
            </a:br>
            <a:r>
              <a:rPr lang="en-US" altLang="hu-HU" sz="2400" dirty="0"/>
              <a:t>then </a:t>
            </a:r>
            <a:r>
              <a:rPr lang="en-US" altLang="hu-HU" sz="2400" i="1" dirty="0"/>
              <a:t>f</a:t>
            </a:r>
            <a:r>
              <a:rPr lang="en-US" altLang="hu-HU" sz="2400" dirty="0"/>
              <a:t>(</a:t>
            </a:r>
            <a:r>
              <a:rPr lang="en-US" altLang="hu-HU" sz="2400" i="1" dirty="0"/>
              <a:t>c</a:t>
            </a:r>
            <a:r>
              <a:rPr lang="en-US" altLang="hu-HU" sz="2400" dirty="0"/>
              <a:t>) is a local minimum.</a:t>
            </a:r>
          </a:p>
        </p:txBody>
      </p:sp>
    </p:spTree>
    <p:extLst>
      <p:ext uri="{BB962C8B-B14F-4D97-AF65-F5344CB8AC3E}">
        <p14:creationId xmlns:p14="http://schemas.microsoft.com/office/powerpoint/2010/main" val="119134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7"/>
          <p:cNvSpPr>
            <a:spLocks noGrp="1" noChangeArrowheads="1"/>
          </p:cNvSpPr>
          <p:nvPr>
            <p:ph type="title"/>
          </p:nvPr>
        </p:nvSpPr>
        <p:spPr>
          <a:xfrm>
            <a:off x="2133600" y="371475"/>
            <a:ext cx="8534400" cy="585788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hu-HU" smtClean="0"/>
              <a:t>F. LOCAL MAXIMUM AND MINIMUM VALUES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1701825" y="1493692"/>
            <a:ext cx="9228772" cy="4639822"/>
          </a:xfrm>
        </p:spPr>
        <p:txBody>
          <a:bodyPr/>
          <a:lstStyle/>
          <a:p>
            <a:pPr eaLnBrk="1" hangingPunct="1"/>
            <a:r>
              <a:rPr lang="en-US" altLang="hu-HU" dirty="0" smtClean="0"/>
              <a:t>Although it is usually preferable to use the First Derivative Test, you can use the Second  Derivative Test if </a:t>
            </a:r>
            <a:r>
              <a:rPr lang="en-US" altLang="hu-HU" i="1" dirty="0" smtClean="0"/>
              <a:t>f’</a:t>
            </a:r>
            <a:r>
              <a:rPr lang="en-US" altLang="hu-HU" dirty="0" smtClean="0"/>
              <a:t>(</a:t>
            </a:r>
            <a:r>
              <a:rPr lang="en-US" altLang="hu-HU" i="1" dirty="0" smtClean="0"/>
              <a:t>c</a:t>
            </a:r>
            <a:r>
              <a:rPr lang="en-US" altLang="hu-HU" dirty="0" smtClean="0"/>
              <a:t>) = 0 and </a:t>
            </a:r>
            <a:r>
              <a:rPr lang="en-US" altLang="hu-HU" i="1" dirty="0" smtClean="0"/>
              <a:t>f’’</a:t>
            </a:r>
            <a:r>
              <a:rPr lang="en-US" altLang="hu-HU" dirty="0" smtClean="0"/>
              <a:t>(</a:t>
            </a:r>
            <a:r>
              <a:rPr lang="en-US" altLang="hu-HU" i="1" dirty="0" smtClean="0"/>
              <a:t>c</a:t>
            </a:r>
            <a:r>
              <a:rPr lang="en-US" altLang="hu-HU" dirty="0" smtClean="0"/>
              <a:t>) </a:t>
            </a:r>
            <a:r>
              <a:rPr lang="en-US" altLang="hu-HU" dirty="0" smtClean="0">
                <a:cs typeface="Arial" panose="020B0604020202020204" pitchFamily="34" charset="0"/>
              </a:rPr>
              <a:t>≠</a:t>
            </a:r>
            <a:r>
              <a:rPr lang="en-US" altLang="hu-HU" dirty="0" smtClean="0"/>
              <a:t> 0.</a:t>
            </a:r>
          </a:p>
          <a:p>
            <a:pPr eaLnBrk="1" hangingPunct="1"/>
            <a:r>
              <a:rPr lang="en-US" altLang="hu-HU" dirty="0" smtClean="0"/>
              <a:t>Then, </a:t>
            </a:r>
            <a:endParaRPr lang="en-US" altLang="hu-HU" sz="3600" i="1" dirty="0"/>
          </a:p>
          <a:p>
            <a:pPr lvl="1" eaLnBrk="1" hangingPunct="1"/>
            <a:endParaRPr lang="en-US" altLang="hu-HU" sz="2400" i="1" dirty="0"/>
          </a:p>
          <a:p>
            <a:pPr lvl="1" eaLnBrk="1" hangingPunct="1"/>
            <a:r>
              <a:rPr lang="en-US" altLang="hu-HU" sz="2400" i="1" dirty="0"/>
              <a:t>f”</a:t>
            </a:r>
            <a:r>
              <a:rPr lang="en-US" altLang="hu-HU" sz="2400" dirty="0"/>
              <a:t>(</a:t>
            </a:r>
            <a:r>
              <a:rPr lang="en-US" altLang="hu-HU" sz="2400" i="1" dirty="0"/>
              <a:t>c</a:t>
            </a:r>
            <a:r>
              <a:rPr lang="en-US" altLang="hu-HU" sz="2400" dirty="0"/>
              <a:t>) &gt; 0 implies that </a:t>
            </a:r>
            <a:r>
              <a:rPr lang="en-US" altLang="hu-HU" sz="2400" i="1" dirty="0"/>
              <a:t>f</a:t>
            </a:r>
            <a:r>
              <a:rPr lang="en-US" altLang="hu-HU" sz="2400" dirty="0"/>
              <a:t>(</a:t>
            </a:r>
            <a:r>
              <a:rPr lang="en-US" altLang="hu-HU" sz="2400" i="1" dirty="0"/>
              <a:t>c</a:t>
            </a:r>
            <a:r>
              <a:rPr lang="en-US" altLang="hu-HU" sz="2400" dirty="0"/>
              <a:t>) is a local minimum.</a:t>
            </a:r>
          </a:p>
          <a:p>
            <a:pPr lvl="1" eaLnBrk="1" hangingPunct="1"/>
            <a:endParaRPr lang="en-US" altLang="hu-HU" sz="2400" i="1" dirty="0"/>
          </a:p>
          <a:p>
            <a:pPr lvl="1" eaLnBrk="1" hangingPunct="1"/>
            <a:r>
              <a:rPr lang="en-US" altLang="hu-HU" sz="2400" i="1" dirty="0"/>
              <a:t>f’’</a:t>
            </a:r>
            <a:r>
              <a:rPr lang="en-US" altLang="hu-HU" sz="2400" dirty="0"/>
              <a:t>(</a:t>
            </a:r>
            <a:r>
              <a:rPr lang="en-US" altLang="hu-HU" sz="2400" i="1" dirty="0"/>
              <a:t>c</a:t>
            </a:r>
            <a:r>
              <a:rPr lang="en-US" altLang="hu-HU" sz="2400" dirty="0"/>
              <a:t>) &lt; 0 implies that </a:t>
            </a:r>
            <a:r>
              <a:rPr lang="en-US" altLang="hu-HU" sz="2400" i="1" dirty="0"/>
              <a:t>f</a:t>
            </a:r>
            <a:r>
              <a:rPr lang="en-US" altLang="hu-HU" sz="2400" dirty="0"/>
              <a:t>(</a:t>
            </a:r>
            <a:r>
              <a:rPr lang="en-US" altLang="hu-HU" sz="2400" i="1" dirty="0"/>
              <a:t>c</a:t>
            </a:r>
            <a:r>
              <a:rPr lang="en-US" altLang="hu-HU" sz="2400" dirty="0"/>
              <a:t>) is a local maximum.</a:t>
            </a:r>
          </a:p>
        </p:txBody>
      </p:sp>
    </p:spTree>
    <p:extLst>
      <p:ext uri="{BB962C8B-B14F-4D97-AF65-F5344CB8AC3E}">
        <p14:creationId xmlns:p14="http://schemas.microsoft.com/office/powerpoint/2010/main" val="40625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71475"/>
            <a:ext cx="8077200" cy="5857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hu-HU" smtClean="0"/>
              <a:t>G. CONCAVITY AND POINTS OF INFLECTION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518725" y="1690639"/>
            <a:ext cx="8420100" cy="4330333"/>
          </a:xfrm>
        </p:spPr>
        <p:txBody>
          <a:bodyPr/>
          <a:lstStyle/>
          <a:p>
            <a:pPr eaLnBrk="1" hangingPunct="1"/>
            <a:r>
              <a:rPr lang="en-US" altLang="hu-HU" sz="3400" dirty="0"/>
              <a:t>Compute </a:t>
            </a:r>
            <a:r>
              <a:rPr lang="en-US" altLang="hu-HU" sz="3400" i="1" dirty="0"/>
              <a:t>f’’</a:t>
            </a:r>
            <a:r>
              <a:rPr lang="en-US" altLang="hu-HU" sz="3400" dirty="0"/>
              <a:t>(</a:t>
            </a:r>
            <a:r>
              <a:rPr lang="en-US" altLang="hu-HU" sz="3400" i="1" dirty="0"/>
              <a:t>x</a:t>
            </a:r>
            <a:r>
              <a:rPr lang="en-US" altLang="hu-HU" sz="3400" dirty="0"/>
              <a:t>) and use the Concavity Test. </a:t>
            </a:r>
          </a:p>
          <a:p>
            <a:pPr eaLnBrk="1" hangingPunct="1"/>
            <a:endParaRPr lang="en-US" altLang="hu-HU" sz="3400" dirty="0"/>
          </a:p>
          <a:p>
            <a:pPr eaLnBrk="1" hangingPunct="1"/>
            <a:r>
              <a:rPr lang="en-US" altLang="hu-HU" sz="3400" dirty="0"/>
              <a:t>The curve is:</a:t>
            </a:r>
            <a:r>
              <a:rPr lang="en-US" altLang="hu-HU" dirty="0" smtClean="0"/>
              <a:t> </a:t>
            </a:r>
          </a:p>
          <a:p>
            <a:pPr lvl="1" eaLnBrk="1" hangingPunct="1"/>
            <a:endParaRPr lang="en-US" altLang="hu-HU" sz="2400" dirty="0"/>
          </a:p>
          <a:p>
            <a:pPr lvl="1" eaLnBrk="1" hangingPunct="1"/>
            <a:r>
              <a:rPr lang="en-US" altLang="hu-HU" sz="2400" dirty="0"/>
              <a:t>Concave upward where </a:t>
            </a:r>
            <a:r>
              <a:rPr lang="en-US" altLang="hu-HU" sz="2400" i="1" dirty="0"/>
              <a:t>f’’</a:t>
            </a:r>
            <a:r>
              <a:rPr lang="en-US" altLang="hu-HU" sz="2400" dirty="0"/>
              <a:t>(</a:t>
            </a:r>
            <a:r>
              <a:rPr lang="en-US" altLang="hu-HU" sz="2400" i="1" dirty="0"/>
              <a:t>x</a:t>
            </a:r>
            <a:r>
              <a:rPr lang="en-US" altLang="hu-HU" sz="2400" dirty="0"/>
              <a:t>) &gt; 0</a:t>
            </a:r>
          </a:p>
          <a:p>
            <a:pPr lvl="1" eaLnBrk="1" hangingPunct="1"/>
            <a:endParaRPr lang="en-US" altLang="hu-HU" sz="2400" dirty="0"/>
          </a:p>
          <a:p>
            <a:pPr lvl="1" eaLnBrk="1" hangingPunct="1"/>
            <a:r>
              <a:rPr lang="en-US" altLang="hu-HU" sz="2400" dirty="0"/>
              <a:t>Concave downward where </a:t>
            </a:r>
            <a:r>
              <a:rPr lang="en-US" altLang="hu-HU" sz="2400" i="1" dirty="0"/>
              <a:t>f’’</a:t>
            </a:r>
            <a:r>
              <a:rPr lang="en-US" altLang="hu-HU" sz="2400" dirty="0"/>
              <a:t>(</a:t>
            </a:r>
            <a:r>
              <a:rPr lang="en-US" altLang="hu-HU" sz="2400" i="1" dirty="0"/>
              <a:t>x</a:t>
            </a:r>
            <a:r>
              <a:rPr lang="en-US" altLang="hu-HU" sz="2400" dirty="0"/>
              <a:t>) &lt; 0</a:t>
            </a:r>
          </a:p>
        </p:txBody>
      </p:sp>
    </p:spTree>
    <p:extLst>
      <p:ext uri="{BB962C8B-B14F-4D97-AF65-F5344CB8AC3E}">
        <p14:creationId xmlns:p14="http://schemas.microsoft.com/office/powerpoint/2010/main" val="31600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4"/>
          <p:cNvSpPr>
            <a:spLocks noGrp="1" noChangeArrowheads="1"/>
          </p:cNvSpPr>
          <p:nvPr>
            <p:ph type="title"/>
          </p:nvPr>
        </p:nvSpPr>
        <p:spPr>
          <a:xfrm>
            <a:off x="1570892" y="821642"/>
            <a:ext cx="9120554" cy="585788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hu-HU" dirty="0" smtClean="0"/>
              <a:t>G. CONCAVITY AND POINTS OF INFLECTION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1441352" y="2730770"/>
            <a:ext cx="9812802" cy="1489538"/>
          </a:xfrm>
        </p:spPr>
        <p:txBody>
          <a:bodyPr/>
          <a:lstStyle/>
          <a:p>
            <a:pPr eaLnBrk="1" hangingPunct="1"/>
            <a:r>
              <a:rPr lang="en-US" altLang="hu-HU" sz="4200" dirty="0"/>
              <a:t>Inflection points occur </a:t>
            </a:r>
            <a:r>
              <a:rPr lang="en-US" altLang="hu-HU" sz="4200" dirty="0" smtClean="0"/>
              <a:t>where </a:t>
            </a:r>
            <a:r>
              <a:rPr lang="en-US" altLang="hu-HU" sz="4200" dirty="0"/>
              <a:t>the direction of concavity changes.</a:t>
            </a:r>
          </a:p>
        </p:txBody>
      </p:sp>
    </p:spTree>
    <p:extLst>
      <p:ext uri="{BB962C8B-B14F-4D97-AF65-F5344CB8AC3E}">
        <p14:creationId xmlns:p14="http://schemas.microsoft.com/office/powerpoint/2010/main" val="1723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H. SKETCH AND CURVE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732399" y="1690688"/>
            <a:ext cx="10465484" cy="4879413"/>
          </a:xfrm>
        </p:spPr>
        <p:txBody>
          <a:bodyPr/>
          <a:lstStyle/>
          <a:p>
            <a:pPr eaLnBrk="1" hangingPunct="1"/>
            <a:r>
              <a:rPr lang="en-US" altLang="hu-HU" sz="3600" dirty="0"/>
              <a:t>Using the information in items A–G, draw the graph.</a:t>
            </a:r>
            <a:r>
              <a:rPr lang="en-US" altLang="hu-HU" dirty="0" smtClean="0"/>
              <a:t> </a:t>
            </a:r>
          </a:p>
          <a:p>
            <a:pPr lvl="1" eaLnBrk="1" hangingPunct="1"/>
            <a:endParaRPr lang="en-US" altLang="hu-HU" sz="2400" dirty="0"/>
          </a:p>
          <a:p>
            <a:pPr lvl="1" eaLnBrk="1" hangingPunct="1"/>
            <a:r>
              <a:rPr lang="en-US" altLang="hu-HU" sz="2400" dirty="0"/>
              <a:t>Sketch the asymptotes as dashed lines. </a:t>
            </a:r>
          </a:p>
          <a:p>
            <a:pPr lvl="1" eaLnBrk="1" hangingPunct="1"/>
            <a:endParaRPr lang="en-US" altLang="hu-HU" sz="2400" dirty="0"/>
          </a:p>
          <a:p>
            <a:pPr lvl="1" eaLnBrk="1" hangingPunct="1"/>
            <a:r>
              <a:rPr lang="en-US" altLang="hu-HU" sz="2400" dirty="0"/>
              <a:t>Plot the intercepts, maximum and minimum points, </a:t>
            </a:r>
            <a:br>
              <a:rPr lang="en-US" altLang="hu-HU" sz="2400" dirty="0"/>
            </a:br>
            <a:r>
              <a:rPr lang="en-US" altLang="hu-HU" sz="2400" dirty="0"/>
              <a:t>and inflection points. </a:t>
            </a:r>
          </a:p>
          <a:p>
            <a:pPr lvl="1" eaLnBrk="1" hangingPunct="1"/>
            <a:endParaRPr lang="en-US" altLang="hu-HU" sz="2400" dirty="0"/>
          </a:p>
          <a:p>
            <a:pPr lvl="1" eaLnBrk="1" hangingPunct="1"/>
            <a:r>
              <a:rPr lang="en-US" altLang="hu-HU" sz="2400" dirty="0"/>
              <a:t>Then, make the curve pass through these points, </a:t>
            </a:r>
            <a:br>
              <a:rPr lang="en-US" altLang="hu-HU" sz="2400" dirty="0"/>
            </a:br>
            <a:r>
              <a:rPr lang="en-US" altLang="hu-HU" sz="2400" dirty="0"/>
              <a:t>rising and falling according to E, with concavity according to G, and approaching the asymptotes </a:t>
            </a:r>
          </a:p>
        </p:txBody>
      </p:sp>
    </p:spTree>
    <p:extLst>
      <p:ext uri="{BB962C8B-B14F-4D97-AF65-F5344CB8AC3E}">
        <p14:creationId xmlns:p14="http://schemas.microsoft.com/office/powerpoint/2010/main" val="280028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hu-HU" smtClean="0"/>
              <a:t>H. SKETCH AND CURVE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90688"/>
            <a:ext cx="10880188" cy="3148598"/>
          </a:xfrm>
        </p:spPr>
        <p:txBody>
          <a:bodyPr/>
          <a:lstStyle/>
          <a:p>
            <a:pPr eaLnBrk="1" hangingPunct="1"/>
            <a:r>
              <a:rPr lang="en-US" altLang="hu-HU" dirty="0" smtClean="0"/>
              <a:t>If additional accuracy is desired near any point, you can compute the value of the  derivative there. </a:t>
            </a:r>
          </a:p>
          <a:p>
            <a:pPr lvl="1" eaLnBrk="1" hangingPunct="1"/>
            <a:endParaRPr lang="en-US" altLang="hu-HU" sz="2400" dirty="0"/>
          </a:p>
          <a:p>
            <a:pPr lvl="1" eaLnBrk="1" hangingPunct="1"/>
            <a:r>
              <a:rPr lang="en-US" altLang="hu-HU" sz="2400" dirty="0"/>
              <a:t>The tangent indicates the direction in which </a:t>
            </a:r>
            <a:br>
              <a:rPr lang="en-US" altLang="hu-HU" sz="2400" dirty="0"/>
            </a:br>
            <a:r>
              <a:rPr lang="en-US" altLang="hu-HU" sz="2400" dirty="0"/>
              <a:t>the curve proceeds. </a:t>
            </a:r>
          </a:p>
        </p:txBody>
      </p:sp>
    </p:spTree>
    <p:extLst>
      <p:ext uri="{BB962C8B-B14F-4D97-AF65-F5344CB8AC3E}">
        <p14:creationId xmlns:p14="http://schemas.microsoft.com/office/powerpoint/2010/main" val="257496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1082626" y="1253662"/>
            <a:ext cx="8420100" cy="5865812"/>
          </a:xfrm>
        </p:spPr>
        <p:txBody>
          <a:bodyPr/>
          <a:lstStyle/>
          <a:p>
            <a:pPr eaLnBrk="1" hangingPunct="1"/>
            <a:r>
              <a:rPr lang="en-US" altLang="hu-HU" sz="4000" dirty="0"/>
              <a:t>Use the guidelines to sketch </a:t>
            </a:r>
            <a:br>
              <a:rPr lang="en-US" altLang="hu-HU" sz="4000" dirty="0"/>
            </a:br>
            <a:r>
              <a:rPr lang="en-US" altLang="hu-HU" sz="4000" dirty="0"/>
              <a:t>the curve</a:t>
            </a:r>
            <a:endParaRPr lang="en-US" altLang="hu-HU" dirty="0" smtClean="0"/>
          </a:p>
        </p:txBody>
      </p:sp>
      <p:graphicFrame>
        <p:nvGraphicFramePr>
          <p:cNvPr id="7578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631099"/>
              </p:ext>
            </p:extLst>
          </p:nvPr>
        </p:nvGraphicFramePr>
        <p:xfrm>
          <a:off x="3959176" y="2644543"/>
          <a:ext cx="2667000" cy="176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Equation" r:id="rId4" imgW="634725" imgH="418918" progId="Equation.DSMT4">
                  <p:embed/>
                </p:oleObj>
              </mc:Choice>
              <mc:Fallback>
                <p:oleObj name="Equation" r:id="rId4" imgW="634725" imgH="418918" progId="Equation.DSMT4">
                  <p:embed/>
                  <p:pic>
                    <p:nvPicPr>
                      <p:cNvPr id="7578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176" y="2644543"/>
                        <a:ext cx="2667000" cy="176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1" name="Text Box 6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268112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tse2.mm.bing.net/th?id=OIP.LuzEr4cRpbuZ-uTU_0Gx5gAAAA&amp;pid=Api&amp;P=0&amp;w=256&amp;h=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35" y="990146"/>
            <a:ext cx="8609602" cy="521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59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A. The domain is: </a:t>
            </a:r>
            <a:br>
              <a:rPr lang="en-US" altLang="hu-HU" smtClean="0"/>
            </a:br>
            <a:r>
              <a:rPr lang="en-US" altLang="hu-HU" smtClean="0"/>
              <a:t>      {</a:t>
            </a:r>
            <a:r>
              <a:rPr lang="en-US" altLang="hu-HU" i="1" smtClean="0"/>
              <a:t>x</a:t>
            </a:r>
            <a:r>
              <a:rPr lang="en-US" altLang="hu-HU" smtClean="0"/>
              <a:t> | </a:t>
            </a:r>
            <a:r>
              <a:rPr lang="en-US" altLang="hu-HU" i="1" smtClean="0"/>
              <a:t>x</a:t>
            </a:r>
            <a:r>
              <a:rPr lang="en-US" altLang="hu-HU" baseline="30000" smtClean="0"/>
              <a:t>2</a:t>
            </a:r>
            <a:r>
              <a:rPr lang="en-US" altLang="hu-HU" smtClean="0"/>
              <a:t> – 1 </a:t>
            </a:r>
            <a:r>
              <a:rPr lang="en-US" altLang="hu-HU" smtClean="0">
                <a:cs typeface="Arial" panose="020B0604020202020204" pitchFamily="34" charset="0"/>
              </a:rPr>
              <a:t>≠ 0} = {</a:t>
            </a:r>
            <a:r>
              <a:rPr lang="en-US" altLang="hu-HU" i="1" smtClean="0">
                <a:cs typeface="Arial" panose="020B0604020202020204" pitchFamily="34" charset="0"/>
              </a:rPr>
              <a:t>x</a:t>
            </a:r>
            <a:r>
              <a:rPr lang="en-US" altLang="hu-HU" smtClean="0">
                <a:cs typeface="Arial" panose="020B0604020202020204" pitchFamily="34" charset="0"/>
              </a:rPr>
              <a:t> | </a:t>
            </a:r>
            <a:r>
              <a:rPr lang="en-US" altLang="hu-HU" i="1" smtClean="0">
                <a:cs typeface="Arial" panose="020B0604020202020204" pitchFamily="34" charset="0"/>
              </a:rPr>
              <a:t>x</a:t>
            </a:r>
            <a:r>
              <a:rPr lang="en-US" altLang="hu-HU" smtClean="0">
                <a:cs typeface="Arial" panose="020B0604020202020204" pitchFamily="34" charset="0"/>
              </a:rPr>
              <a:t> ≠ ±1} </a:t>
            </a:r>
            <a:br>
              <a:rPr lang="en-US" altLang="hu-HU" smtClean="0">
                <a:cs typeface="Arial" panose="020B0604020202020204" pitchFamily="34" charset="0"/>
              </a:rPr>
            </a:br>
            <a:r>
              <a:rPr lang="en-US" altLang="hu-HU" smtClean="0">
                <a:cs typeface="Arial" panose="020B0604020202020204" pitchFamily="34" charset="0"/>
              </a:rPr>
              <a:t>		             = (-</a:t>
            </a:r>
            <a:r>
              <a:rPr lang="en-US" altLang="hu-HU" smtClean="0">
                <a:latin typeface="Times New Roman" panose="02020603050405020304" pitchFamily="18" charset="0"/>
              </a:rPr>
              <a:t>∞</a:t>
            </a:r>
            <a:r>
              <a:rPr lang="en-US" altLang="hu-HU" smtClean="0"/>
              <a:t>, -1) U (-1, -1) U (1, </a:t>
            </a:r>
            <a:r>
              <a:rPr lang="en-US" altLang="hu-HU" smtClean="0">
                <a:latin typeface="Times New Roman" panose="02020603050405020304" pitchFamily="18" charset="0"/>
              </a:rPr>
              <a:t>∞</a:t>
            </a:r>
            <a:r>
              <a:rPr lang="en-US" altLang="hu-HU" smtClean="0"/>
              <a:t>)</a:t>
            </a:r>
          </a:p>
          <a:p>
            <a:pPr lvl="1" eaLnBrk="1" hangingPunct="1"/>
            <a:endParaRPr lang="en-US" altLang="hu-HU" smtClean="0"/>
          </a:p>
          <a:p>
            <a:pPr eaLnBrk="1" hangingPunct="1"/>
            <a:endParaRPr lang="en-US" altLang="hu-HU" smtClean="0"/>
          </a:p>
          <a:p>
            <a:pPr eaLnBrk="1" hangingPunct="1"/>
            <a:r>
              <a:rPr lang="en-US" altLang="hu-HU" smtClean="0"/>
              <a:t>B. The </a:t>
            </a:r>
            <a:r>
              <a:rPr lang="en-US" altLang="hu-HU" i="1" smtClean="0"/>
              <a:t>x</a:t>
            </a:r>
            <a:r>
              <a:rPr lang="en-US" altLang="hu-HU" smtClean="0"/>
              <a:t>- and </a:t>
            </a:r>
            <a:r>
              <a:rPr lang="en-US" altLang="hu-HU" i="1" smtClean="0"/>
              <a:t>y</a:t>
            </a:r>
            <a:r>
              <a:rPr lang="en-US" altLang="hu-HU" smtClean="0"/>
              <a:t>-intercepts are both 0.</a:t>
            </a:r>
          </a:p>
        </p:txBody>
      </p:sp>
      <p:sp>
        <p:nvSpPr>
          <p:cNvPr id="77828" name="Text Box 5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149636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1420032" y="1782763"/>
            <a:ext cx="8572500" cy="3478554"/>
          </a:xfrm>
        </p:spPr>
        <p:txBody>
          <a:bodyPr/>
          <a:lstStyle/>
          <a:p>
            <a:pPr eaLnBrk="1" hangingPunct="1"/>
            <a:r>
              <a:rPr lang="en-US" altLang="hu-HU" sz="4000" dirty="0"/>
              <a:t>C. Since </a:t>
            </a:r>
            <a:r>
              <a:rPr lang="en-US" altLang="hu-HU" sz="4000" i="1" dirty="0"/>
              <a:t>f</a:t>
            </a:r>
            <a:r>
              <a:rPr lang="en-US" altLang="hu-HU" sz="4000" dirty="0"/>
              <a:t>(-</a:t>
            </a:r>
            <a:r>
              <a:rPr lang="en-US" altLang="hu-HU" sz="4000" i="1" dirty="0"/>
              <a:t>x</a:t>
            </a:r>
            <a:r>
              <a:rPr lang="en-US" altLang="hu-HU" sz="4000" dirty="0"/>
              <a:t>) = </a:t>
            </a:r>
            <a:r>
              <a:rPr lang="en-US" altLang="hu-HU" sz="4000" i="1" dirty="0"/>
              <a:t>f</a:t>
            </a:r>
            <a:r>
              <a:rPr lang="en-US" altLang="hu-HU" sz="4000" dirty="0"/>
              <a:t>(</a:t>
            </a:r>
            <a:r>
              <a:rPr lang="en-US" altLang="hu-HU" sz="4000" i="1" dirty="0"/>
              <a:t>x</a:t>
            </a:r>
            <a:r>
              <a:rPr lang="en-US" altLang="hu-HU" sz="4000" dirty="0"/>
              <a:t>), the function </a:t>
            </a:r>
            <a:br>
              <a:rPr lang="en-US" altLang="hu-HU" sz="4000" dirty="0"/>
            </a:br>
            <a:r>
              <a:rPr lang="en-US" altLang="hu-HU" sz="4000" dirty="0"/>
              <a:t>is even. </a:t>
            </a:r>
          </a:p>
          <a:p>
            <a:pPr lvl="1" eaLnBrk="1" hangingPunct="1"/>
            <a:endParaRPr lang="en-US" altLang="hu-HU" sz="4000" dirty="0"/>
          </a:p>
          <a:p>
            <a:pPr lvl="1" eaLnBrk="1" hangingPunct="1"/>
            <a:r>
              <a:rPr lang="en-US" altLang="hu-HU" dirty="0" smtClean="0"/>
              <a:t>The curve is symmetric about the </a:t>
            </a:r>
            <a:r>
              <a:rPr lang="en-US" altLang="hu-HU" i="1" dirty="0" smtClean="0"/>
              <a:t>y</a:t>
            </a:r>
            <a:r>
              <a:rPr lang="en-US" altLang="hu-HU" dirty="0" smtClean="0"/>
              <a:t>-axis.</a:t>
            </a:r>
          </a:p>
        </p:txBody>
      </p:sp>
      <p:sp>
        <p:nvSpPr>
          <p:cNvPr id="78852" name="Text Box 5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94507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hu-HU" sz="3400"/>
              <a:t>D. </a:t>
            </a:r>
            <a:br>
              <a:rPr lang="en-US" altLang="hu-HU" sz="3400"/>
            </a:br>
            <a:r>
              <a:rPr lang="en-US" altLang="hu-HU" sz="3400"/>
              <a:t/>
            </a:r>
            <a:br>
              <a:rPr lang="en-US" altLang="hu-HU" sz="3400"/>
            </a:br>
            <a:r>
              <a:rPr lang="en-US" altLang="hu-HU" sz="3400"/>
              <a:t/>
            </a:r>
            <a:br>
              <a:rPr lang="en-US" altLang="hu-HU" sz="3400"/>
            </a:br>
            <a:r>
              <a:rPr lang="en-US" altLang="hu-HU" sz="3400"/>
              <a:t>Therefore, the line </a:t>
            </a:r>
            <a:r>
              <a:rPr lang="en-US" altLang="hu-HU" sz="3400" i="1"/>
              <a:t>y</a:t>
            </a:r>
            <a:r>
              <a:rPr lang="en-US" altLang="hu-HU" sz="3400"/>
              <a:t> = 2 is a horizontal asymptote.</a:t>
            </a: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892953"/>
              </p:ext>
            </p:extLst>
          </p:nvPr>
        </p:nvGraphicFramePr>
        <p:xfrm>
          <a:off x="2659136" y="1421607"/>
          <a:ext cx="608965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8" name="Equation" r:id="rId4" imgW="1943100" imgH="419100" progId="Equation.DSMT4">
                  <p:embed/>
                </p:oleObj>
              </mc:Choice>
              <mc:Fallback>
                <p:oleObj name="Equation" r:id="rId4" imgW="1943100" imgH="419100" progId="Equation.DSMT4">
                  <p:embed/>
                  <p:pic>
                    <p:nvPicPr>
                      <p:cNvPr id="809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136" y="1421607"/>
                        <a:ext cx="6089650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1" name="Text Box 6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35178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838199" y="1825625"/>
            <a:ext cx="11175609" cy="4351338"/>
          </a:xfrm>
        </p:spPr>
        <p:txBody>
          <a:bodyPr/>
          <a:lstStyle/>
          <a:p>
            <a:pPr eaLnBrk="1" hangingPunct="1"/>
            <a:r>
              <a:rPr lang="en-US" altLang="hu-HU" dirty="0" smtClean="0"/>
              <a:t>Since the denominator is 0 when </a:t>
            </a:r>
            <a:r>
              <a:rPr lang="en-US" altLang="hu-HU" i="1" dirty="0" smtClean="0"/>
              <a:t>x =</a:t>
            </a:r>
            <a:r>
              <a:rPr lang="en-US" altLang="hu-HU" dirty="0" smtClean="0"/>
              <a:t>  </a:t>
            </a:r>
            <a:r>
              <a:rPr lang="en-US" altLang="hu-HU" dirty="0" smtClean="0">
                <a:cs typeface="Arial" panose="020B0604020202020204" pitchFamily="34" charset="0"/>
              </a:rPr>
              <a:t>±</a:t>
            </a:r>
            <a:r>
              <a:rPr lang="en-US" altLang="hu-HU" dirty="0" smtClean="0"/>
              <a:t>1, </a:t>
            </a:r>
            <a:br>
              <a:rPr lang="en-US" altLang="hu-HU" dirty="0" smtClean="0"/>
            </a:br>
            <a:r>
              <a:rPr lang="en-US" altLang="hu-HU" dirty="0" smtClean="0"/>
              <a:t>we compute the following limits:</a:t>
            </a:r>
          </a:p>
          <a:p>
            <a:pPr eaLnBrk="1" hangingPunct="1"/>
            <a:endParaRPr lang="en-US" altLang="hu-HU" dirty="0" smtClean="0"/>
          </a:p>
          <a:p>
            <a:pPr eaLnBrk="1" hangingPunct="1"/>
            <a:endParaRPr lang="en-US" altLang="hu-HU" dirty="0" smtClean="0"/>
          </a:p>
          <a:p>
            <a:pPr eaLnBrk="1" hangingPunct="1"/>
            <a:endParaRPr lang="en-US" altLang="hu-HU" dirty="0" smtClean="0"/>
          </a:p>
          <a:p>
            <a:pPr eaLnBrk="1" hangingPunct="1"/>
            <a:endParaRPr lang="en-US" altLang="hu-HU" dirty="0" smtClean="0"/>
          </a:p>
          <a:p>
            <a:pPr lvl="1" eaLnBrk="1" hangingPunct="1"/>
            <a:r>
              <a:rPr lang="en-US" altLang="hu-HU" sz="2400" dirty="0"/>
              <a:t>Thus, the lines </a:t>
            </a:r>
            <a:r>
              <a:rPr lang="en-US" altLang="hu-HU" sz="2400" i="1" dirty="0"/>
              <a:t>x</a:t>
            </a:r>
            <a:r>
              <a:rPr lang="en-US" altLang="hu-HU" sz="2400" dirty="0"/>
              <a:t> = 1 and </a:t>
            </a:r>
            <a:r>
              <a:rPr lang="en-US" altLang="hu-HU" sz="2400" i="1" dirty="0"/>
              <a:t>x</a:t>
            </a:r>
            <a:r>
              <a:rPr lang="en-US" altLang="hu-HU" sz="2400" dirty="0"/>
              <a:t> = -1 are vertical asymptotes.</a:t>
            </a:r>
          </a:p>
        </p:txBody>
      </p:sp>
      <p:graphicFrame>
        <p:nvGraphicFramePr>
          <p:cNvPr id="829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622843"/>
              </p:ext>
            </p:extLst>
          </p:nvPr>
        </p:nvGraphicFramePr>
        <p:xfrm>
          <a:off x="2778125" y="2421915"/>
          <a:ext cx="6635750" cy="2354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2" name="Equation" r:id="rId4" imgW="2362200" imgH="838200" progId="Equation.DSMT4">
                  <p:embed/>
                </p:oleObj>
              </mc:Choice>
              <mc:Fallback>
                <p:oleObj name="Equation" r:id="rId4" imgW="2362200" imgH="838200" progId="Equation.DSMT4">
                  <p:embed/>
                  <p:pic>
                    <p:nvPicPr>
                      <p:cNvPr id="829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25" y="2421915"/>
                        <a:ext cx="6635750" cy="2354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9" name="Text Box 6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83804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hu-HU" sz="2800"/>
              <a:t>This information about limits and asymptotes  enables us to draw the preliminary sketch, showing the parts of the curve near the asymptotes. </a:t>
            </a:r>
          </a:p>
        </p:txBody>
      </p:sp>
      <p:pic>
        <p:nvPicPr>
          <p:cNvPr id="84998" name="Picture 8" descr="0405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0350" y="3581400"/>
            <a:ext cx="3752850" cy="29860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5"/>
          <p:cNvSpPr>
            <a:spLocks noChangeArrowheads="1"/>
          </p:cNvSpPr>
          <p:nvPr/>
        </p:nvSpPr>
        <p:spPr bwMode="auto">
          <a:xfrm>
            <a:off x="6477000" y="3505200"/>
            <a:ext cx="3995738" cy="3143250"/>
          </a:xfrm>
          <a:prstGeom prst="rect">
            <a:avLst/>
          </a:prstGeom>
          <a:noFill/>
          <a:ln w="9525">
            <a:solidFill>
              <a:srgbClr val="E45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>
              <a:solidFill>
                <a:srgbClr val="000000"/>
              </a:solidFill>
            </a:endParaRPr>
          </a:p>
        </p:txBody>
      </p:sp>
      <p:sp>
        <p:nvSpPr>
          <p:cNvPr id="84997" name="Text Box 7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263065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E.</a:t>
            </a:r>
          </a:p>
          <a:p>
            <a:pPr eaLnBrk="1" hangingPunct="1"/>
            <a:endParaRPr lang="en-US" altLang="hu-HU" smtClean="0"/>
          </a:p>
          <a:p>
            <a:pPr eaLnBrk="1" hangingPunct="1"/>
            <a:r>
              <a:rPr lang="en-US" altLang="hu-HU" smtClean="0"/>
              <a:t>Since </a:t>
            </a:r>
            <a:r>
              <a:rPr lang="en-US" altLang="hu-HU" i="1" smtClean="0"/>
              <a:t>f’</a:t>
            </a:r>
            <a:r>
              <a:rPr lang="en-US" altLang="hu-HU" smtClean="0"/>
              <a:t>(</a:t>
            </a:r>
            <a:r>
              <a:rPr lang="en-US" altLang="hu-HU" i="1" smtClean="0"/>
              <a:t>x</a:t>
            </a:r>
            <a:r>
              <a:rPr lang="en-US" altLang="hu-HU" smtClean="0"/>
              <a:t>) &gt; 0 when </a:t>
            </a:r>
            <a:r>
              <a:rPr lang="en-US" altLang="hu-HU" i="1" smtClean="0"/>
              <a:t>x</a:t>
            </a:r>
            <a:r>
              <a:rPr lang="en-US" altLang="hu-HU" smtClean="0"/>
              <a:t> &lt; 0 (</a:t>
            </a:r>
            <a:r>
              <a:rPr lang="en-US" altLang="hu-HU" i="1" smtClean="0"/>
              <a:t>x</a:t>
            </a:r>
            <a:r>
              <a:rPr lang="en-US" altLang="hu-HU" smtClean="0"/>
              <a:t> </a:t>
            </a:r>
            <a:r>
              <a:rPr lang="en-US" altLang="hu-HU" smtClean="0">
                <a:cs typeface="Arial" panose="020B0604020202020204" pitchFamily="34" charset="0"/>
              </a:rPr>
              <a:t>≠ 1) </a:t>
            </a:r>
            <a:r>
              <a:rPr lang="en-US" altLang="hu-HU" smtClean="0"/>
              <a:t>and </a:t>
            </a:r>
            <a:r>
              <a:rPr lang="en-US" altLang="hu-HU" i="1" smtClean="0"/>
              <a:t>f’</a:t>
            </a:r>
            <a:r>
              <a:rPr lang="en-US" altLang="hu-HU" smtClean="0"/>
              <a:t>(</a:t>
            </a:r>
            <a:r>
              <a:rPr lang="en-US" altLang="hu-HU" i="1" smtClean="0"/>
              <a:t>x</a:t>
            </a:r>
            <a:r>
              <a:rPr lang="en-US" altLang="hu-HU" smtClean="0"/>
              <a:t>) &lt; 0 when </a:t>
            </a:r>
            <a:r>
              <a:rPr lang="en-US" altLang="hu-HU" i="1" smtClean="0"/>
              <a:t>x</a:t>
            </a:r>
            <a:r>
              <a:rPr lang="en-US" altLang="hu-HU" smtClean="0"/>
              <a:t> &gt; 0 (</a:t>
            </a:r>
            <a:r>
              <a:rPr lang="en-US" altLang="hu-HU" i="1" smtClean="0"/>
              <a:t>x</a:t>
            </a:r>
            <a:r>
              <a:rPr lang="en-US" altLang="hu-HU" smtClean="0"/>
              <a:t> </a:t>
            </a:r>
            <a:r>
              <a:rPr lang="en-US" altLang="hu-HU" smtClean="0">
                <a:cs typeface="Arial" panose="020B0604020202020204" pitchFamily="34" charset="0"/>
              </a:rPr>
              <a:t>≠ 1)</a:t>
            </a:r>
            <a:r>
              <a:rPr lang="en-US" altLang="hu-HU" smtClean="0"/>
              <a:t>, </a:t>
            </a:r>
            <a:r>
              <a:rPr lang="en-US" altLang="hu-HU" i="1" smtClean="0"/>
              <a:t>f</a:t>
            </a:r>
            <a:r>
              <a:rPr lang="en-US" altLang="hu-HU" smtClean="0"/>
              <a:t> is:</a:t>
            </a:r>
          </a:p>
          <a:p>
            <a:pPr lvl="1" eaLnBrk="1" hangingPunct="1"/>
            <a:endParaRPr lang="en-US" altLang="hu-HU" sz="2400"/>
          </a:p>
          <a:p>
            <a:pPr lvl="1" eaLnBrk="1" hangingPunct="1"/>
            <a:r>
              <a:rPr lang="en-US" altLang="hu-HU" sz="2400"/>
              <a:t>Increasing on (-</a:t>
            </a:r>
            <a:r>
              <a:rPr lang="en-US" altLang="hu-HU" sz="2400">
                <a:latin typeface="Times New Roman" panose="02020603050405020304" pitchFamily="18" charset="0"/>
              </a:rPr>
              <a:t>∞, -1) </a:t>
            </a:r>
            <a:r>
              <a:rPr lang="en-US" altLang="hu-HU" sz="2400"/>
              <a:t>and (-1, 0)</a:t>
            </a:r>
          </a:p>
          <a:p>
            <a:pPr lvl="1" eaLnBrk="1" hangingPunct="1"/>
            <a:endParaRPr lang="en-US" altLang="hu-HU" sz="2400"/>
          </a:p>
          <a:p>
            <a:pPr lvl="1" eaLnBrk="1" hangingPunct="1"/>
            <a:r>
              <a:rPr lang="en-US" altLang="hu-HU" sz="2400"/>
              <a:t>Decreasing on (0, 1) and (1, </a:t>
            </a:r>
            <a:r>
              <a:rPr lang="en-US" altLang="hu-HU" sz="2400">
                <a:latin typeface="Times New Roman" panose="02020603050405020304" pitchFamily="18" charset="0"/>
              </a:rPr>
              <a:t>∞)</a:t>
            </a:r>
          </a:p>
        </p:txBody>
      </p:sp>
      <p:graphicFrame>
        <p:nvGraphicFramePr>
          <p:cNvPr id="870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515407"/>
              </p:ext>
            </p:extLst>
          </p:nvPr>
        </p:nvGraphicFramePr>
        <p:xfrm>
          <a:off x="2838498" y="1210922"/>
          <a:ext cx="6851650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Equation" r:id="rId4" imgW="2400300" imgH="444500" progId="Equation.DSMT4">
                  <p:embed/>
                </p:oleObj>
              </mc:Choice>
              <mc:Fallback>
                <p:oleObj name="Equation" r:id="rId4" imgW="2400300" imgH="444500" progId="Equation.DSMT4">
                  <p:embed/>
                  <p:pic>
                    <p:nvPicPr>
                      <p:cNvPr id="870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8498" y="1210922"/>
                        <a:ext cx="6851650" cy="126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7043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F. The only critical number is </a:t>
            </a:r>
            <a:r>
              <a:rPr lang="en-US" altLang="hu-HU" i="1" smtClean="0"/>
              <a:t>x</a:t>
            </a:r>
            <a:r>
              <a:rPr lang="en-US" altLang="hu-HU" smtClean="0"/>
              <a:t> = 0. </a:t>
            </a:r>
          </a:p>
          <a:p>
            <a:pPr eaLnBrk="1" hangingPunct="1"/>
            <a:endParaRPr lang="en-US" altLang="hu-HU" smtClean="0"/>
          </a:p>
          <a:p>
            <a:pPr eaLnBrk="1" hangingPunct="1"/>
            <a:r>
              <a:rPr lang="en-US" altLang="hu-HU" smtClean="0"/>
              <a:t>Since </a:t>
            </a:r>
            <a:r>
              <a:rPr lang="en-US" altLang="hu-HU" i="1" smtClean="0"/>
              <a:t>f’</a:t>
            </a:r>
            <a:r>
              <a:rPr lang="en-US" altLang="hu-HU" smtClean="0"/>
              <a:t> changes from positive to negative </a:t>
            </a:r>
            <a:br>
              <a:rPr lang="en-US" altLang="hu-HU" smtClean="0"/>
            </a:br>
            <a:r>
              <a:rPr lang="en-US" altLang="hu-HU" smtClean="0"/>
              <a:t>at 0, </a:t>
            </a:r>
            <a:r>
              <a:rPr lang="en-US" altLang="hu-HU" i="1" smtClean="0"/>
              <a:t>f</a:t>
            </a:r>
            <a:r>
              <a:rPr lang="en-US" altLang="hu-HU" smtClean="0"/>
              <a:t>(0) = 0 is a local maximum by the First Derivative Test. </a:t>
            </a:r>
          </a:p>
        </p:txBody>
      </p:sp>
      <p:sp>
        <p:nvSpPr>
          <p:cNvPr id="89092" name="Text Box 5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66956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hu-HU" smtClean="0"/>
              <a:t>G.</a:t>
            </a:r>
          </a:p>
          <a:p>
            <a:pPr eaLnBrk="1" hangingPunct="1"/>
            <a:endParaRPr lang="en-US" altLang="hu-HU" smtClean="0"/>
          </a:p>
          <a:p>
            <a:pPr eaLnBrk="1" hangingPunct="1"/>
            <a:r>
              <a:rPr lang="en-US" altLang="hu-HU" smtClean="0"/>
              <a:t>Since 12</a:t>
            </a:r>
            <a:r>
              <a:rPr lang="en-US" altLang="hu-HU" i="1" smtClean="0"/>
              <a:t>x</a:t>
            </a:r>
            <a:r>
              <a:rPr lang="en-US" altLang="hu-HU" baseline="30000" smtClean="0"/>
              <a:t>2</a:t>
            </a:r>
            <a:r>
              <a:rPr lang="en-US" altLang="hu-HU" smtClean="0"/>
              <a:t> + 4 &gt; 0 for all </a:t>
            </a:r>
            <a:r>
              <a:rPr lang="en-US" altLang="hu-HU" i="1" smtClean="0"/>
              <a:t>x</a:t>
            </a:r>
            <a:r>
              <a:rPr lang="en-US" altLang="hu-HU" smtClean="0"/>
              <a:t>, we have</a:t>
            </a:r>
          </a:p>
          <a:p>
            <a:pPr eaLnBrk="1" hangingPunct="1"/>
            <a:endParaRPr lang="en-US" altLang="hu-HU" smtClean="0"/>
          </a:p>
          <a:p>
            <a:pPr eaLnBrk="1" hangingPunct="1"/>
            <a:endParaRPr lang="en-US" altLang="hu-HU" smtClean="0"/>
          </a:p>
          <a:p>
            <a:pPr eaLnBrk="1" hangingPunct="1"/>
            <a:r>
              <a:rPr lang="en-US" altLang="hu-HU" smtClean="0"/>
              <a:t>and</a:t>
            </a:r>
          </a:p>
        </p:txBody>
      </p:sp>
      <p:graphicFrame>
        <p:nvGraphicFramePr>
          <p:cNvPr id="911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990868"/>
              </p:ext>
            </p:extLst>
          </p:nvPr>
        </p:nvGraphicFramePr>
        <p:xfrm>
          <a:off x="2538364" y="1308102"/>
          <a:ext cx="7764462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8" name="Equation" r:id="rId4" imgW="3022600" imgH="457200" progId="Equation.DSMT4">
                  <p:embed/>
                </p:oleObj>
              </mc:Choice>
              <mc:Fallback>
                <p:oleObj name="Equation" r:id="rId4" imgW="3022600" imgH="457200" progId="Equation.DSMT4">
                  <p:embed/>
                  <p:pic>
                    <p:nvPicPr>
                      <p:cNvPr id="911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8364" y="1308102"/>
                        <a:ext cx="7764462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ct 5"/>
          <p:cNvGraphicFramePr>
            <a:graphicFrameLocks noChangeAspect="1"/>
          </p:cNvGraphicFramePr>
          <p:nvPr/>
        </p:nvGraphicFramePr>
        <p:xfrm>
          <a:off x="3005138" y="3400426"/>
          <a:ext cx="6367462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9" name="Equation" r:id="rId6" imgW="2362200" imgH="254000" progId="Equation.DSMT4">
                  <p:embed/>
                </p:oleObj>
              </mc:Choice>
              <mc:Fallback>
                <p:oleObj name="Equation" r:id="rId6" imgW="2362200" imgH="254000" progId="Equation.DSMT4">
                  <p:embed/>
                  <p:pic>
                    <p:nvPicPr>
                      <p:cNvPr id="911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3400426"/>
                        <a:ext cx="6367462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2" name="Object 6"/>
          <p:cNvGraphicFramePr>
            <a:graphicFrameLocks noChangeAspect="1"/>
          </p:cNvGraphicFramePr>
          <p:nvPr/>
        </p:nvGraphicFramePr>
        <p:xfrm>
          <a:off x="4195764" y="4691063"/>
          <a:ext cx="373062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0" name="Equation" r:id="rId8" imgW="1384300" imgH="254000" progId="Equation.DSMT4">
                  <p:embed/>
                </p:oleObj>
              </mc:Choice>
              <mc:Fallback>
                <p:oleObj name="Equation" r:id="rId8" imgW="1384300" imgH="254000" progId="Equation.DSMT4">
                  <p:embed/>
                  <p:pic>
                    <p:nvPicPr>
                      <p:cNvPr id="911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5764" y="4691063"/>
                        <a:ext cx="3730625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3" name="Text Box 8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279144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1462674" y="1824966"/>
            <a:ext cx="8572500" cy="2965767"/>
          </a:xfrm>
        </p:spPr>
        <p:txBody>
          <a:bodyPr/>
          <a:lstStyle/>
          <a:p>
            <a:pPr eaLnBrk="1" hangingPunct="1"/>
            <a:r>
              <a:rPr lang="en-US" altLang="hu-HU" dirty="0" smtClean="0"/>
              <a:t>Thus, the curve is concave upward on </a:t>
            </a:r>
            <a:br>
              <a:rPr lang="en-US" altLang="hu-HU" dirty="0" smtClean="0"/>
            </a:br>
            <a:r>
              <a:rPr lang="en-US" altLang="hu-HU" dirty="0" smtClean="0"/>
              <a:t>the intervals (-</a:t>
            </a:r>
            <a:r>
              <a:rPr lang="en-US" altLang="hu-HU" dirty="0" smtClean="0">
                <a:latin typeface="Times New Roman" panose="02020603050405020304" pitchFamily="18" charset="0"/>
              </a:rPr>
              <a:t>∞, -1) </a:t>
            </a:r>
            <a:r>
              <a:rPr lang="en-US" altLang="hu-HU" dirty="0" smtClean="0"/>
              <a:t>and (1, </a:t>
            </a:r>
            <a:r>
              <a:rPr lang="en-US" altLang="hu-HU" dirty="0" smtClean="0">
                <a:latin typeface="Times New Roman" panose="02020603050405020304" pitchFamily="18" charset="0"/>
              </a:rPr>
              <a:t>∞) </a:t>
            </a:r>
            <a:r>
              <a:rPr lang="en-US" altLang="hu-HU" dirty="0" smtClean="0"/>
              <a:t>and concave downward on (-1, -1). </a:t>
            </a:r>
          </a:p>
          <a:p>
            <a:pPr eaLnBrk="1" hangingPunct="1"/>
            <a:endParaRPr lang="en-US" altLang="hu-HU" dirty="0" smtClean="0"/>
          </a:p>
          <a:p>
            <a:pPr eaLnBrk="1" hangingPunct="1"/>
            <a:r>
              <a:rPr lang="en-US" altLang="hu-HU" dirty="0" smtClean="0"/>
              <a:t>It has no point of inflection since 1 and -1 </a:t>
            </a:r>
            <a:br>
              <a:rPr lang="en-US" altLang="hu-HU" dirty="0" smtClean="0"/>
            </a:br>
            <a:r>
              <a:rPr lang="en-US" altLang="hu-HU" dirty="0" smtClean="0"/>
              <a:t>are not in the domain of </a:t>
            </a:r>
            <a:r>
              <a:rPr lang="en-US" altLang="hu-HU" i="1" dirty="0" smtClean="0"/>
              <a:t>f</a:t>
            </a:r>
            <a:r>
              <a:rPr lang="en-US" altLang="hu-HU" dirty="0" smtClean="0"/>
              <a:t>.</a:t>
            </a:r>
          </a:p>
        </p:txBody>
      </p:sp>
      <p:sp>
        <p:nvSpPr>
          <p:cNvPr id="93188" name="Text Box 5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3203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hu-HU" smtClean="0"/>
              <a:t>GUIDELINES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6400" y="1528862"/>
            <a:ext cx="5613400" cy="1755945"/>
          </a:xfrm>
        </p:spPr>
        <p:txBody>
          <a:bodyPr/>
          <a:lstStyle/>
          <a:p>
            <a:pPr eaLnBrk="1" hangingPunct="1"/>
            <a:r>
              <a:rPr lang="en-US" altLang="hu-HU" dirty="0" smtClean="0"/>
              <a:t>H. Using the information in E–G, we finish the sketch.</a:t>
            </a:r>
          </a:p>
        </p:txBody>
      </p:sp>
      <p:pic>
        <p:nvPicPr>
          <p:cNvPr id="95238" name="Picture 9" descr="0405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3200401"/>
            <a:ext cx="4210050" cy="33623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Text Box 7"/>
          <p:cNvSpPr txBox="1">
            <a:spLocks noChangeArrowheads="1"/>
          </p:cNvSpPr>
          <p:nvPr/>
        </p:nvSpPr>
        <p:spPr bwMode="auto">
          <a:xfrm>
            <a:off x="7391400" y="457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hu-HU" sz="2400" b="1">
                <a:solidFill>
                  <a:srgbClr val="800000"/>
                </a:solidFill>
              </a:rPr>
              <a:t>Example 1</a:t>
            </a:r>
          </a:p>
        </p:txBody>
      </p:sp>
      <p:sp>
        <p:nvSpPr>
          <p:cNvPr id="95237" name="Rectangle 8"/>
          <p:cNvSpPr>
            <a:spLocks noChangeArrowheads="1"/>
          </p:cNvSpPr>
          <p:nvPr/>
        </p:nvSpPr>
        <p:spPr bwMode="auto">
          <a:xfrm>
            <a:off x="5791200" y="3124200"/>
            <a:ext cx="4681538" cy="3524250"/>
          </a:xfrm>
          <a:prstGeom prst="rect">
            <a:avLst/>
          </a:prstGeom>
          <a:noFill/>
          <a:ln w="9525">
            <a:solidFill>
              <a:srgbClr val="E45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9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lc">
  <a:themeElements>
    <a:clrScheme name="cal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E45C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E45C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al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3392</Words>
  <Application>Microsoft Office PowerPoint</Application>
  <PresentationFormat>Szélesvásznú</PresentationFormat>
  <Paragraphs>737</Paragraphs>
  <Slides>147</Slides>
  <Notes>70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2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147</vt:i4>
      </vt:variant>
    </vt:vector>
  </HeadingPairs>
  <TitlesOfParts>
    <vt:vector size="158" baseType="lpstr">
      <vt:lpstr>Arial</vt:lpstr>
      <vt:lpstr>Calibri</vt:lpstr>
      <vt:lpstr>Calibri Light</vt:lpstr>
      <vt:lpstr>Cambria Math</vt:lpstr>
      <vt:lpstr>Euclid Math Two</vt:lpstr>
      <vt:lpstr>Tahoma</vt:lpstr>
      <vt:lpstr>Times New Roman</vt:lpstr>
      <vt:lpstr>Wingdings</vt:lpstr>
      <vt:lpstr>Office-téma</vt:lpstr>
      <vt:lpstr>calc</vt:lpstr>
      <vt:lpstr>Equation</vt:lpstr>
      <vt:lpstr>Sketching Graphs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Objectives</vt:lpstr>
      <vt:lpstr>Concavity</vt:lpstr>
      <vt:lpstr>Concavity</vt:lpstr>
      <vt:lpstr>Concavity</vt:lpstr>
      <vt:lpstr>Concavity</vt:lpstr>
      <vt:lpstr>Concavity</vt:lpstr>
      <vt:lpstr>Concavity</vt:lpstr>
      <vt:lpstr>Concavity</vt:lpstr>
      <vt:lpstr>Concavity</vt:lpstr>
      <vt:lpstr>Concavity</vt:lpstr>
      <vt:lpstr>Concavity</vt:lpstr>
      <vt:lpstr>Concavity</vt:lpstr>
      <vt:lpstr>Concavity</vt:lpstr>
      <vt:lpstr>The Second Derivative</vt:lpstr>
      <vt:lpstr>Concavity</vt:lpstr>
      <vt:lpstr>Concavity</vt:lpstr>
      <vt:lpstr>Inflection Points</vt:lpstr>
      <vt:lpstr>Concavity</vt:lpstr>
      <vt:lpstr>Concavity</vt:lpstr>
      <vt:lpstr>Concavity</vt:lpstr>
      <vt:lpstr>Concavity</vt:lpstr>
      <vt:lpstr>PowerPoint-bemutató</vt:lpstr>
      <vt:lpstr>Concavity</vt:lpstr>
      <vt:lpstr>Concavity</vt:lpstr>
      <vt:lpstr>Concavity</vt:lpstr>
      <vt:lpstr>Inflection Point</vt:lpstr>
      <vt:lpstr>Concavity</vt:lpstr>
      <vt:lpstr>Conclusion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A. DOMAIN</vt:lpstr>
      <vt:lpstr>B. INTERCEPTS</vt:lpstr>
      <vt:lpstr>C. SYMMETRY—EVEN FUNCTION</vt:lpstr>
      <vt:lpstr>C. SYMMETRY—EVEN FUNCTION</vt:lpstr>
      <vt:lpstr>C. SYMMETRY—EVEN FUNCTION</vt:lpstr>
      <vt:lpstr>C. SYMMETRY—ODD FUNCTION</vt:lpstr>
      <vt:lpstr>C. SYMMETRY—ODD FUNCTION</vt:lpstr>
      <vt:lpstr>C. SYMMETRY—ODD FUNCTION</vt:lpstr>
      <vt:lpstr>C. SYMMETRY—PERIODIC FUNCTION</vt:lpstr>
      <vt:lpstr>C. SYMMETRY—PERIODIC FUNCTION</vt:lpstr>
      <vt:lpstr>D. ASYMPTOTES—HORIZONTAL</vt:lpstr>
      <vt:lpstr>D. ASYMPTOTES—VERTICAL</vt:lpstr>
      <vt:lpstr>D. ASYMPTOTES—VERTICAL</vt:lpstr>
      <vt:lpstr>D. ASYMPTOTES—VERTICAL</vt:lpstr>
      <vt:lpstr>E. INTERVALS OF INCREASE OR DECREASE</vt:lpstr>
      <vt:lpstr>F. LOCAL MAXIMUM AND MINIMUM VALUES</vt:lpstr>
      <vt:lpstr>F. LOCAL MAXIMUM AND MINIMUM VALUES</vt:lpstr>
      <vt:lpstr>G. CONCAVITY AND POINTS OF INFLECTION</vt:lpstr>
      <vt:lpstr>G. CONCAVITY AND POINTS OF INFLECTION</vt:lpstr>
      <vt:lpstr>H. SKETCH AND CURVE</vt:lpstr>
      <vt:lpstr>H. SKETCH AND CURVE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GUIDELINES</vt:lpstr>
      <vt:lpstr>SLANT ASYMPTOTES</vt:lpstr>
      <vt:lpstr>SLANT ASYMPTOTES</vt:lpstr>
      <vt:lpstr>SLANT ASYMPTOTES</vt:lpstr>
      <vt:lpstr>SLANT ASYMPTOTES</vt:lpstr>
      <vt:lpstr>SLANT ASYMPTOTES</vt:lpstr>
      <vt:lpstr>SLANT ASYMPTOTES</vt:lpstr>
      <vt:lpstr>SLANT ASYMPTOTES</vt:lpstr>
      <vt:lpstr>SLANT ASYMPTOTES</vt:lpstr>
      <vt:lpstr>SLANT ASYMPTOTES</vt:lpstr>
      <vt:lpstr>SLANT ASYMPTOTES</vt:lpstr>
      <vt:lpstr>SLANT ASYMPTOTES</vt:lpstr>
      <vt:lpstr>SLANT ASYMPTOTES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Windows-felhasználó</dc:creator>
  <cp:lastModifiedBy>Windows-felhasználó</cp:lastModifiedBy>
  <cp:revision>29</cp:revision>
  <dcterms:created xsi:type="dcterms:W3CDTF">2019-08-02T12:19:39Z</dcterms:created>
  <dcterms:modified xsi:type="dcterms:W3CDTF">2019-11-14T08:58:11Z</dcterms:modified>
</cp:coreProperties>
</file>