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5" r:id="rId5"/>
    <p:sldId id="259" r:id="rId6"/>
    <p:sldId id="260" r:id="rId7"/>
    <p:sldId id="296" r:id="rId8"/>
    <p:sldId id="261" r:id="rId9"/>
    <p:sldId id="263" r:id="rId10"/>
    <p:sldId id="262" r:id="rId11"/>
    <p:sldId id="264" r:id="rId12"/>
    <p:sldId id="297" r:id="rId13"/>
    <p:sldId id="265" r:id="rId14"/>
    <p:sldId id="266" r:id="rId15"/>
    <p:sldId id="267" r:id="rId16"/>
    <p:sldId id="268" r:id="rId17"/>
    <p:sldId id="269" r:id="rId18"/>
    <p:sldId id="270" r:id="rId19"/>
    <p:sldId id="271" r:id="rId20"/>
    <p:sldId id="298" r:id="rId21"/>
    <p:sldId id="272" r:id="rId22"/>
    <p:sldId id="273" r:id="rId23"/>
    <p:sldId id="274" r:id="rId24"/>
    <p:sldId id="275" r:id="rId25"/>
    <p:sldId id="276" r:id="rId26"/>
    <p:sldId id="277" r:id="rId27"/>
    <p:sldId id="278" r:id="rId28"/>
    <p:sldId id="279" r:id="rId29"/>
    <p:sldId id="280" r:id="rId30"/>
    <p:sldId id="281" r:id="rId31"/>
    <p:sldId id="299" r:id="rId32"/>
    <p:sldId id="300" r:id="rId33"/>
    <p:sldId id="301" r:id="rId34"/>
    <p:sldId id="308" r:id="rId35"/>
    <p:sldId id="309" r:id="rId36"/>
    <p:sldId id="310" r:id="rId37"/>
    <p:sldId id="311" r:id="rId38"/>
    <p:sldId id="302" r:id="rId39"/>
    <p:sldId id="303" r:id="rId40"/>
    <p:sldId id="304" r:id="rId41"/>
    <p:sldId id="305" r:id="rId42"/>
    <p:sldId id="306" r:id="rId43"/>
    <p:sldId id="307"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11AF94E5-E59B-4F21-BB7B-E5C6FAA693EB}" type="datetimeFigureOut">
              <a:rPr lang="hu-HU" smtClean="0"/>
              <a:t>2018. 02. 23.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258761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1AF94E5-E59B-4F21-BB7B-E5C6FAA693EB}" type="datetimeFigureOut">
              <a:rPr lang="hu-HU" smtClean="0"/>
              <a:t>2018. 02. 23.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12794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1AF94E5-E59B-4F21-BB7B-E5C6FAA693EB}" type="datetimeFigureOut">
              <a:rPr lang="hu-HU" smtClean="0"/>
              <a:t>2018. 02. 23.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95042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1AF94E5-E59B-4F21-BB7B-E5C6FAA693EB}" type="datetimeFigureOut">
              <a:rPr lang="hu-HU" smtClean="0"/>
              <a:t>2018. 02. 23.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207041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1AF94E5-E59B-4F21-BB7B-E5C6FAA693EB}" type="datetimeFigureOut">
              <a:rPr lang="hu-HU" smtClean="0"/>
              <a:t>2018. 02. 23.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388679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1AF94E5-E59B-4F21-BB7B-E5C6FAA693EB}" type="datetimeFigureOut">
              <a:rPr lang="hu-HU" smtClean="0"/>
              <a:t>2018. 02. 23.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224681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1AF94E5-E59B-4F21-BB7B-E5C6FAA693EB}" type="datetimeFigureOut">
              <a:rPr lang="hu-HU" smtClean="0"/>
              <a:t>2018. 02. 23.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38041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1AF94E5-E59B-4F21-BB7B-E5C6FAA693EB}" type="datetimeFigureOut">
              <a:rPr lang="hu-HU" smtClean="0"/>
              <a:t>2018. 02. 23.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39631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1AF94E5-E59B-4F21-BB7B-E5C6FAA693EB}" type="datetimeFigureOut">
              <a:rPr lang="hu-HU" smtClean="0"/>
              <a:t>2018. 02. 23.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31042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11AF94E5-E59B-4F21-BB7B-E5C6FAA693EB}" type="datetimeFigureOut">
              <a:rPr lang="hu-HU" smtClean="0"/>
              <a:t>2018. 02. 23.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310869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11AF94E5-E59B-4F21-BB7B-E5C6FAA693EB}" type="datetimeFigureOut">
              <a:rPr lang="hu-HU" smtClean="0"/>
              <a:t>2018. 02. 23.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8D1785B-C5C4-49DB-B177-EBCF20814316}" type="slidenum">
              <a:rPr lang="hu-HU" smtClean="0"/>
              <a:t>‹#›</a:t>
            </a:fld>
            <a:endParaRPr lang="hu-HU"/>
          </a:p>
        </p:txBody>
      </p:sp>
    </p:spTree>
    <p:extLst>
      <p:ext uri="{BB962C8B-B14F-4D97-AF65-F5344CB8AC3E}">
        <p14:creationId xmlns:p14="http://schemas.microsoft.com/office/powerpoint/2010/main" val="9414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F94E5-E59B-4F21-BB7B-E5C6FAA693EB}" type="datetimeFigureOut">
              <a:rPr lang="hu-HU" smtClean="0"/>
              <a:t>2018. 02. 23.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1785B-C5C4-49DB-B177-EBCF20814316}" type="slidenum">
              <a:rPr lang="hu-HU" smtClean="0"/>
              <a:t>‹#›</a:t>
            </a:fld>
            <a:endParaRPr lang="hu-HU"/>
          </a:p>
        </p:txBody>
      </p:sp>
    </p:spTree>
    <p:extLst>
      <p:ext uri="{BB962C8B-B14F-4D97-AF65-F5344CB8AC3E}">
        <p14:creationId xmlns:p14="http://schemas.microsoft.com/office/powerpoint/2010/main" val="186784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Hypothesis</a:t>
            </a:r>
            <a:r>
              <a:rPr lang="hu-HU" dirty="0" smtClean="0"/>
              <a:t> </a:t>
            </a:r>
            <a:r>
              <a:rPr lang="hu-HU" dirty="0" err="1" smtClean="0"/>
              <a:t>Theory</a:t>
            </a:r>
            <a:endParaRPr lang="hu-HU" dirty="0"/>
          </a:p>
        </p:txBody>
      </p:sp>
      <p:sp>
        <p:nvSpPr>
          <p:cNvPr id="3" name="Alcím 2"/>
          <p:cNvSpPr>
            <a:spLocks noGrp="1"/>
          </p:cNvSpPr>
          <p:nvPr>
            <p:ph type="subTitle" idx="1"/>
          </p:nvPr>
        </p:nvSpPr>
        <p:spPr/>
        <p:txBody>
          <a:bodyPr/>
          <a:lstStyle/>
          <a:p>
            <a:r>
              <a:rPr lang="hu-HU" dirty="0" err="1" smtClean="0"/>
              <a:t>examples</a:t>
            </a:r>
            <a:endParaRPr lang="hu-HU" dirty="0"/>
          </a:p>
        </p:txBody>
      </p:sp>
    </p:spTree>
    <p:extLst>
      <p:ext uri="{BB962C8B-B14F-4D97-AF65-F5344CB8AC3E}">
        <p14:creationId xmlns:p14="http://schemas.microsoft.com/office/powerpoint/2010/main" val="57412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09964" y="310563"/>
            <a:ext cx="11065740" cy="4914580"/>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097" y="4847862"/>
            <a:ext cx="2520950" cy="170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églalap 3"/>
          <p:cNvSpPr/>
          <p:nvPr/>
        </p:nvSpPr>
        <p:spPr>
          <a:xfrm>
            <a:off x="256244" y="307617"/>
            <a:ext cx="11573179" cy="641526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80372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4192" y="681549"/>
            <a:ext cx="11562335" cy="5810689"/>
          </a:xfrm>
          <a:prstGeom prst="rect">
            <a:avLst/>
          </a:prstGeom>
        </p:spPr>
      </p:pic>
    </p:spTree>
    <p:extLst>
      <p:ext uri="{BB962C8B-B14F-4D97-AF65-F5344CB8AC3E}">
        <p14:creationId xmlns:p14="http://schemas.microsoft.com/office/powerpoint/2010/main" val="59423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66206" y="316409"/>
            <a:ext cx="10595462" cy="6334072"/>
          </a:xfrm>
          <a:prstGeom prst="rect">
            <a:avLst/>
          </a:prstGeom>
        </p:spPr>
      </p:pic>
    </p:spTree>
    <p:extLst>
      <p:ext uri="{BB962C8B-B14F-4D97-AF65-F5344CB8AC3E}">
        <p14:creationId xmlns:p14="http://schemas.microsoft.com/office/powerpoint/2010/main" val="284577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18419" y="385560"/>
            <a:ext cx="11168254" cy="6041366"/>
          </a:xfrm>
          <a:prstGeom prst="rect">
            <a:avLst/>
          </a:prstGeom>
        </p:spPr>
      </p:pic>
    </p:spTree>
    <p:extLst>
      <p:ext uri="{BB962C8B-B14F-4D97-AF65-F5344CB8AC3E}">
        <p14:creationId xmlns:p14="http://schemas.microsoft.com/office/powerpoint/2010/main" val="3570773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35256" y="515925"/>
            <a:ext cx="10587877" cy="1835389"/>
          </a:xfrm>
          <a:prstGeom prst="rect">
            <a:avLst/>
          </a:prstGeom>
        </p:spPr>
      </p:pic>
      <p:pic>
        <p:nvPicPr>
          <p:cNvPr id="3" name="Kép 2"/>
          <p:cNvPicPr>
            <a:picLocks noChangeAspect="1"/>
          </p:cNvPicPr>
          <p:nvPr/>
        </p:nvPicPr>
        <p:blipFill>
          <a:blip r:embed="rId3"/>
          <a:stretch>
            <a:fillRect/>
          </a:stretch>
        </p:blipFill>
        <p:spPr>
          <a:xfrm>
            <a:off x="1013965" y="2581418"/>
            <a:ext cx="9772183" cy="978750"/>
          </a:xfrm>
          <a:prstGeom prst="rect">
            <a:avLst/>
          </a:prstGeom>
        </p:spPr>
      </p:pic>
      <p:pic>
        <p:nvPicPr>
          <p:cNvPr id="4" name="Kép 3"/>
          <p:cNvPicPr>
            <a:picLocks noChangeAspect="1"/>
          </p:cNvPicPr>
          <p:nvPr/>
        </p:nvPicPr>
        <p:blipFill>
          <a:blip r:embed="rId4"/>
          <a:stretch>
            <a:fillRect/>
          </a:stretch>
        </p:blipFill>
        <p:spPr>
          <a:xfrm>
            <a:off x="1013965" y="3790272"/>
            <a:ext cx="10586532" cy="986906"/>
          </a:xfrm>
          <a:prstGeom prst="rect">
            <a:avLst/>
          </a:prstGeom>
        </p:spPr>
      </p:pic>
      <p:pic>
        <p:nvPicPr>
          <p:cNvPr id="5" name="Kép 4"/>
          <p:cNvPicPr>
            <a:picLocks noChangeAspect="1"/>
          </p:cNvPicPr>
          <p:nvPr/>
        </p:nvPicPr>
        <p:blipFill>
          <a:blip r:embed="rId5"/>
          <a:stretch>
            <a:fillRect/>
          </a:stretch>
        </p:blipFill>
        <p:spPr>
          <a:xfrm>
            <a:off x="589881" y="5185415"/>
            <a:ext cx="10620349" cy="679808"/>
          </a:xfrm>
          <a:prstGeom prst="rect">
            <a:avLst/>
          </a:prstGeom>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7971" y="5525319"/>
            <a:ext cx="1380264" cy="9185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églalap 6"/>
          <p:cNvSpPr/>
          <p:nvPr/>
        </p:nvSpPr>
        <p:spPr>
          <a:xfrm>
            <a:off x="457200" y="326571"/>
            <a:ext cx="11351623" cy="628323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9180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971117" y="416722"/>
            <a:ext cx="10680952" cy="6206681"/>
          </a:xfrm>
          <a:prstGeom prst="rect">
            <a:avLst/>
          </a:prstGeom>
        </p:spPr>
      </p:pic>
    </p:spTree>
    <p:extLst>
      <p:ext uri="{BB962C8B-B14F-4D97-AF65-F5344CB8AC3E}">
        <p14:creationId xmlns:p14="http://schemas.microsoft.com/office/powerpoint/2010/main" val="71115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0978" y="154700"/>
            <a:ext cx="10998834" cy="5057380"/>
          </a:xfrm>
          <a:prstGeom prst="rect">
            <a:avLst/>
          </a:prstGeom>
        </p:spPr>
      </p:pic>
      <p:pic>
        <p:nvPicPr>
          <p:cNvPr id="3" name="Kép 2"/>
          <p:cNvPicPr>
            <a:picLocks noChangeAspect="1"/>
          </p:cNvPicPr>
          <p:nvPr/>
        </p:nvPicPr>
        <p:blipFill>
          <a:blip r:embed="rId3"/>
          <a:stretch>
            <a:fillRect/>
          </a:stretch>
        </p:blipFill>
        <p:spPr>
          <a:xfrm>
            <a:off x="4605454" y="5034247"/>
            <a:ext cx="2069882" cy="1592839"/>
          </a:xfrm>
          <a:prstGeom prst="rect">
            <a:avLst/>
          </a:prstGeom>
        </p:spPr>
      </p:pic>
      <p:sp>
        <p:nvSpPr>
          <p:cNvPr id="4" name="Téglalap 3"/>
          <p:cNvSpPr/>
          <p:nvPr/>
        </p:nvSpPr>
        <p:spPr>
          <a:xfrm>
            <a:off x="140978" y="154700"/>
            <a:ext cx="11641719" cy="659879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89909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5271" y="1291355"/>
            <a:ext cx="11185342" cy="4312611"/>
          </a:xfrm>
          <a:prstGeom prst="rect">
            <a:avLst/>
          </a:prstGeom>
        </p:spPr>
      </p:pic>
    </p:spTree>
    <p:extLst>
      <p:ext uri="{BB962C8B-B14F-4D97-AF65-F5344CB8AC3E}">
        <p14:creationId xmlns:p14="http://schemas.microsoft.com/office/powerpoint/2010/main" val="1523985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86292" y="953378"/>
            <a:ext cx="10842273" cy="5460485"/>
          </a:xfrm>
          <a:prstGeom prst="rect">
            <a:avLst/>
          </a:prstGeom>
        </p:spPr>
      </p:pic>
    </p:spTree>
    <p:extLst>
      <p:ext uri="{BB962C8B-B14F-4D97-AF65-F5344CB8AC3E}">
        <p14:creationId xmlns:p14="http://schemas.microsoft.com/office/powerpoint/2010/main" val="133838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27758" y="393582"/>
            <a:ext cx="10527763" cy="2872132"/>
          </a:xfrm>
          <a:prstGeom prst="rect">
            <a:avLst/>
          </a:prstGeom>
        </p:spPr>
      </p:pic>
      <p:pic>
        <p:nvPicPr>
          <p:cNvPr id="3" name="Kép 2"/>
          <p:cNvPicPr>
            <a:picLocks noChangeAspect="1"/>
          </p:cNvPicPr>
          <p:nvPr/>
        </p:nvPicPr>
        <p:blipFill>
          <a:blip r:embed="rId3"/>
          <a:stretch>
            <a:fillRect/>
          </a:stretch>
        </p:blipFill>
        <p:spPr>
          <a:xfrm>
            <a:off x="287581" y="3370217"/>
            <a:ext cx="11469373" cy="3030583"/>
          </a:xfrm>
          <a:prstGeom prst="rect">
            <a:avLst/>
          </a:prstGeom>
        </p:spPr>
      </p:pic>
    </p:spTree>
    <p:extLst>
      <p:ext uri="{BB962C8B-B14F-4D97-AF65-F5344CB8AC3E}">
        <p14:creationId xmlns:p14="http://schemas.microsoft.com/office/powerpoint/2010/main" val="1761227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57646" y="587829"/>
            <a:ext cx="10761874" cy="4401205"/>
          </a:xfrm>
          <a:prstGeom prst="rect">
            <a:avLst/>
          </a:prstGeom>
          <a:noFill/>
        </p:spPr>
        <p:txBody>
          <a:bodyPr wrap="square" rtlCol="0">
            <a:spAutoFit/>
          </a:bodyPr>
          <a:lstStyle/>
          <a:p>
            <a:r>
              <a:rPr lang="en-US" sz="2800" dirty="0" smtClean="0"/>
              <a:t>An automatic cutter machine must cut steel strips of 1200 mm length. From preliminary data we checked that the lengths of the pieces produced by the machine can be considered as normal random variables with a 3 mm standard deviation. We want to make sure that the machine is set correctly. Therefore 16 pieces of the products are randomly selected and weighed. The figures were in mm:</a:t>
            </a:r>
            <a:endParaRPr lang="hu-HU" sz="2800" dirty="0" smtClean="0"/>
          </a:p>
          <a:p>
            <a:r>
              <a:rPr lang="hu-HU" sz="2800" dirty="0" smtClean="0"/>
              <a:t>1193,1196,1198,1195,1198,1199,1204,1193,1203,1201,1196,1200,1191,1196,1198,1191.</a:t>
            </a:r>
          </a:p>
          <a:p>
            <a:r>
              <a:rPr lang="en-US" sz="2800" dirty="0" smtClean="0"/>
              <a:t>Examine whether there is any significant deviation from the required size.</a:t>
            </a:r>
            <a:endParaRPr lang="hu-HU" sz="2800" dirty="0"/>
          </a:p>
        </p:txBody>
      </p:sp>
      <p:pic>
        <p:nvPicPr>
          <p:cNvPr id="3" name="Kép 2"/>
          <p:cNvPicPr>
            <a:picLocks noChangeAspect="1"/>
          </p:cNvPicPr>
          <p:nvPr/>
        </p:nvPicPr>
        <p:blipFill>
          <a:blip r:embed="rId2"/>
          <a:stretch>
            <a:fillRect/>
          </a:stretch>
        </p:blipFill>
        <p:spPr>
          <a:xfrm>
            <a:off x="5202283" y="4722086"/>
            <a:ext cx="2362200" cy="1933575"/>
          </a:xfrm>
          <a:prstGeom prst="rect">
            <a:avLst/>
          </a:prstGeom>
        </p:spPr>
      </p:pic>
      <p:sp>
        <p:nvSpPr>
          <p:cNvPr id="4" name="Téglalap 3"/>
          <p:cNvSpPr/>
          <p:nvPr/>
        </p:nvSpPr>
        <p:spPr>
          <a:xfrm>
            <a:off x="389965" y="313509"/>
            <a:ext cx="11353543" cy="6342152"/>
          </a:xfrm>
          <a:prstGeom prst="rect">
            <a:avLst/>
          </a:prstGeom>
          <a:noFill/>
          <a:ln w="76200">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60163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62573" y="143691"/>
            <a:ext cx="7466534" cy="6714309"/>
          </a:xfrm>
          <a:prstGeom prst="rect">
            <a:avLst/>
          </a:prstGeom>
        </p:spPr>
      </p:pic>
    </p:spTree>
    <p:extLst>
      <p:ext uri="{BB962C8B-B14F-4D97-AF65-F5344CB8AC3E}">
        <p14:creationId xmlns:p14="http://schemas.microsoft.com/office/powerpoint/2010/main" val="337871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9198" y="753358"/>
            <a:ext cx="11322395" cy="5529877"/>
          </a:xfrm>
          <a:prstGeom prst="rect">
            <a:avLst/>
          </a:prstGeom>
        </p:spPr>
      </p:pic>
    </p:spTree>
    <p:extLst>
      <p:ext uri="{BB962C8B-B14F-4D97-AF65-F5344CB8AC3E}">
        <p14:creationId xmlns:p14="http://schemas.microsoft.com/office/powerpoint/2010/main" val="1823180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9657" y="1834197"/>
            <a:ext cx="11264757" cy="3390946"/>
          </a:xfrm>
          <a:prstGeom prst="rect">
            <a:avLst/>
          </a:prstGeom>
        </p:spPr>
      </p:pic>
    </p:spTree>
    <p:extLst>
      <p:ext uri="{BB962C8B-B14F-4D97-AF65-F5344CB8AC3E}">
        <p14:creationId xmlns:p14="http://schemas.microsoft.com/office/powerpoint/2010/main" val="333996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62215" y="1331622"/>
            <a:ext cx="10827086" cy="2077785"/>
          </a:xfrm>
          <a:prstGeom prst="rect">
            <a:avLst/>
          </a:prstGeom>
        </p:spPr>
      </p:pic>
      <p:pic>
        <p:nvPicPr>
          <p:cNvPr id="3" name="Kép 2"/>
          <p:cNvPicPr>
            <a:picLocks noChangeAspect="1"/>
          </p:cNvPicPr>
          <p:nvPr/>
        </p:nvPicPr>
        <p:blipFill>
          <a:blip r:embed="rId3"/>
          <a:stretch>
            <a:fillRect/>
          </a:stretch>
        </p:blipFill>
        <p:spPr>
          <a:xfrm>
            <a:off x="4890362" y="3873908"/>
            <a:ext cx="2170792" cy="2174195"/>
          </a:xfrm>
          <a:prstGeom prst="rect">
            <a:avLst/>
          </a:prstGeom>
        </p:spPr>
      </p:pic>
      <p:sp>
        <p:nvSpPr>
          <p:cNvPr id="4" name="Téglalap 3"/>
          <p:cNvSpPr/>
          <p:nvPr/>
        </p:nvSpPr>
        <p:spPr>
          <a:xfrm>
            <a:off x="692331" y="692331"/>
            <a:ext cx="10907486" cy="595666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3255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68803" y="671240"/>
            <a:ext cx="10823763" cy="5729560"/>
          </a:xfrm>
          <a:prstGeom prst="rect">
            <a:avLst/>
          </a:prstGeom>
        </p:spPr>
      </p:pic>
    </p:spTree>
    <p:extLst>
      <p:ext uri="{BB962C8B-B14F-4D97-AF65-F5344CB8AC3E}">
        <p14:creationId xmlns:p14="http://schemas.microsoft.com/office/powerpoint/2010/main" val="69292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5457" y="1125938"/>
            <a:ext cx="11387102" cy="4869914"/>
          </a:xfrm>
          <a:prstGeom prst="rect">
            <a:avLst/>
          </a:prstGeom>
        </p:spPr>
      </p:pic>
    </p:spTree>
    <p:extLst>
      <p:ext uri="{BB962C8B-B14F-4D97-AF65-F5344CB8AC3E}">
        <p14:creationId xmlns:p14="http://schemas.microsoft.com/office/powerpoint/2010/main" val="195231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87581" y="483327"/>
            <a:ext cx="10032274" cy="1015663"/>
          </a:xfrm>
          <a:prstGeom prst="rect">
            <a:avLst/>
          </a:prstGeom>
          <a:noFill/>
        </p:spPr>
        <p:txBody>
          <a:bodyPr wrap="square" rtlCol="0">
            <a:spAutoFit/>
          </a:bodyPr>
          <a:lstStyle/>
          <a:p>
            <a:r>
              <a:rPr lang="en-US" sz="2000" dirty="0"/>
              <a:t>Earlier experience in a textile plant showed that the number of yarn tearing in a particular machine type and yarn followed Poisson distribution with lambda = 8. Let's check the null hypothesis that the nowadays measured data also follows this Poisson </a:t>
            </a:r>
            <a:r>
              <a:rPr lang="en-US" sz="2000" dirty="0" smtClean="0"/>
              <a:t>distribution</a:t>
            </a:r>
            <a:r>
              <a:rPr lang="hu-HU" sz="2000" dirty="0" smtClean="0"/>
              <a:t>.</a:t>
            </a:r>
            <a:endParaRPr lang="hu-HU" sz="2000" dirty="0"/>
          </a:p>
        </p:txBody>
      </p:sp>
      <p:pic>
        <p:nvPicPr>
          <p:cNvPr id="3" name="Kép 2"/>
          <p:cNvPicPr>
            <a:picLocks noChangeAspect="1"/>
          </p:cNvPicPr>
          <p:nvPr/>
        </p:nvPicPr>
        <p:blipFill>
          <a:blip r:embed="rId2"/>
          <a:stretch>
            <a:fillRect/>
          </a:stretch>
        </p:blipFill>
        <p:spPr>
          <a:xfrm>
            <a:off x="944335" y="2580672"/>
            <a:ext cx="4097927" cy="2294839"/>
          </a:xfrm>
          <a:prstGeom prst="rect">
            <a:avLst/>
          </a:prstGeom>
        </p:spPr>
      </p:pic>
      <p:pic>
        <p:nvPicPr>
          <p:cNvPr id="4" name="Kép 3"/>
          <p:cNvPicPr>
            <a:picLocks noChangeAspect="1"/>
          </p:cNvPicPr>
          <p:nvPr/>
        </p:nvPicPr>
        <p:blipFill>
          <a:blip r:embed="rId3"/>
          <a:stretch>
            <a:fillRect/>
          </a:stretch>
        </p:blipFill>
        <p:spPr>
          <a:xfrm>
            <a:off x="6008914" y="1588398"/>
            <a:ext cx="4993430" cy="5063155"/>
          </a:xfrm>
          <a:prstGeom prst="rect">
            <a:avLst/>
          </a:prstGeom>
        </p:spPr>
      </p:pic>
      <p:sp>
        <p:nvSpPr>
          <p:cNvPr id="5" name="Téglalap 4"/>
          <p:cNvSpPr/>
          <p:nvPr/>
        </p:nvSpPr>
        <p:spPr>
          <a:xfrm>
            <a:off x="574766" y="483327"/>
            <a:ext cx="10881360" cy="62832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0333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0719" y="1038224"/>
            <a:ext cx="11356611" cy="4265295"/>
          </a:xfrm>
          <a:prstGeom prst="rect">
            <a:avLst/>
          </a:prstGeom>
        </p:spPr>
      </p:pic>
    </p:spTree>
    <p:extLst>
      <p:ext uri="{BB962C8B-B14F-4D97-AF65-F5344CB8AC3E}">
        <p14:creationId xmlns:p14="http://schemas.microsoft.com/office/powerpoint/2010/main" val="148232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06286" y="377593"/>
            <a:ext cx="8673737" cy="3891201"/>
          </a:xfrm>
          <a:prstGeom prst="rect">
            <a:avLst/>
          </a:prstGeom>
        </p:spPr>
      </p:pic>
      <p:pic>
        <p:nvPicPr>
          <p:cNvPr id="3" name="Kép 2"/>
          <p:cNvPicPr>
            <a:picLocks noChangeAspect="1"/>
          </p:cNvPicPr>
          <p:nvPr/>
        </p:nvPicPr>
        <p:blipFill>
          <a:blip r:embed="rId3"/>
          <a:stretch>
            <a:fillRect/>
          </a:stretch>
        </p:blipFill>
        <p:spPr>
          <a:xfrm>
            <a:off x="117113" y="4268794"/>
            <a:ext cx="12102998" cy="1962189"/>
          </a:xfrm>
          <a:prstGeom prst="rect">
            <a:avLst/>
          </a:prstGeom>
        </p:spPr>
      </p:pic>
    </p:spTree>
    <p:extLst>
      <p:ext uri="{BB962C8B-B14F-4D97-AF65-F5344CB8AC3E}">
        <p14:creationId xmlns:p14="http://schemas.microsoft.com/office/powerpoint/2010/main" val="2904606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12240" y="571304"/>
            <a:ext cx="10986837" cy="3517369"/>
          </a:xfrm>
          <a:prstGeom prst="rect">
            <a:avLst/>
          </a:prstGeom>
        </p:spPr>
      </p:pic>
      <p:pic>
        <p:nvPicPr>
          <p:cNvPr id="3" name="Kép 2"/>
          <p:cNvPicPr>
            <a:picLocks noChangeAspect="1"/>
          </p:cNvPicPr>
          <p:nvPr/>
        </p:nvPicPr>
        <p:blipFill>
          <a:blip r:embed="rId3"/>
          <a:stretch>
            <a:fillRect/>
          </a:stretch>
        </p:blipFill>
        <p:spPr>
          <a:xfrm>
            <a:off x="2656777" y="4193176"/>
            <a:ext cx="6497761" cy="2233750"/>
          </a:xfrm>
          <a:prstGeom prst="rect">
            <a:avLst/>
          </a:prstGeom>
        </p:spPr>
      </p:pic>
      <p:sp>
        <p:nvSpPr>
          <p:cNvPr id="4" name="Téglalap 3"/>
          <p:cNvSpPr/>
          <p:nvPr/>
        </p:nvSpPr>
        <p:spPr>
          <a:xfrm>
            <a:off x="412240" y="404949"/>
            <a:ext cx="11344331" cy="62571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869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87830" y="378823"/>
            <a:ext cx="10816814" cy="954107"/>
          </a:xfrm>
          <a:prstGeom prst="rect">
            <a:avLst/>
          </a:prstGeom>
          <a:noFill/>
        </p:spPr>
        <p:txBody>
          <a:bodyPr wrap="square" rtlCol="0">
            <a:spAutoFit/>
          </a:bodyPr>
          <a:lstStyle/>
          <a:p>
            <a:r>
              <a:rPr lang="en-US" sz="2800" dirty="0" smtClean="0"/>
              <a:t>As we know the standard deviation of the sample, we can decide on the null hypothesis with the one sample </a:t>
            </a:r>
            <a:r>
              <a:rPr lang="en-US" sz="2800" i="1" dirty="0" smtClean="0"/>
              <a:t>u</a:t>
            </a:r>
            <a:r>
              <a:rPr lang="en-US" sz="2800" dirty="0" smtClean="0"/>
              <a:t>-test.</a:t>
            </a:r>
            <a:endParaRPr lang="hu-HU" sz="2800" dirty="0"/>
          </a:p>
        </p:txBody>
      </p:sp>
      <p:sp>
        <p:nvSpPr>
          <p:cNvPr id="3" name="Szövegdoboz 2"/>
          <p:cNvSpPr txBox="1"/>
          <p:nvPr/>
        </p:nvSpPr>
        <p:spPr>
          <a:xfrm>
            <a:off x="783772" y="3037755"/>
            <a:ext cx="5610254" cy="523220"/>
          </a:xfrm>
          <a:prstGeom prst="rect">
            <a:avLst/>
          </a:prstGeom>
          <a:noFill/>
        </p:spPr>
        <p:txBody>
          <a:bodyPr wrap="none" rtlCol="0">
            <a:spAutoFit/>
          </a:bodyPr>
          <a:lstStyle/>
          <a:p>
            <a:r>
              <a:rPr lang="en-US" sz="2800" dirty="0" smtClean="0"/>
              <a:t>The calculated value of </a:t>
            </a:r>
            <a:r>
              <a:rPr lang="en-US" sz="2800" i="1" dirty="0" smtClean="0"/>
              <a:t>T</a:t>
            </a:r>
            <a:r>
              <a:rPr lang="en-US" sz="2800" dirty="0" smtClean="0"/>
              <a:t> test statistic</a:t>
            </a:r>
            <a:endParaRPr lang="hu-HU" sz="2800" dirty="0"/>
          </a:p>
        </p:txBody>
      </p:sp>
      <p:sp>
        <p:nvSpPr>
          <p:cNvPr id="4" name="Szövegdoboz 3"/>
          <p:cNvSpPr txBox="1"/>
          <p:nvPr/>
        </p:nvSpPr>
        <p:spPr>
          <a:xfrm>
            <a:off x="169817" y="5265800"/>
            <a:ext cx="11848011" cy="1384995"/>
          </a:xfrm>
          <a:prstGeom prst="rect">
            <a:avLst/>
          </a:prstGeom>
          <a:noFill/>
        </p:spPr>
        <p:txBody>
          <a:bodyPr wrap="square" rtlCol="0">
            <a:spAutoFit/>
          </a:bodyPr>
          <a:lstStyle/>
          <a:p>
            <a:r>
              <a:rPr lang="en-US" sz="2800" dirty="0" smtClean="0"/>
              <a:t>Since in absolute terms this is greater than the critical value, at this significance level, null hypothesis is rejected, </a:t>
            </a:r>
            <a:r>
              <a:rPr lang="en-US" sz="2800" dirty="0" err="1" smtClean="0"/>
              <a:t>i</a:t>
            </a:r>
            <a:r>
              <a:rPr lang="hu-HU" sz="2800" dirty="0" smtClean="0"/>
              <a:t>.</a:t>
            </a:r>
            <a:r>
              <a:rPr lang="en-US" sz="2800" dirty="0" smtClean="0"/>
              <a:t>e</a:t>
            </a:r>
            <a:r>
              <a:rPr lang="hu-HU" sz="2800" dirty="0" smtClean="0"/>
              <a:t>.</a:t>
            </a:r>
            <a:r>
              <a:rPr lang="en-US" sz="2800" dirty="0" smtClean="0"/>
              <a:t> the length of the strips is significantly different from the etalon value, the cutters have to be calibrated again.</a:t>
            </a:r>
            <a:endParaRPr lang="hu-HU" sz="2800" dirty="0"/>
          </a:p>
        </p:txBody>
      </p:sp>
      <p:pic>
        <p:nvPicPr>
          <p:cNvPr id="5" name="Kép 4"/>
          <p:cNvPicPr>
            <a:picLocks noChangeAspect="1"/>
          </p:cNvPicPr>
          <p:nvPr/>
        </p:nvPicPr>
        <p:blipFill>
          <a:blip r:embed="rId2"/>
          <a:stretch>
            <a:fillRect/>
          </a:stretch>
        </p:blipFill>
        <p:spPr>
          <a:xfrm>
            <a:off x="1007206" y="1787549"/>
            <a:ext cx="2695100" cy="629080"/>
          </a:xfrm>
          <a:prstGeom prst="rect">
            <a:avLst/>
          </a:prstGeom>
        </p:spPr>
      </p:pic>
      <p:pic>
        <p:nvPicPr>
          <p:cNvPr id="6" name="Kép 5"/>
          <p:cNvPicPr>
            <a:picLocks noChangeAspect="1"/>
          </p:cNvPicPr>
          <p:nvPr/>
        </p:nvPicPr>
        <p:blipFill>
          <a:blip r:embed="rId3"/>
          <a:stretch>
            <a:fillRect/>
          </a:stretch>
        </p:blipFill>
        <p:spPr>
          <a:xfrm>
            <a:off x="4379357" y="1568248"/>
            <a:ext cx="7121194" cy="969070"/>
          </a:xfrm>
          <a:prstGeom prst="rect">
            <a:avLst/>
          </a:prstGeom>
        </p:spPr>
      </p:pic>
      <p:pic>
        <p:nvPicPr>
          <p:cNvPr id="7" name="Kép 6"/>
          <p:cNvPicPr>
            <a:picLocks noChangeAspect="1"/>
          </p:cNvPicPr>
          <p:nvPr/>
        </p:nvPicPr>
        <p:blipFill>
          <a:blip r:embed="rId4"/>
          <a:stretch>
            <a:fillRect/>
          </a:stretch>
        </p:blipFill>
        <p:spPr>
          <a:xfrm>
            <a:off x="7374370" y="2772635"/>
            <a:ext cx="4476107" cy="924153"/>
          </a:xfrm>
          <a:prstGeom prst="rect">
            <a:avLst/>
          </a:prstGeom>
        </p:spPr>
      </p:pic>
      <p:pic>
        <p:nvPicPr>
          <p:cNvPr id="8" name="Kép 7"/>
          <p:cNvPicPr>
            <a:picLocks noChangeAspect="1"/>
          </p:cNvPicPr>
          <p:nvPr/>
        </p:nvPicPr>
        <p:blipFill>
          <a:blip r:embed="rId5"/>
          <a:stretch>
            <a:fillRect/>
          </a:stretch>
        </p:blipFill>
        <p:spPr>
          <a:xfrm>
            <a:off x="470263" y="3933420"/>
            <a:ext cx="9243498" cy="607848"/>
          </a:xfrm>
          <a:prstGeom prst="rect">
            <a:avLst/>
          </a:prstGeom>
        </p:spPr>
      </p:pic>
      <p:pic>
        <p:nvPicPr>
          <p:cNvPr id="9" name="Kép 8"/>
          <p:cNvPicPr>
            <a:picLocks noChangeAspect="1"/>
          </p:cNvPicPr>
          <p:nvPr/>
        </p:nvPicPr>
        <p:blipFill>
          <a:blip r:embed="rId6"/>
          <a:stretch>
            <a:fillRect/>
          </a:stretch>
        </p:blipFill>
        <p:spPr>
          <a:xfrm>
            <a:off x="4379357" y="4680999"/>
            <a:ext cx="2487875" cy="552155"/>
          </a:xfrm>
          <a:prstGeom prst="rect">
            <a:avLst/>
          </a:prstGeom>
        </p:spPr>
      </p:pic>
    </p:spTree>
    <p:extLst>
      <p:ext uri="{BB962C8B-B14F-4D97-AF65-F5344CB8AC3E}">
        <p14:creationId xmlns:p14="http://schemas.microsoft.com/office/powerpoint/2010/main" val="414732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71774" y="1118866"/>
            <a:ext cx="11425569" cy="5085990"/>
          </a:xfrm>
          <a:prstGeom prst="rect">
            <a:avLst/>
          </a:prstGeom>
        </p:spPr>
      </p:pic>
    </p:spTree>
    <p:extLst>
      <p:ext uri="{BB962C8B-B14F-4D97-AF65-F5344CB8AC3E}">
        <p14:creationId xmlns:p14="http://schemas.microsoft.com/office/powerpoint/2010/main" val="291230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18369" y="613954"/>
            <a:ext cx="6400800" cy="2308324"/>
          </a:xfrm>
          <a:prstGeom prst="rect">
            <a:avLst/>
          </a:prstGeom>
          <a:noFill/>
        </p:spPr>
        <p:txBody>
          <a:bodyPr wrap="square" rtlCol="0">
            <a:spAutoFit/>
          </a:bodyPr>
          <a:lstStyle/>
          <a:p>
            <a:r>
              <a:rPr lang="en-US" sz="2400" dirty="0"/>
              <a:t>Using the following given hundred-year sample, decide on the null hypothesis that the distribution of the average temperature of Budapest's air in January is normal. Make the decision with Kolmogorov-Smirnov test</a:t>
            </a:r>
            <a:r>
              <a:rPr lang="en-US" sz="2400" dirty="0" smtClean="0"/>
              <a:t>.</a:t>
            </a:r>
            <a:r>
              <a:rPr lang="hu-HU" sz="2400" dirty="0" smtClean="0"/>
              <a:t> </a:t>
            </a:r>
            <a:r>
              <a:rPr lang="en-US" sz="2400" dirty="0"/>
              <a:t>Perform the test with a chi square test, too.</a:t>
            </a:r>
            <a:endParaRPr lang="hu-HU" sz="2400" dirty="0"/>
          </a:p>
        </p:txBody>
      </p:sp>
      <p:pic>
        <p:nvPicPr>
          <p:cNvPr id="3" name="Kép 2"/>
          <p:cNvPicPr>
            <a:picLocks noChangeAspect="1"/>
          </p:cNvPicPr>
          <p:nvPr/>
        </p:nvPicPr>
        <p:blipFill>
          <a:blip r:embed="rId2"/>
          <a:stretch>
            <a:fillRect/>
          </a:stretch>
        </p:blipFill>
        <p:spPr>
          <a:xfrm>
            <a:off x="7428531" y="221799"/>
            <a:ext cx="2930315" cy="6452045"/>
          </a:xfrm>
          <a:prstGeom prst="rect">
            <a:avLst/>
          </a:prstGeom>
        </p:spPr>
      </p:pic>
      <p:pic>
        <p:nvPicPr>
          <p:cNvPr id="4" name="Kép 3"/>
          <p:cNvPicPr>
            <a:picLocks noChangeAspect="1"/>
          </p:cNvPicPr>
          <p:nvPr/>
        </p:nvPicPr>
        <p:blipFill>
          <a:blip r:embed="rId3"/>
          <a:stretch>
            <a:fillRect/>
          </a:stretch>
        </p:blipFill>
        <p:spPr>
          <a:xfrm>
            <a:off x="1052280" y="3117286"/>
            <a:ext cx="4747628" cy="3556558"/>
          </a:xfrm>
          <a:prstGeom prst="rect">
            <a:avLst/>
          </a:prstGeom>
        </p:spPr>
      </p:pic>
      <p:sp>
        <p:nvSpPr>
          <p:cNvPr id="5" name="Téglalap 4"/>
          <p:cNvSpPr/>
          <p:nvPr/>
        </p:nvSpPr>
        <p:spPr>
          <a:xfrm>
            <a:off x="209006" y="117566"/>
            <a:ext cx="11508377" cy="6556278"/>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54528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14400" y="377941"/>
            <a:ext cx="9816353" cy="830997"/>
          </a:xfrm>
          <a:prstGeom prst="rect">
            <a:avLst/>
          </a:prstGeom>
          <a:noFill/>
        </p:spPr>
        <p:txBody>
          <a:bodyPr wrap="square" rtlCol="0">
            <a:spAutoFit/>
          </a:bodyPr>
          <a:lstStyle/>
          <a:p>
            <a:r>
              <a:rPr lang="hu-HU" sz="2400" dirty="0" err="1" smtClean="0"/>
              <a:t>First</a:t>
            </a:r>
            <a:r>
              <a:rPr lang="hu-HU" sz="2400" dirty="0" smtClean="0"/>
              <a:t> we </a:t>
            </a:r>
            <a:r>
              <a:rPr lang="hu-HU" sz="2400" dirty="0" err="1" smtClean="0"/>
              <a:t>estimate</a:t>
            </a:r>
            <a:r>
              <a:rPr lang="hu-HU" sz="2400" dirty="0" smtClean="0"/>
              <a:t> </a:t>
            </a:r>
            <a:r>
              <a:rPr lang="hu-HU" sz="2400" dirty="0" err="1" smtClean="0"/>
              <a:t>the</a:t>
            </a:r>
            <a:r>
              <a:rPr lang="hu-HU" sz="2400" dirty="0" smtClean="0"/>
              <a:t> </a:t>
            </a:r>
            <a:r>
              <a:rPr lang="hu-HU" sz="2400" dirty="0" err="1" smtClean="0"/>
              <a:t>expectation</a:t>
            </a:r>
            <a:r>
              <a:rPr lang="hu-HU" sz="2400" dirty="0" smtClean="0"/>
              <a:t> </a:t>
            </a:r>
            <a:r>
              <a:rPr lang="hu-HU" sz="2400" dirty="0" err="1" smtClean="0"/>
              <a:t>with</a:t>
            </a:r>
            <a:r>
              <a:rPr lang="hu-HU" sz="2400" dirty="0" smtClean="0"/>
              <a:t> </a:t>
            </a:r>
            <a:r>
              <a:rPr lang="hu-HU" sz="2400" dirty="0" err="1" smtClean="0"/>
              <a:t>the</a:t>
            </a:r>
            <a:r>
              <a:rPr lang="hu-HU" sz="2400" dirty="0" smtClean="0"/>
              <a:t> </a:t>
            </a:r>
            <a:r>
              <a:rPr lang="hu-HU" sz="2400" dirty="0" err="1" smtClean="0"/>
              <a:t>sample</a:t>
            </a:r>
            <a:r>
              <a:rPr lang="hu-HU" sz="2400" dirty="0" smtClean="0"/>
              <a:t> </a:t>
            </a:r>
            <a:r>
              <a:rPr lang="hu-HU" sz="2400" dirty="0" err="1" smtClean="0"/>
              <a:t>mean</a:t>
            </a:r>
            <a:r>
              <a:rPr lang="hu-HU" sz="2400" dirty="0" smtClean="0"/>
              <a:t> and </a:t>
            </a:r>
            <a:r>
              <a:rPr lang="hu-HU" sz="2400" dirty="0" err="1" smtClean="0"/>
              <a:t>the</a:t>
            </a:r>
            <a:r>
              <a:rPr lang="hu-HU" sz="2400" dirty="0" smtClean="0"/>
              <a:t> </a:t>
            </a:r>
            <a:r>
              <a:rPr lang="hu-HU" sz="2400" dirty="0" err="1" smtClean="0"/>
              <a:t>deviation</a:t>
            </a:r>
            <a:r>
              <a:rPr lang="hu-HU" sz="2400" dirty="0" smtClean="0"/>
              <a:t> </a:t>
            </a:r>
            <a:r>
              <a:rPr lang="hu-HU" sz="2400" dirty="0" err="1" smtClean="0"/>
              <a:t>with</a:t>
            </a:r>
            <a:r>
              <a:rPr lang="hu-HU" sz="2400" dirty="0" smtClean="0"/>
              <a:t> </a:t>
            </a:r>
            <a:r>
              <a:rPr lang="hu-HU" sz="2400" dirty="0" err="1" smtClean="0"/>
              <a:t>the</a:t>
            </a:r>
            <a:r>
              <a:rPr lang="hu-HU" sz="2400" dirty="0" smtClean="0"/>
              <a:t> </a:t>
            </a:r>
            <a:r>
              <a:rPr lang="hu-HU" sz="2400" dirty="0" err="1" smtClean="0"/>
              <a:t>sample</a:t>
            </a:r>
            <a:r>
              <a:rPr lang="hu-HU" sz="2400" dirty="0" smtClean="0"/>
              <a:t> standard </a:t>
            </a:r>
            <a:r>
              <a:rPr lang="hu-HU" sz="2400" dirty="0" err="1" smtClean="0"/>
              <a:t>deviation</a:t>
            </a:r>
            <a:r>
              <a:rPr lang="hu-HU" sz="2400" dirty="0" smtClean="0"/>
              <a:t>:</a:t>
            </a:r>
            <a:endParaRPr lang="hu-HU" sz="2400" dirty="0"/>
          </a:p>
        </p:txBody>
      </p:sp>
      <p:pic>
        <p:nvPicPr>
          <p:cNvPr id="3" name="Kép 2"/>
          <p:cNvPicPr>
            <a:picLocks noChangeAspect="1"/>
          </p:cNvPicPr>
          <p:nvPr/>
        </p:nvPicPr>
        <p:blipFill>
          <a:blip r:embed="rId2"/>
          <a:stretch>
            <a:fillRect/>
          </a:stretch>
        </p:blipFill>
        <p:spPr>
          <a:xfrm>
            <a:off x="2676689" y="1380170"/>
            <a:ext cx="5045619" cy="625284"/>
          </a:xfrm>
          <a:prstGeom prst="rect">
            <a:avLst/>
          </a:prstGeom>
        </p:spPr>
      </p:pic>
      <p:sp>
        <p:nvSpPr>
          <p:cNvPr id="4" name="Szövegdoboz 3"/>
          <p:cNvSpPr txBox="1"/>
          <p:nvPr/>
        </p:nvSpPr>
        <p:spPr>
          <a:xfrm>
            <a:off x="914400" y="2097786"/>
            <a:ext cx="6430799" cy="461665"/>
          </a:xfrm>
          <a:prstGeom prst="rect">
            <a:avLst/>
          </a:prstGeom>
          <a:noFill/>
        </p:spPr>
        <p:txBody>
          <a:bodyPr wrap="none" rtlCol="0">
            <a:spAutoFit/>
          </a:bodyPr>
          <a:lstStyle/>
          <a:p>
            <a:r>
              <a:rPr lang="hu-HU" sz="2400" dirty="0" err="1" smtClean="0"/>
              <a:t>With</a:t>
            </a:r>
            <a:r>
              <a:rPr lang="hu-HU" sz="2400" dirty="0" smtClean="0"/>
              <a:t> </a:t>
            </a:r>
            <a:r>
              <a:rPr lang="hu-HU" sz="2400" dirty="0" err="1" smtClean="0"/>
              <a:t>these</a:t>
            </a:r>
            <a:r>
              <a:rPr lang="hu-HU" sz="2400" dirty="0" smtClean="0"/>
              <a:t> </a:t>
            </a:r>
            <a:r>
              <a:rPr lang="hu-HU" sz="2400" dirty="0" err="1" smtClean="0"/>
              <a:t>data</a:t>
            </a:r>
            <a:r>
              <a:rPr lang="hu-HU" sz="2400" dirty="0" smtClean="0"/>
              <a:t> we </a:t>
            </a:r>
            <a:r>
              <a:rPr lang="hu-HU" sz="2400" dirty="0" err="1" smtClean="0"/>
              <a:t>can</a:t>
            </a:r>
            <a:r>
              <a:rPr lang="hu-HU" sz="2400" dirty="0" smtClean="0"/>
              <a:t> </a:t>
            </a:r>
            <a:r>
              <a:rPr lang="hu-HU" sz="2400" dirty="0" err="1" smtClean="0"/>
              <a:t>give</a:t>
            </a:r>
            <a:r>
              <a:rPr lang="hu-HU" sz="2400" dirty="0" smtClean="0"/>
              <a:t> </a:t>
            </a:r>
            <a:r>
              <a:rPr lang="hu-HU" sz="2400" dirty="0" err="1" smtClean="0"/>
              <a:t>the</a:t>
            </a:r>
            <a:r>
              <a:rPr lang="hu-HU" sz="2400" dirty="0" smtClean="0"/>
              <a:t> </a:t>
            </a:r>
            <a:r>
              <a:rPr lang="hu-HU" sz="2400" dirty="0" err="1" smtClean="0"/>
              <a:t>theoretical</a:t>
            </a:r>
            <a:r>
              <a:rPr lang="hu-HU" sz="2400" dirty="0" smtClean="0"/>
              <a:t> </a:t>
            </a:r>
            <a:r>
              <a:rPr lang="hu-HU" sz="2400" dirty="0" err="1" smtClean="0"/>
              <a:t>pdf</a:t>
            </a:r>
            <a:r>
              <a:rPr lang="hu-HU" sz="2400" dirty="0" smtClean="0"/>
              <a:t> </a:t>
            </a:r>
            <a:r>
              <a:rPr lang="hu-HU" sz="2400" dirty="0" err="1" smtClean="0"/>
              <a:t>as</a:t>
            </a:r>
            <a:endParaRPr lang="hu-HU" sz="2400" dirty="0"/>
          </a:p>
        </p:txBody>
      </p:sp>
      <p:pic>
        <p:nvPicPr>
          <p:cNvPr id="5" name="Kép 4"/>
          <p:cNvPicPr>
            <a:picLocks noChangeAspect="1"/>
          </p:cNvPicPr>
          <p:nvPr/>
        </p:nvPicPr>
        <p:blipFill>
          <a:blip r:embed="rId3"/>
          <a:stretch>
            <a:fillRect/>
          </a:stretch>
        </p:blipFill>
        <p:spPr>
          <a:xfrm>
            <a:off x="2552893" y="2559451"/>
            <a:ext cx="4463444" cy="1290436"/>
          </a:xfrm>
          <a:prstGeom prst="rect">
            <a:avLst/>
          </a:prstGeom>
        </p:spPr>
      </p:pic>
      <p:sp>
        <p:nvSpPr>
          <p:cNvPr id="6" name="Szövegdoboz 5"/>
          <p:cNvSpPr txBox="1"/>
          <p:nvPr/>
        </p:nvSpPr>
        <p:spPr>
          <a:xfrm>
            <a:off x="914400" y="3849887"/>
            <a:ext cx="9883588" cy="1569660"/>
          </a:xfrm>
          <a:prstGeom prst="rect">
            <a:avLst/>
          </a:prstGeom>
          <a:noFill/>
        </p:spPr>
        <p:txBody>
          <a:bodyPr wrap="square" rtlCol="0">
            <a:spAutoFit/>
          </a:bodyPr>
          <a:lstStyle/>
          <a:p>
            <a:r>
              <a:rPr lang="en-US" sz="2400" dirty="0"/>
              <a:t>After sorting the data, we create the empirical distribution function. Calculate the substitute values of the theoretical distribution in the jumping points using the normal distribution table. Then we determine the maximum absolute value of the differences.</a:t>
            </a:r>
            <a:endParaRPr lang="hu-HU" sz="2400" dirty="0"/>
          </a:p>
        </p:txBody>
      </p:sp>
      <p:pic>
        <p:nvPicPr>
          <p:cNvPr id="7" name="Kép 6"/>
          <p:cNvPicPr>
            <a:picLocks noChangeAspect="1"/>
          </p:cNvPicPr>
          <p:nvPr/>
        </p:nvPicPr>
        <p:blipFill>
          <a:blip r:embed="rId4"/>
          <a:stretch>
            <a:fillRect/>
          </a:stretch>
        </p:blipFill>
        <p:spPr>
          <a:xfrm>
            <a:off x="1438017" y="5576818"/>
            <a:ext cx="9036837" cy="914018"/>
          </a:xfrm>
          <a:prstGeom prst="rect">
            <a:avLst/>
          </a:prstGeom>
        </p:spPr>
      </p:pic>
    </p:spTree>
    <p:extLst>
      <p:ext uri="{BB962C8B-B14F-4D97-AF65-F5344CB8AC3E}">
        <p14:creationId xmlns:p14="http://schemas.microsoft.com/office/powerpoint/2010/main" val="418355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36469" y="783771"/>
            <a:ext cx="10349372" cy="461665"/>
          </a:xfrm>
          <a:prstGeom prst="rect">
            <a:avLst/>
          </a:prstGeom>
          <a:noFill/>
        </p:spPr>
        <p:txBody>
          <a:bodyPr wrap="none" rtlCol="0">
            <a:spAutoFit/>
          </a:bodyPr>
          <a:lstStyle/>
          <a:p>
            <a:r>
              <a:rPr lang="en-US" sz="2400" dirty="0"/>
              <a:t>The critical value of the Kolmogorov-Smirnov test can be found in the table below</a:t>
            </a:r>
            <a:endParaRPr lang="hu-HU" sz="2400" dirty="0"/>
          </a:p>
        </p:txBody>
      </p:sp>
      <p:pic>
        <p:nvPicPr>
          <p:cNvPr id="3" name="Kép 2"/>
          <p:cNvPicPr>
            <a:picLocks noChangeAspect="1"/>
          </p:cNvPicPr>
          <p:nvPr/>
        </p:nvPicPr>
        <p:blipFill>
          <a:blip r:embed="rId2"/>
          <a:stretch>
            <a:fillRect/>
          </a:stretch>
        </p:blipFill>
        <p:spPr>
          <a:xfrm>
            <a:off x="3728503" y="1787294"/>
            <a:ext cx="3012256" cy="2170752"/>
          </a:xfrm>
          <a:prstGeom prst="rect">
            <a:avLst/>
          </a:prstGeom>
        </p:spPr>
      </p:pic>
      <p:sp>
        <p:nvSpPr>
          <p:cNvPr id="4" name="Szövegdoboz 3"/>
          <p:cNvSpPr txBox="1"/>
          <p:nvPr/>
        </p:nvSpPr>
        <p:spPr>
          <a:xfrm>
            <a:off x="1136469" y="4689565"/>
            <a:ext cx="8451668" cy="461665"/>
          </a:xfrm>
          <a:prstGeom prst="rect">
            <a:avLst/>
          </a:prstGeom>
          <a:noFill/>
        </p:spPr>
        <p:txBody>
          <a:bodyPr wrap="square" rtlCol="0">
            <a:spAutoFit/>
          </a:bodyPr>
          <a:lstStyle/>
          <a:p>
            <a:r>
              <a:rPr lang="en-US" sz="2400" dirty="0"/>
              <a:t>At the 0.05 significance level, the null hypothesis is accepted</a:t>
            </a:r>
            <a:endParaRPr lang="hu-HU" sz="2400" dirty="0"/>
          </a:p>
        </p:txBody>
      </p:sp>
    </p:spTree>
    <p:extLst>
      <p:ext uri="{BB962C8B-B14F-4D97-AF65-F5344CB8AC3E}">
        <p14:creationId xmlns:p14="http://schemas.microsoft.com/office/powerpoint/2010/main" val="376786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287293" y="177463"/>
            <a:ext cx="2541700" cy="6680537"/>
          </a:xfrm>
          <a:prstGeom prst="rect">
            <a:avLst/>
          </a:prstGeom>
        </p:spPr>
      </p:pic>
      <p:sp>
        <p:nvSpPr>
          <p:cNvPr id="3" name="Szövegdoboz 2"/>
          <p:cNvSpPr txBox="1"/>
          <p:nvPr/>
        </p:nvSpPr>
        <p:spPr>
          <a:xfrm>
            <a:off x="992777" y="3102232"/>
            <a:ext cx="4245429" cy="830997"/>
          </a:xfrm>
          <a:prstGeom prst="rect">
            <a:avLst/>
          </a:prstGeom>
          <a:noFill/>
        </p:spPr>
        <p:txBody>
          <a:bodyPr wrap="square" rtlCol="0">
            <a:spAutoFit/>
          </a:bodyPr>
          <a:lstStyle/>
          <a:p>
            <a:r>
              <a:rPr lang="hu-HU" sz="2400" dirty="0" err="1" smtClean="0"/>
              <a:t>First</a:t>
            </a:r>
            <a:r>
              <a:rPr lang="hu-HU" sz="2400" dirty="0" smtClean="0"/>
              <a:t> we  prepare </a:t>
            </a:r>
            <a:r>
              <a:rPr lang="hu-HU" sz="2400" dirty="0" err="1" smtClean="0"/>
              <a:t>the</a:t>
            </a:r>
            <a:r>
              <a:rPr lang="hu-HU" sz="2400" dirty="0" smtClean="0"/>
              <a:t> </a:t>
            </a:r>
            <a:r>
              <a:rPr lang="hu-HU" sz="2400" dirty="0" err="1" smtClean="0"/>
              <a:t>ordered</a:t>
            </a:r>
            <a:r>
              <a:rPr lang="hu-HU" sz="2400" dirty="0" smtClean="0"/>
              <a:t> </a:t>
            </a:r>
            <a:r>
              <a:rPr lang="hu-HU" sz="2400" dirty="0" err="1" smtClean="0"/>
              <a:t>sample</a:t>
            </a:r>
            <a:r>
              <a:rPr lang="hu-HU" sz="2400" dirty="0" smtClean="0"/>
              <a:t> </a:t>
            </a:r>
            <a:r>
              <a:rPr lang="hu-HU" sz="2400" dirty="0" err="1" smtClean="0"/>
              <a:t>with</a:t>
            </a:r>
            <a:r>
              <a:rPr lang="hu-HU" sz="2400" dirty="0" smtClean="0"/>
              <a:t> </a:t>
            </a:r>
            <a:r>
              <a:rPr lang="hu-HU" sz="2400" dirty="0" err="1" smtClean="0"/>
              <a:t>frequencies</a:t>
            </a:r>
            <a:endParaRPr lang="hu-HU" sz="2400" dirty="0"/>
          </a:p>
        </p:txBody>
      </p:sp>
    </p:spTree>
    <p:extLst>
      <p:ext uri="{BB962C8B-B14F-4D97-AF65-F5344CB8AC3E}">
        <p14:creationId xmlns:p14="http://schemas.microsoft.com/office/powerpoint/2010/main" val="211299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14845" y="1045029"/>
            <a:ext cx="4650378" cy="461665"/>
          </a:xfrm>
          <a:prstGeom prst="rect">
            <a:avLst/>
          </a:prstGeom>
          <a:noFill/>
        </p:spPr>
        <p:txBody>
          <a:bodyPr wrap="square" rtlCol="0">
            <a:spAutoFit/>
          </a:bodyPr>
          <a:lstStyle/>
          <a:p>
            <a:r>
              <a:rPr lang="hu-HU" sz="2400" dirty="0" err="1" smtClean="0"/>
              <a:t>Then</a:t>
            </a:r>
            <a:r>
              <a:rPr lang="hu-HU" sz="2400" dirty="0" smtClean="0"/>
              <a:t> we </a:t>
            </a:r>
            <a:r>
              <a:rPr lang="hu-HU" sz="2400" dirty="0" err="1" smtClean="0"/>
              <a:t>calculate</a:t>
            </a:r>
            <a:r>
              <a:rPr lang="hu-HU" sz="2400" dirty="0" smtClean="0"/>
              <a:t> </a:t>
            </a:r>
            <a:r>
              <a:rPr lang="hu-HU" sz="2400" dirty="0" err="1" smtClean="0"/>
              <a:t>the</a:t>
            </a:r>
            <a:r>
              <a:rPr lang="hu-HU" sz="2400" dirty="0" smtClean="0"/>
              <a:t> </a:t>
            </a:r>
            <a:r>
              <a:rPr lang="hu-HU" sz="2400" dirty="0" err="1" smtClean="0"/>
              <a:t>estimations</a:t>
            </a:r>
            <a:endParaRPr lang="hu-HU" sz="2400" dirty="0"/>
          </a:p>
        </p:txBody>
      </p:sp>
      <p:pic>
        <p:nvPicPr>
          <p:cNvPr id="3" name="Kép 2"/>
          <p:cNvPicPr>
            <a:picLocks noChangeAspect="1"/>
          </p:cNvPicPr>
          <p:nvPr/>
        </p:nvPicPr>
        <p:blipFill>
          <a:blip r:embed="rId2"/>
          <a:stretch>
            <a:fillRect/>
          </a:stretch>
        </p:blipFill>
        <p:spPr>
          <a:xfrm>
            <a:off x="6387737" y="479874"/>
            <a:ext cx="4140972" cy="1591973"/>
          </a:xfrm>
          <a:prstGeom prst="rect">
            <a:avLst/>
          </a:prstGeom>
        </p:spPr>
      </p:pic>
      <p:sp>
        <p:nvSpPr>
          <p:cNvPr id="5" name="Szövegdoboz 4"/>
          <p:cNvSpPr txBox="1"/>
          <p:nvPr/>
        </p:nvSpPr>
        <p:spPr>
          <a:xfrm>
            <a:off x="1423850" y="2821577"/>
            <a:ext cx="4676503" cy="461665"/>
          </a:xfrm>
          <a:prstGeom prst="rect">
            <a:avLst/>
          </a:prstGeom>
          <a:noFill/>
        </p:spPr>
        <p:txBody>
          <a:bodyPr wrap="square" rtlCol="0">
            <a:spAutoFit/>
          </a:bodyPr>
          <a:lstStyle/>
          <a:p>
            <a:r>
              <a:rPr lang="hu-HU" sz="2400" dirty="0" err="1" smtClean="0"/>
              <a:t>With</a:t>
            </a:r>
            <a:r>
              <a:rPr lang="hu-HU" sz="2400" dirty="0" smtClean="0"/>
              <a:t> </a:t>
            </a:r>
            <a:r>
              <a:rPr lang="hu-HU" sz="2400" dirty="0" err="1" smtClean="0"/>
              <a:t>this</a:t>
            </a:r>
            <a:r>
              <a:rPr lang="hu-HU" sz="2400" dirty="0" smtClean="0"/>
              <a:t> </a:t>
            </a:r>
            <a:r>
              <a:rPr lang="hu-HU" sz="2400" dirty="0" err="1" smtClean="0"/>
              <a:t>estimations</a:t>
            </a:r>
            <a:r>
              <a:rPr lang="hu-HU" sz="2400" dirty="0" smtClean="0"/>
              <a:t> we </a:t>
            </a:r>
            <a:r>
              <a:rPr lang="hu-HU" sz="2400" dirty="0" err="1" smtClean="0"/>
              <a:t>calculate</a:t>
            </a:r>
            <a:r>
              <a:rPr lang="hu-HU" sz="2400" dirty="0" smtClean="0"/>
              <a:t> </a:t>
            </a:r>
            <a:endParaRPr lang="hu-HU" sz="2400" dirty="0"/>
          </a:p>
        </p:txBody>
      </p:sp>
      <p:pic>
        <p:nvPicPr>
          <p:cNvPr id="7" name="Kép 6"/>
          <p:cNvPicPr>
            <a:picLocks noChangeAspect="1"/>
          </p:cNvPicPr>
          <p:nvPr/>
        </p:nvPicPr>
        <p:blipFill>
          <a:blip r:embed="rId3"/>
          <a:stretch>
            <a:fillRect/>
          </a:stretch>
        </p:blipFill>
        <p:spPr>
          <a:xfrm>
            <a:off x="2964315" y="4074250"/>
            <a:ext cx="5610225" cy="1047750"/>
          </a:xfrm>
          <a:prstGeom prst="rect">
            <a:avLst/>
          </a:prstGeom>
        </p:spPr>
      </p:pic>
    </p:spTree>
    <p:extLst>
      <p:ext uri="{BB962C8B-B14F-4D97-AF65-F5344CB8AC3E}">
        <p14:creationId xmlns:p14="http://schemas.microsoft.com/office/powerpoint/2010/main" val="370880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854409" y="194603"/>
            <a:ext cx="6337591" cy="6663397"/>
          </a:xfrm>
          <a:prstGeom prst="rect">
            <a:avLst/>
          </a:prstGeom>
        </p:spPr>
      </p:pic>
      <p:sp>
        <p:nvSpPr>
          <p:cNvPr id="4" name="Szövegdoboz 3"/>
          <p:cNvSpPr txBox="1"/>
          <p:nvPr/>
        </p:nvSpPr>
        <p:spPr>
          <a:xfrm>
            <a:off x="412502" y="783772"/>
            <a:ext cx="4982458" cy="830997"/>
          </a:xfrm>
          <a:prstGeom prst="rect">
            <a:avLst/>
          </a:prstGeom>
          <a:noFill/>
        </p:spPr>
        <p:txBody>
          <a:bodyPr wrap="square" rtlCol="0">
            <a:spAutoFit/>
          </a:bodyPr>
          <a:lstStyle/>
          <a:p>
            <a:r>
              <a:rPr lang="hu-HU" sz="2400" dirty="0" smtClean="0"/>
              <a:t>We </a:t>
            </a:r>
            <a:r>
              <a:rPr lang="hu-HU" sz="2400" dirty="0" err="1" smtClean="0"/>
              <a:t>calculate</a:t>
            </a:r>
            <a:r>
              <a:rPr lang="hu-HU" sz="2400" dirty="0" smtClean="0"/>
              <a:t> </a:t>
            </a:r>
            <a:r>
              <a:rPr lang="hu-HU" sz="2400" dirty="0" err="1" smtClean="0"/>
              <a:t>the</a:t>
            </a:r>
            <a:r>
              <a:rPr lang="hu-HU" sz="2400" dirty="0" smtClean="0"/>
              <a:t> </a:t>
            </a:r>
            <a:r>
              <a:rPr lang="hu-HU" sz="2400" dirty="0" err="1" smtClean="0"/>
              <a:t>differencies</a:t>
            </a:r>
            <a:r>
              <a:rPr lang="hu-HU" sz="2400" dirty="0" smtClean="0"/>
              <a:t> </a:t>
            </a:r>
            <a:r>
              <a:rPr lang="hu-HU" sz="2400" dirty="0" err="1" smtClean="0"/>
              <a:t>between</a:t>
            </a:r>
            <a:r>
              <a:rPr lang="hu-HU" sz="2400" dirty="0" smtClean="0"/>
              <a:t> </a:t>
            </a:r>
            <a:r>
              <a:rPr lang="hu-HU" sz="2400" dirty="0" err="1" smtClean="0"/>
              <a:t>the</a:t>
            </a:r>
            <a:r>
              <a:rPr lang="hu-HU" sz="2400" dirty="0" smtClean="0"/>
              <a:t> </a:t>
            </a:r>
            <a:r>
              <a:rPr lang="hu-HU" sz="2400" dirty="0" smtClean="0">
                <a:latin typeface="Symbol" panose="05050102010706020507" pitchFamily="18" charset="2"/>
              </a:rPr>
              <a:t>F</a:t>
            </a:r>
            <a:r>
              <a:rPr lang="hu-HU" sz="2400" dirty="0" smtClean="0"/>
              <a:t> </a:t>
            </a:r>
            <a:r>
              <a:rPr lang="hu-HU" sz="2400" dirty="0" err="1" smtClean="0"/>
              <a:t>values</a:t>
            </a:r>
            <a:r>
              <a:rPr lang="hu-HU" sz="2400" dirty="0" smtClean="0"/>
              <a:t> and </a:t>
            </a:r>
            <a:r>
              <a:rPr lang="hu-HU" sz="2400" dirty="0" err="1" smtClean="0"/>
              <a:t>the</a:t>
            </a:r>
            <a:r>
              <a:rPr lang="hu-HU" sz="2400" dirty="0" smtClean="0"/>
              <a:t> </a:t>
            </a:r>
            <a:r>
              <a:rPr lang="hu-HU" sz="2400" dirty="0" err="1" smtClean="0"/>
              <a:t>percentiles</a:t>
            </a:r>
            <a:r>
              <a:rPr lang="hu-HU" sz="2400" dirty="0" smtClean="0"/>
              <a:t>:</a:t>
            </a:r>
            <a:endParaRPr lang="hu-HU" sz="2400" dirty="0"/>
          </a:p>
        </p:txBody>
      </p:sp>
      <p:pic>
        <p:nvPicPr>
          <p:cNvPr id="6" name="Kép 5"/>
          <p:cNvPicPr>
            <a:picLocks noChangeAspect="1"/>
          </p:cNvPicPr>
          <p:nvPr/>
        </p:nvPicPr>
        <p:blipFill>
          <a:blip r:embed="rId3"/>
          <a:stretch>
            <a:fillRect/>
          </a:stretch>
        </p:blipFill>
        <p:spPr>
          <a:xfrm>
            <a:off x="277953" y="2717074"/>
            <a:ext cx="5405340" cy="3672652"/>
          </a:xfrm>
          <a:prstGeom prst="rect">
            <a:avLst/>
          </a:prstGeom>
        </p:spPr>
      </p:pic>
    </p:spTree>
    <p:extLst>
      <p:ext uri="{BB962C8B-B14F-4D97-AF65-F5344CB8AC3E}">
        <p14:creationId xmlns:p14="http://schemas.microsoft.com/office/powerpoint/2010/main" val="294644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687802" y="0"/>
            <a:ext cx="6369537" cy="6936377"/>
          </a:xfrm>
          <a:prstGeom prst="rect">
            <a:avLst/>
          </a:prstGeom>
        </p:spPr>
      </p:pic>
      <p:pic>
        <p:nvPicPr>
          <p:cNvPr id="3" name="Kép 2"/>
          <p:cNvPicPr>
            <a:picLocks noChangeAspect="1"/>
          </p:cNvPicPr>
          <p:nvPr/>
        </p:nvPicPr>
        <p:blipFill>
          <a:blip r:embed="rId3"/>
          <a:stretch>
            <a:fillRect/>
          </a:stretch>
        </p:blipFill>
        <p:spPr>
          <a:xfrm>
            <a:off x="286278" y="2874105"/>
            <a:ext cx="5401524" cy="3670110"/>
          </a:xfrm>
          <a:prstGeom prst="rect">
            <a:avLst/>
          </a:prstGeom>
        </p:spPr>
      </p:pic>
      <p:sp>
        <p:nvSpPr>
          <p:cNvPr id="4" name="Szövegdoboz 3"/>
          <p:cNvSpPr txBox="1"/>
          <p:nvPr/>
        </p:nvSpPr>
        <p:spPr>
          <a:xfrm>
            <a:off x="79385" y="731520"/>
            <a:ext cx="5873018" cy="369332"/>
          </a:xfrm>
          <a:prstGeom prst="rect">
            <a:avLst/>
          </a:prstGeom>
          <a:noFill/>
        </p:spPr>
        <p:txBody>
          <a:bodyPr wrap="none" rtlCol="0">
            <a:spAutoFit/>
          </a:bodyPr>
          <a:lstStyle/>
          <a:p>
            <a:r>
              <a:rPr lang="hu-HU" dirty="0" smtClean="0"/>
              <a:t>… </a:t>
            </a:r>
            <a:r>
              <a:rPr lang="hu-HU" dirty="0" err="1" smtClean="0"/>
              <a:t>then</a:t>
            </a:r>
            <a:r>
              <a:rPr lang="hu-HU" dirty="0" smtClean="0"/>
              <a:t> we </a:t>
            </a:r>
            <a:r>
              <a:rPr lang="hu-HU" dirty="0" err="1" smtClean="0"/>
              <a:t>determine</a:t>
            </a:r>
            <a:r>
              <a:rPr lang="hu-HU" dirty="0" smtClean="0"/>
              <a:t> </a:t>
            </a:r>
            <a:r>
              <a:rPr lang="hu-HU" dirty="0" err="1" smtClean="0"/>
              <a:t>the</a:t>
            </a:r>
            <a:r>
              <a:rPr lang="hu-HU" dirty="0" smtClean="0"/>
              <a:t> </a:t>
            </a:r>
            <a:r>
              <a:rPr lang="hu-HU" dirty="0" err="1" smtClean="0"/>
              <a:t>greatest</a:t>
            </a:r>
            <a:r>
              <a:rPr lang="hu-HU" dirty="0" smtClean="0"/>
              <a:t> and </a:t>
            </a:r>
            <a:r>
              <a:rPr lang="hu-HU" dirty="0" err="1" smtClean="0"/>
              <a:t>smallest</a:t>
            </a:r>
            <a:r>
              <a:rPr lang="hu-HU" dirty="0" smtClean="0"/>
              <a:t> </a:t>
            </a:r>
            <a:r>
              <a:rPr lang="hu-HU" dirty="0" err="1" smtClean="0"/>
              <a:t>differences</a:t>
            </a:r>
            <a:r>
              <a:rPr lang="hu-HU" dirty="0" smtClean="0"/>
              <a:t> : </a:t>
            </a:r>
            <a:endParaRPr lang="hu-HU" dirty="0"/>
          </a:p>
        </p:txBody>
      </p:sp>
      <p:sp>
        <p:nvSpPr>
          <p:cNvPr id="5" name="Szövegdoboz 4"/>
          <p:cNvSpPr txBox="1"/>
          <p:nvPr/>
        </p:nvSpPr>
        <p:spPr>
          <a:xfrm>
            <a:off x="1541417" y="1306285"/>
            <a:ext cx="2351926" cy="369332"/>
          </a:xfrm>
          <a:prstGeom prst="rect">
            <a:avLst/>
          </a:prstGeom>
          <a:noFill/>
        </p:spPr>
        <p:txBody>
          <a:bodyPr wrap="none" rtlCol="0">
            <a:spAutoFit/>
          </a:bodyPr>
          <a:lstStyle/>
          <a:p>
            <a:r>
              <a:rPr lang="hu-HU" dirty="0" smtClean="0"/>
              <a:t>0,027366 and -0,06446</a:t>
            </a:r>
            <a:endParaRPr lang="hu-HU" dirty="0"/>
          </a:p>
        </p:txBody>
      </p:sp>
      <p:pic>
        <p:nvPicPr>
          <p:cNvPr id="6" name="Kép 5"/>
          <p:cNvPicPr>
            <a:picLocks noChangeAspect="1"/>
          </p:cNvPicPr>
          <p:nvPr/>
        </p:nvPicPr>
        <p:blipFill>
          <a:blip r:embed="rId4"/>
          <a:stretch>
            <a:fillRect/>
          </a:stretch>
        </p:blipFill>
        <p:spPr>
          <a:xfrm>
            <a:off x="610977" y="1891393"/>
            <a:ext cx="5076825" cy="590550"/>
          </a:xfrm>
          <a:prstGeom prst="rect">
            <a:avLst/>
          </a:prstGeom>
        </p:spPr>
      </p:pic>
    </p:spTree>
    <p:extLst>
      <p:ext uri="{BB962C8B-B14F-4D97-AF65-F5344CB8AC3E}">
        <p14:creationId xmlns:p14="http://schemas.microsoft.com/office/powerpoint/2010/main" val="94656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40526" y="1473407"/>
            <a:ext cx="10112571" cy="1938992"/>
          </a:xfrm>
          <a:prstGeom prst="rect">
            <a:avLst/>
          </a:prstGeom>
          <a:noFill/>
        </p:spPr>
        <p:txBody>
          <a:bodyPr wrap="square" rtlCol="0">
            <a:spAutoFit/>
          </a:bodyPr>
          <a:lstStyle/>
          <a:p>
            <a:r>
              <a:rPr lang="en-US" sz="2400" dirty="0"/>
              <a:t>We have to perform estimated goodness of fit chi square test. The first step is the estimating the expected value with the mean and the theoretical deviation with sample standard deviation. After this we can define the hypothetical distribution function. Because we execute two parameter estimating, so finally we have to draw 2 from the degree of freedom.</a:t>
            </a:r>
            <a:endParaRPr lang="hu-HU" sz="2400" dirty="0"/>
          </a:p>
        </p:txBody>
      </p:sp>
      <p:pic>
        <p:nvPicPr>
          <p:cNvPr id="3" name="Kép 2"/>
          <p:cNvPicPr>
            <a:picLocks noChangeAspect="1"/>
          </p:cNvPicPr>
          <p:nvPr/>
        </p:nvPicPr>
        <p:blipFill>
          <a:blip r:embed="rId2"/>
          <a:stretch>
            <a:fillRect/>
          </a:stretch>
        </p:blipFill>
        <p:spPr>
          <a:xfrm>
            <a:off x="2023336" y="3934566"/>
            <a:ext cx="7293603" cy="689685"/>
          </a:xfrm>
          <a:prstGeom prst="rect">
            <a:avLst/>
          </a:prstGeom>
        </p:spPr>
      </p:pic>
      <p:pic>
        <p:nvPicPr>
          <p:cNvPr id="4" name="Kép 3"/>
          <p:cNvPicPr>
            <a:picLocks noChangeAspect="1"/>
          </p:cNvPicPr>
          <p:nvPr/>
        </p:nvPicPr>
        <p:blipFill>
          <a:blip r:embed="rId3"/>
          <a:stretch>
            <a:fillRect/>
          </a:stretch>
        </p:blipFill>
        <p:spPr>
          <a:xfrm>
            <a:off x="2845131" y="4976602"/>
            <a:ext cx="4901140" cy="1411135"/>
          </a:xfrm>
          <a:prstGeom prst="rect">
            <a:avLst/>
          </a:prstGeom>
        </p:spPr>
      </p:pic>
      <p:sp>
        <p:nvSpPr>
          <p:cNvPr id="6" name="Szövegdoboz 5"/>
          <p:cNvSpPr txBox="1"/>
          <p:nvPr/>
        </p:nvSpPr>
        <p:spPr>
          <a:xfrm>
            <a:off x="3213463" y="519826"/>
            <a:ext cx="5383269" cy="461665"/>
          </a:xfrm>
          <a:prstGeom prst="rect">
            <a:avLst/>
          </a:prstGeom>
          <a:noFill/>
        </p:spPr>
        <p:txBody>
          <a:bodyPr wrap="none" rtlCol="0">
            <a:spAutoFit/>
          </a:bodyPr>
          <a:lstStyle/>
          <a:p>
            <a:r>
              <a:rPr lang="hu-HU" sz="2400" dirty="0" err="1" smtClean="0"/>
              <a:t>Performing</a:t>
            </a:r>
            <a:r>
              <a:rPr lang="hu-HU" sz="2400" dirty="0" smtClean="0"/>
              <a:t> </a:t>
            </a:r>
            <a:r>
              <a:rPr lang="hu-HU" sz="2400" dirty="0" err="1" smtClean="0"/>
              <a:t>goodness</a:t>
            </a:r>
            <a:r>
              <a:rPr lang="hu-HU" sz="2400" dirty="0" smtClean="0"/>
              <a:t> of fit </a:t>
            </a:r>
            <a:r>
              <a:rPr lang="hu-HU" sz="2400" dirty="0" err="1" smtClean="0"/>
              <a:t>chi</a:t>
            </a:r>
            <a:r>
              <a:rPr lang="hu-HU" sz="2400" dirty="0" smtClean="0"/>
              <a:t> </a:t>
            </a:r>
            <a:r>
              <a:rPr lang="hu-HU" sz="2400" dirty="0" err="1" smtClean="0"/>
              <a:t>square</a:t>
            </a:r>
            <a:r>
              <a:rPr lang="hu-HU" sz="2400" dirty="0" smtClean="0"/>
              <a:t> test</a:t>
            </a:r>
            <a:endParaRPr lang="hu-HU" sz="2400" dirty="0"/>
          </a:p>
        </p:txBody>
      </p:sp>
    </p:spTree>
    <p:extLst>
      <p:ext uri="{BB962C8B-B14F-4D97-AF65-F5344CB8AC3E}">
        <p14:creationId xmlns:p14="http://schemas.microsoft.com/office/powerpoint/2010/main" val="191330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88274" y="927463"/>
            <a:ext cx="10097973" cy="830997"/>
          </a:xfrm>
          <a:prstGeom prst="rect">
            <a:avLst/>
          </a:prstGeom>
          <a:noFill/>
        </p:spPr>
        <p:txBody>
          <a:bodyPr wrap="square" rtlCol="0">
            <a:spAutoFit/>
          </a:bodyPr>
          <a:lstStyle/>
          <a:p>
            <a:r>
              <a:rPr lang="en-US" sz="2400" dirty="0"/>
              <a:t>We create 8 </a:t>
            </a:r>
            <a:r>
              <a:rPr lang="en-US" sz="2400" dirty="0" smtClean="0"/>
              <a:t>groups</a:t>
            </a:r>
            <a:r>
              <a:rPr lang="hu-HU" sz="2400" dirty="0" smtClean="0"/>
              <a:t> (</a:t>
            </a:r>
            <a:r>
              <a:rPr lang="hu-HU" sz="2400" i="1" dirty="0" smtClean="0"/>
              <a:t>r</a:t>
            </a:r>
            <a:r>
              <a:rPr lang="hu-HU" sz="2400" dirty="0" smtClean="0"/>
              <a:t>=8)</a:t>
            </a:r>
            <a:r>
              <a:rPr lang="en-US" sz="2400" dirty="0" smtClean="0"/>
              <a:t>. </a:t>
            </a:r>
            <a:r>
              <a:rPr lang="en-US" sz="2400" dirty="0"/>
              <a:t>The probabilities of the groups are calculated with the hypothetical distribution function using the normal distribution </a:t>
            </a:r>
            <a:r>
              <a:rPr lang="en-US" sz="2400" dirty="0" smtClean="0"/>
              <a:t>table</a:t>
            </a:r>
            <a:r>
              <a:rPr lang="hu-HU" sz="2400" dirty="0" smtClean="0"/>
              <a:t>:</a:t>
            </a:r>
            <a:endParaRPr lang="hu-HU" sz="2400" dirty="0"/>
          </a:p>
        </p:txBody>
      </p:sp>
      <p:pic>
        <p:nvPicPr>
          <p:cNvPr id="3" name="Kép 2"/>
          <p:cNvPicPr>
            <a:picLocks noChangeAspect="1"/>
          </p:cNvPicPr>
          <p:nvPr/>
        </p:nvPicPr>
        <p:blipFill>
          <a:blip r:embed="rId2"/>
          <a:stretch>
            <a:fillRect/>
          </a:stretch>
        </p:blipFill>
        <p:spPr>
          <a:xfrm>
            <a:off x="3182906" y="2079705"/>
            <a:ext cx="4232786" cy="715746"/>
          </a:xfrm>
          <a:prstGeom prst="rect">
            <a:avLst/>
          </a:prstGeom>
        </p:spPr>
      </p:pic>
      <p:pic>
        <p:nvPicPr>
          <p:cNvPr id="4" name="Kép 3"/>
          <p:cNvPicPr>
            <a:picLocks noChangeAspect="1"/>
          </p:cNvPicPr>
          <p:nvPr/>
        </p:nvPicPr>
        <p:blipFill>
          <a:blip r:embed="rId3"/>
          <a:stretch>
            <a:fillRect/>
          </a:stretch>
        </p:blipFill>
        <p:spPr>
          <a:xfrm>
            <a:off x="2252971" y="3116696"/>
            <a:ext cx="6954537" cy="3066750"/>
          </a:xfrm>
          <a:prstGeom prst="rect">
            <a:avLst/>
          </a:prstGeom>
        </p:spPr>
      </p:pic>
    </p:spTree>
    <p:extLst>
      <p:ext uri="{BB962C8B-B14F-4D97-AF65-F5344CB8AC3E}">
        <p14:creationId xmlns:p14="http://schemas.microsoft.com/office/powerpoint/2010/main" val="253633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87323" y="0"/>
            <a:ext cx="7261180" cy="7015258"/>
          </a:xfrm>
          <a:prstGeom prst="rect">
            <a:avLst/>
          </a:prstGeom>
        </p:spPr>
      </p:pic>
    </p:spTree>
    <p:extLst>
      <p:ext uri="{BB962C8B-B14F-4D97-AF65-F5344CB8AC3E}">
        <p14:creationId xmlns:p14="http://schemas.microsoft.com/office/powerpoint/2010/main" val="1382380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18903" y="979714"/>
            <a:ext cx="6792686" cy="461665"/>
          </a:xfrm>
          <a:prstGeom prst="rect">
            <a:avLst/>
          </a:prstGeom>
          <a:noFill/>
        </p:spPr>
        <p:txBody>
          <a:bodyPr wrap="square" rtlCol="0">
            <a:spAutoFit/>
          </a:bodyPr>
          <a:lstStyle/>
          <a:p>
            <a:r>
              <a:rPr lang="en-US" sz="2400"/>
              <a:t>From these data the test statistics can be calculated</a:t>
            </a:r>
            <a:endParaRPr lang="hu-HU" sz="2400" dirty="0"/>
          </a:p>
        </p:txBody>
      </p:sp>
      <p:pic>
        <p:nvPicPr>
          <p:cNvPr id="3" name="Kép 2"/>
          <p:cNvPicPr>
            <a:picLocks noChangeAspect="1"/>
          </p:cNvPicPr>
          <p:nvPr/>
        </p:nvPicPr>
        <p:blipFill>
          <a:blip r:embed="rId2"/>
          <a:stretch>
            <a:fillRect/>
          </a:stretch>
        </p:blipFill>
        <p:spPr>
          <a:xfrm>
            <a:off x="3003399" y="1870127"/>
            <a:ext cx="5045587" cy="1343335"/>
          </a:xfrm>
          <a:prstGeom prst="rect">
            <a:avLst/>
          </a:prstGeom>
        </p:spPr>
      </p:pic>
      <p:sp>
        <p:nvSpPr>
          <p:cNvPr id="4" name="Szövegdoboz 3"/>
          <p:cNvSpPr txBox="1"/>
          <p:nvPr/>
        </p:nvSpPr>
        <p:spPr>
          <a:xfrm>
            <a:off x="1018903" y="3984171"/>
            <a:ext cx="5577841" cy="1200329"/>
          </a:xfrm>
          <a:prstGeom prst="rect">
            <a:avLst/>
          </a:prstGeom>
          <a:noFill/>
        </p:spPr>
        <p:txBody>
          <a:bodyPr wrap="square" rtlCol="0">
            <a:spAutoFit/>
          </a:bodyPr>
          <a:lstStyle/>
          <a:p>
            <a:r>
              <a:rPr lang="hu-HU" sz="2400" dirty="0" smtClean="0"/>
              <a:t>The </a:t>
            </a:r>
            <a:r>
              <a:rPr lang="hu-HU" sz="2400" dirty="0" err="1" smtClean="0"/>
              <a:t>signicance</a:t>
            </a:r>
            <a:r>
              <a:rPr lang="hu-HU" sz="2400" dirty="0" smtClean="0"/>
              <a:t> </a:t>
            </a:r>
            <a:r>
              <a:rPr lang="hu-HU" sz="2400" dirty="0" err="1" smtClean="0"/>
              <a:t>level</a:t>
            </a:r>
            <a:r>
              <a:rPr lang="hu-HU" sz="2400" dirty="0" smtClean="0"/>
              <a:t>: 0.05</a:t>
            </a:r>
          </a:p>
          <a:p>
            <a:r>
              <a:rPr lang="hu-HU" sz="2400" dirty="0" smtClean="0"/>
              <a:t>The </a:t>
            </a:r>
            <a:r>
              <a:rPr lang="hu-HU" sz="2400" dirty="0" err="1" smtClean="0"/>
              <a:t>degree</a:t>
            </a:r>
            <a:r>
              <a:rPr lang="hu-HU" sz="2400" dirty="0" smtClean="0"/>
              <a:t> of </a:t>
            </a:r>
            <a:r>
              <a:rPr lang="hu-HU" sz="2400" dirty="0" err="1" smtClean="0"/>
              <a:t>fredom</a:t>
            </a:r>
            <a:r>
              <a:rPr lang="hu-HU" sz="2400" dirty="0" smtClean="0"/>
              <a:t>: r-1-k=8-1-2=5</a:t>
            </a:r>
          </a:p>
          <a:p>
            <a:r>
              <a:rPr lang="hu-HU" sz="2400" dirty="0" smtClean="0"/>
              <a:t>The </a:t>
            </a:r>
            <a:r>
              <a:rPr lang="hu-HU" sz="2400" dirty="0" err="1" smtClean="0"/>
              <a:t>critical</a:t>
            </a:r>
            <a:r>
              <a:rPr lang="hu-HU" sz="2400" dirty="0" smtClean="0"/>
              <a:t> </a:t>
            </a:r>
            <a:r>
              <a:rPr lang="hu-HU" sz="2400" dirty="0" err="1" smtClean="0"/>
              <a:t>value</a:t>
            </a:r>
            <a:r>
              <a:rPr lang="hu-HU" sz="2400" dirty="0" smtClean="0"/>
              <a:t>: 11.07</a:t>
            </a:r>
            <a:endParaRPr lang="hu-HU" sz="2400" dirty="0"/>
          </a:p>
        </p:txBody>
      </p:sp>
      <p:sp>
        <p:nvSpPr>
          <p:cNvPr id="6" name="Szövegdoboz 5"/>
          <p:cNvSpPr txBox="1"/>
          <p:nvPr/>
        </p:nvSpPr>
        <p:spPr>
          <a:xfrm>
            <a:off x="1162594" y="5538651"/>
            <a:ext cx="6948954" cy="461665"/>
          </a:xfrm>
          <a:prstGeom prst="rect">
            <a:avLst/>
          </a:prstGeom>
          <a:noFill/>
        </p:spPr>
        <p:txBody>
          <a:bodyPr wrap="none" rtlCol="0">
            <a:spAutoFit/>
          </a:bodyPr>
          <a:lstStyle/>
          <a:p>
            <a:r>
              <a:rPr lang="hu-HU" sz="2400" dirty="0" smtClean="0"/>
              <a:t>We </a:t>
            </a:r>
            <a:r>
              <a:rPr lang="hu-HU" sz="2400" dirty="0" err="1" smtClean="0"/>
              <a:t>accept</a:t>
            </a:r>
            <a:r>
              <a:rPr lang="hu-HU" sz="2400" dirty="0" smtClean="0"/>
              <a:t> </a:t>
            </a:r>
            <a:r>
              <a:rPr lang="hu-HU" sz="2400" dirty="0" err="1" smtClean="0"/>
              <a:t>the</a:t>
            </a:r>
            <a:r>
              <a:rPr lang="hu-HU" sz="2400" dirty="0" smtClean="0"/>
              <a:t> </a:t>
            </a:r>
            <a:r>
              <a:rPr lang="hu-HU" sz="2400" dirty="0" err="1" smtClean="0"/>
              <a:t>goodness</a:t>
            </a:r>
            <a:r>
              <a:rPr lang="hu-HU" sz="2400" dirty="0" smtClean="0"/>
              <a:t> fit </a:t>
            </a:r>
            <a:r>
              <a:rPr lang="hu-HU" sz="2400" dirty="0" err="1" smtClean="0"/>
              <a:t>to</a:t>
            </a:r>
            <a:r>
              <a:rPr lang="hu-HU" sz="2400" dirty="0" smtClean="0"/>
              <a:t> </a:t>
            </a:r>
            <a:r>
              <a:rPr lang="hu-HU" sz="2400" dirty="0" err="1" smtClean="0"/>
              <a:t>the</a:t>
            </a:r>
            <a:r>
              <a:rPr lang="hu-HU" sz="2400" dirty="0" smtClean="0"/>
              <a:t> </a:t>
            </a:r>
            <a:r>
              <a:rPr lang="hu-HU" sz="2400" dirty="0" err="1" smtClean="0"/>
              <a:t>normal</a:t>
            </a:r>
            <a:r>
              <a:rPr lang="hu-HU" sz="2400" dirty="0" smtClean="0"/>
              <a:t> </a:t>
            </a:r>
            <a:r>
              <a:rPr lang="hu-HU" sz="2400" dirty="0" err="1" smtClean="0"/>
              <a:t>distribution</a:t>
            </a:r>
            <a:r>
              <a:rPr lang="hu-HU" sz="2400" dirty="0" smtClean="0"/>
              <a:t>.</a:t>
            </a:r>
            <a:endParaRPr lang="hu-HU" sz="2400" dirty="0"/>
          </a:p>
        </p:txBody>
      </p:sp>
    </p:spTree>
    <p:extLst>
      <p:ext uri="{BB962C8B-B14F-4D97-AF65-F5344CB8AC3E}">
        <p14:creationId xmlns:p14="http://schemas.microsoft.com/office/powerpoint/2010/main" val="2003744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09898" y="718457"/>
            <a:ext cx="5316582" cy="1569660"/>
          </a:xfrm>
          <a:prstGeom prst="rect">
            <a:avLst/>
          </a:prstGeom>
          <a:noFill/>
        </p:spPr>
        <p:txBody>
          <a:bodyPr wrap="square" rtlCol="0">
            <a:spAutoFit/>
          </a:bodyPr>
          <a:lstStyle/>
          <a:p>
            <a:r>
              <a:rPr lang="en-US" sz="2400" dirty="0"/>
              <a:t>Examine with chi square test that the distributions the average temperatures of January in Budapest are the same between 1861-1910 and 1911-1960.</a:t>
            </a:r>
            <a:endParaRPr lang="hu-HU" sz="2400" dirty="0"/>
          </a:p>
        </p:txBody>
      </p:sp>
      <p:pic>
        <p:nvPicPr>
          <p:cNvPr id="3" name="Kép 2"/>
          <p:cNvPicPr>
            <a:picLocks noChangeAspect="1"/>
          </p:cNvPicPr>
          <p:nvPr/>
        </p:nvPicPr>
        <p:blipFill>
          <a:blip r:embed="rId2"/>
          <a:stretch>
            <a:fillRect/>
          </a:stretch>
        </p:blipFill>
        <p:spPr>
          <a:xfrm>
            <a:off x="6471140" y="286486"/>
            <a:ext cx="4788370" cy="6467907"/>
          </a:xfrm>
          <a:prstGeom prst="rect">
            <a:avLst/>
          </a:prstGeom>
        </p:spPr>
      </p:pic>
      <p:pic>
        <p:nvPicPr>
          <p:cNvPr id="4" name="Kép 3"/>
          <p:cNvPicPr>
            <a:picLocks noChangeAspect="1"/>
          </p:cNvPicPr>
          <p:nvPr/>
        </p:nvPicPr>
        <p:blipFill>
          <a:blip r:embed="rId3"/>
          <a:stretch>
            <a:fillRect/>
          </a:stretch>
        </p:blipFill>
        <p:spPr>
          <a:xfrm>
            <a:off x="1989092" y="3411038"/>
            <a:ext cx="2152650" cy="2857500"/>
          </a:xfrm>
          <a:prstGeom prst="rect">
            <a:avLst/>
          </a:prstGeom>
        </p:spPr>
      </p:pic>
    </p:spTree>
    <p:extLst>
      <p:ext uri="{BB962C8B-B14F-4D97-AF65-F5344CB8AC3E}">
        <p14:creationId xmlns:p14="http://schemas.microsoft.com/office/powerpoint/2010/main" val="1628380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27017" y="783772"/>
            <a:ext cx="11186160" cy="830997"/>
          </a:xfrm>
          <a:prstGeom prst="rect">
            <a:avLst/>
          </a:prstGeom>
          <a:noFill/>
        </p:spPr>
        <p:txBody>
          <a:bodyPr wrap="square" rtlCol="0">
            <a:spAutoFit/>
          </a:bodyPr>
          <a:lstStyle/>
          <a:p>
            <a:r>
              <a:rPr lang="hu-HU" sz="2400" dirty="0" smtClean="0"/>
              <a:t>The </a:t>
            </a:r>
            <a:r>
              <a:rPr lang="hu-HU" sz="2400" dirty="0" err="1" smtClean="0"/>
              <a:t>sample</a:t>
            </a:r>
            <a:r>
              <a:rPr lang="hu-HU" sz="2400" dirty="0" smtClean="0"/>
              <a:t> </a:t>
            </a:r>
            <a:r>
              <a:rPr lang="hu-HU" sz="2400" dirty="0" err="1" smtClean="0"/>
              <a:t>sizes</a:t>
            </a:r>
            <a:r>
              <a:rPr lang="hu-HU" sz="2400" dirty="0" smtClean="0"/>
              <a:t> </a:t>
            </a:r>
            <a:r>
              <a:rPr lang="hu-HU" sz="2400" dirty="0" err="1" smtClean="0"/>
              <a:t>are</a:t>
            </a:r>
            <a:r>
              <a:rPr lang="hu-HU" sz="2400" dirty="0" smtClean="0"/>
              <a:t> </a:t>
            </a:r>
            <a:r>
              <a:rPr lang="hu-HU" sz="2400" dirty="0" err="1" smtClean="0"/>
              <a:t>equal</a:t>
            </a:r>
            <a:r>
              <a:rPr lang="hu-HU" sz="2400" dirty="0" smtClean="0"/>
              <a:t>:   </a:t>
            </a:r>
          </a:p>
          <a:p>
            <a:r>
              <a:rPr lang="hu-HU" sz="2400" dirty="0" smtClean="0"/>
              <a:t>We </a:t>
            </a:r>
            <a:r>
              <a:rPr lang="hu-HU" sz="2400" dirty="0" err="1" smtClean="0"/>
              <a:t>create</a:t>
            </a:r>
            <a:r>
              <a:rPr lang="hu-HU" sz="2400" dirty="0" smtClean="0"/>
              <a:t> 5 </a:t>
            </a:r>
            <a:r>
              <a:rPr lang="hu-HU" sz="2400" dirty="0" err="1" smtClean="0"/>
              <a:t>groups</a:t>
            </a:r>
            <a:r>
              <a:rPr lang="hu-HU" sz="2400" dirty="0" smtClean="0"/>
              <a:t>. The </a:t>
            </a:r>
            <a:r>
              <a:rPr lang="hu-HU" sz="2400" dirty="0" err="1" smtClean="0"/>
              <a:t>data</a:t>
            </a:r>
            <a:r>
              <a:rPr lang="hu-HU" sz="2400" dirty="0" smtClean="0"/>
              <a:t> </a:t>
            </a:r>
            <a:r>
              <a:rPr lang="hu-HU" sz="2400" dirty="0" err="1" smtClean="0"/>
              <a:t>can</a:t>
            </a:r>
            <a:r>
              <a:rPr lang="hu-HU" sz="2400" dirty="0" smtClean="0"/>
              <a:t> be </a:t>
            </a:r>
            <a:r>
              <a:rPr lang="hu-HU" sz="2400" dirty="0" err="1" smtClean="0"/>
              <a:t>summarize</a:t>
            </a:r>
            <a:r>
              <a:rPr lang="hu-HU" sz="2400" dirty="0" smtClean="0"/>
              <a:t> in </a:t>
            </a:r>
            <a:r>
              <a:rPr lang="hu-HU" sz="2400" dirty="0" err="1" smtClean="0"/>
              <a:t>the</a:t>
            </a:r>
            <a:r>
              <a:rPr lang="hu-HU" sz="2400" dirty="0" smtClean="0"/>
              <a:t> </a:t>
            </a:r>
            <a:r>
              <a:rPr lang="hu-HU" sz="2400" dirty="0" err="1" smtClean="0"/>
              <a:t>next</a:t>
            </a:r>
            <a:r>
              <a:rPr lang="hu-HU" sz="2400" dirty="0" smtClean="0"/>
              <a:t> </a:t>
            </a:r>
            <a:r>
              <a:rPr lang="hu-HU" sz="2400" dirty="0" err="1" smtClean="0"/>
              <a:t>table</a:t>
            </a:r>
            <a:r>
              <a:rPr lang="hu-HU" sz="2400" dirty="0" smtClean="0"/>
              <a:t>.</a:t>
            </a:r>
            <a:endParaRPr lang="hu-HU" sz="2400" dirty="0"/>
          </a:p>
        </p:txBody>
      </p:sp>
      <p:pic>
        <p:nvPicPr>
          <p:cNvPr id="3" name="Kép 2"/>
          <p:cNvPicPr>
            <a:picLocks noChangeAspect="1"/>
          </p:cNvPicPr>
          <p:nvPr/>
        </p:nvPicPr>
        <p:blipFill>
          <a:blip r:embed="rId2"/>
          <a:stretch>
            <a:fillRect/>
          </a:stretch>
        </p:blipFill>
        <p:spPr>
          <a:xfrm>
            <a:off x="2278827" y="1950546"/>
            <a:ext cx="5650327" cy="2510299"/>
          </a:xfrm>
          <a:prstGeom prst="rect">
            <a:avLst/>
          </a:prstGeom>
        </p:spPr>
      </p:pic>
      <p:pic>
        <p:nvPicPr>
          <p:cNvPr id="4" name="Kép 3"/>
          <p:cNvPicPr>
            <a:picLocks noChangeAspect="1"/>
          </p:cNvPicPr>
          <p:nvPr/>
        </p:nvPicPr>
        <p:blipFill>
          <a:blip r:embed="rId3"/>
          <a:stretch>
            <a:fillRect/>
          </a:stretch>
        </p:blipFill>
        <p:spPr>
          <a:xfrm>
            <a:off x="4397449" y="869423"/>
            <a:ext cx="1820472" cy="329847"/>
          </a:xfrm>
          <a:prstGeom prst="rect">
            <a:avLst/>
          </a:prstGeom>
        </p:spPr>
      </p:pic>
      <p:sp>
        <p:nvSpPr>
          <p:cNvPr id="5" name="Szövegdoboz 4"/>
          <p:cNvSpPr txBox="1"/>
          <p:nvPr/>
        </p:nvSpPr>
        <p:spPr>
          <a:xfrm>
            <a:off x="627017" y="4460845"/>
            <a:ext cx="5801973" cy="461665"/>
          </a:xfrm>
          <a:prstGeom prst="rect">
            <a:avLst/>
          </a:prstGeom>
          <a:noFill/>
        </p:spPr>
        <p:txBody>
          <a:bodyPr wrap="none" rtlCol="0">
            <a:spAutoFit/>
          </a:bodyPr>
          <a:lstStyle/>
          <a:p>
            <a:r>
              <a:rPr lang="hu-HU" sz="2400" dirty="0" err="1" smtClean="0"/>
              <a:t>From</a:t>
            </a:r>
            <a:r>
              <a:rPr lang="hu-HU" sz="2400" dirty="0" smtClean="0"/>
              <a:t> </a:t>
            </a:r>
            <a:r>
              <a:rPr lang="hu-HU" sz="2400" dirty="0" err="1" smtClean="0"/>
              <a:t>this</a:t>
            </a:r>
            <a:r>
              <a:rPr lang="hu-HU" sz="2400" dirty="0" smtClean="0"/>
              <a:t> </a:t>
            </a:r>
            <a:r>
              <a:rPr lang="hu-HU" sz="2400" dirty="0" err="1" smtClean="0"/>
              <a:t>table</a:t>
            </a:r>
            <a:r>
              <a:rPr lang="hu-HU" sz="2400" dirty="0" smtClean="0"/>
              <a:t> </a:t>
            </a:r>
            <a:r>
              <a:rPr lang="hu-HU" sz="2400" dirty="0" err="1" smtClean="0"/>
              <a:t>the</a:t>
            </a:r>
            <a:r>
              <a:rPr lang="hu-HU" sz="2400" dirty="0" smtClean="0"/>
              <a:t> test </a:t>
            </a:r>
            <a:r>
              <a:rPr lang="hu-HU" sz="2400" dirty="0" err="1" smtClean="0"/>
              <a:t>statistics</a:t>
            </a:r>
            <a:r>
              <a:rPr lang="hu-HU" sz="2400" dirty="0" smtClean="0"/>
              <a:t> is </a:t>
            </a:r>
            <a:r>
              <a:rPr lang="hu-HU" sz="2400" dirty="0" err="1" smtClean="0"/>
              <a:t>calculable</a:t>
            </a:r>
            <a:endParaRPr lang="hu-HU" sz="2400" dirty="0"/>
          </a:p>
        </p:txBody>
      </p:sp>
      <p:pic>
        <p:nvPicPr>
          <p:cNvPr id="6" name="Kép 5"/>
          <p:cNvPicPr>
            <a:picLocks noChangeAspect="1"/>
          </p:cNvPicPr>
          <p:nvPr/>
        </p:nvPicPr>
        <p:blipFill>
          <a:blip r:embed="rId4"/>
          <a:stretch>
            <a:fillRect/>
          </a:stretch>
        </p:blipFill>
        <p:spPr>
          <a:xfrm>
            <a:off x="2168434" y="5092327"/>
            <a:ext cx="6073072" cy="1491353"/>
          </a:xfrm>
          <a:prstGeom prst="rect">
            <a:avLst/>
          </a:prstGeom>
        </p:spPr>
      </p:pic>
    </p:spTree>
    <p:extLst>
      <p:ext uri="{BB962C8B-B14F-4D97-AF65-F5344CB8AC3E}">
        <p14:creationId xmlns:p14="http://schemas.microsoft.com/office/powerpoint/2010/main" val="1779680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27140" y="1292071"/>
            <a:ext cx="6188938" cy="1200329"/>
          </a:xfrm>
          <a:prstGeom prst="rect">
            <a:avLst/>
          </a:prstGeom>
          <a:noFill/>
        </p:spPr>
        <p:txBody>
          <a:bodyPr wrap="none" rtlCol="0">
            <a:spAutoFit/>
          </a:bodyPr>
          <a:lstStyle/>
          <a:p>
            <a:r>
              <a:rPr lang="hu-HU" sz="2400" dirty="0" smtClean="0"/>
              <a:t>The </a:t>
            </a:r>
            <a:r>
              <a:rPr lang="hu-HU" sz="2400" dirty="0" err="1" smtClean="0"/>
              <a:t>significance</a:t>
            </a:r>
            <a:r>
              <a:rPr lang="hu-HU" sz="2400" dirty="0" smtClean="0"/>
              <a:t> </a:t>
            </a:r>
            <a:r>
              <a:rPr lang="hu-HU" sz="2400" dirty="0" err="1" smtClean="0"/>
              <a:t>level</a:t>
            </a:r>
            <a:r>
              <a:rPr lang="hu-HU" sz="2400" dirty="0" smtClean="0"/>
              <a:t>: 0.05</a:t>
            </a:r>
          </a:p>
          <a:p>
            <a:r>
              <a:rPr lang="hu-HU" sz="2400" dirty="0" smtClean="0"/>
              <a:t>The </a:t>
            </a:r>
            <a:r>
              <a:rPr lang="hu-HU" sz="2400" dirty="0" err="1" smtClean="0"/>
              <a:t>degree</a:t>
            </a:r>
            <a:r>
              <a:rPr lang="hu-HU" sz="2400" dirty="0" smtClean="0"/>
              <a:t> of </a:t>
            </a:r>
            <a:r>
              <a:rPr lang="hu-HU" sz="2400" dirty="0" err="1" smtClean="0"/>
              <a:t>fredom</a:t>
            </a:r>
            <a:r>
              <a:rPr lang="hu-HU" sz="2400" dirty="0" smtClean="0"/>
              <a:t>: </a:t>
            </a:r>
            <a:r>
              <a:rPr lang="hu-HU" sz="2400" i="1" dirty="0" smtClean="0"/>
              <a:t>r</a:t>
            </a:r>
            <a:r>
              <a:rPr lang="hu-HU" sz="2400" dirty="0" smtClean="0"/>
              <a:t>-1=5-1=4</a:t>
            </a:r>
          </a:p>
          <a:p>
            <a:r>
              <a:rPr lang="hu-HU" sz="2400" dirty="0" smtClean="0"/>
              <a:t>The </a:t>
            </a:r>
            <a:r>
              <a:rPr lang="hu-HU" sz="2400" dirty="0" err="1" smtClean="0"/>
              <a:t>critical</a:t>
            </a:r>
            <a:r>
              <a:rPr lang="hu-HU" sz="2400" dirty="0" smtClean="0"/>
              <a:t> </a:t>
            </a:r>
            <a:r>
              <a:rPr lang="hu-HU" sz="2400" dirty="0" err="1" smtClean="0"/>
              <a:t>value</a:t>
            </a:r>
            <a:r>
              <a:rPr lang="hu-HU" sz="2400" dirty="0" smtClean="0"/>
              <a:t> </a:t>
            </a:r>
            <a:r>
              <a:rPr lang="hu-HU" sz="2400" dirty="0" err="1" smtClean="0"/>
              <a:t>from</a:t>
            </a:r>
            <a:r>
              <a:rPr lang="hu-HU" sz="2400" dirty="0" smtClean="0"/>
              <a:t> </a:t>
            </a:r>
            <a:r>
              <a:rPr lang="hu-HU" sz="2400" dirty="0" err="1" smtClean="0"/>
              <a:t>the</a:t>
            </a:r>
            <a:r>
              <a:rPr lang="hu-HU" sz="2400" dirty="0" smtClean="0"/>
              <a:t> </a:t>
            </a:r>
            <a:r>
              <a:rPr lang="hu-HU" sz="2400" dirty="0" err="1" smtClean="0"/>
              <a:t>chi</a:t>
            </a:r>
            <a:r>
              <a:rPr lang="hu-HU" sz="2400" dirty="0" smtClean="0"/>
              <a:t> </a:t>
            </a:r>
            <a:r>
              <a:rPr lang="hu-HU" sz="2400" dirty="0" err="1" smtClean="0"/>
              <a:t>square</a:t>
            </a:r>
            <a:r>
              <a:rPr lang="hu-HU" sz="2400" dirty="0" smtClean="0"/>
              <a:t> </a:t>
            </a:r>
            <a:r>
              <a:rPr lang="hu-HU" sz="2400" dirty="0" err="1" smtClean="0"/>
              <a:t>table</a:t>
            </a:r>
            <a:r>
              <a:rPr lang="hu-HU" sz="2400" dirty="0" smtClean="0"/>
              <a:t>: 7.81</a:t>
            </a:r>
            <a:endParaRPr lang="hu-HU" sz="2400" dirty="0"/>
          </a:p>
        </p:txBody>
      </p:sp>
      <p:sp>
        <p:nvSpPr>
          <p:cNvPr id="3" name="Szövegdoboz 2"/>
          <p:cNvSpPr txBox="1"/>
          <p:nvPr/>
        </p:nvSpPr>
        <p:spPr>
          <a:xfrm>
            <a:off x="1227140" y="3329492"/>
            <a:ext cx="9759107" cy="1569660"/>
          </a:xfrm>
          <a:prstGeom prst="rect">
            <a:avLst/>
          </a:prstGeom>
          <a:noFill/>
        </p:spPr>
        <p:txBody>
          <a:bodyPr wrap="square" rtlCol="0">
            <a:spAutoFit/>
          </a:bodyPr>
          <a:lstStyle/>
          <a:p>
            <a:r>
              <a:rPr lang="hu-HU" sz="2400" dirty="0" err="1" smtClean="0"/>
              <a:t>Because</a:t>
            </a:r>
            <a:r>
              <a:rPr lang="hu-HU" sz="2400" dirty="0" smtClean="0"/>
              <a:t> </a:t>
            </a:r>
            <a:r>
              <a:rPr lang="hu-HU" sz="2400" dirty="0" err="1" smtClean="0"/>
              <a:t>the</a:t>
            </a:r>
            <a:r>
              <a:rPr lang="hu-HU" sz="2400" dirty="0" smtClean="0"/>
              <a:t> </a:t>
            </a:r>
            <a:r>
              <a:rPr lang="hu-HU" sz="2400" dirty="0" err="1" smtClean="0"/>
              <a:t>calculated</a:t>
            </a:r>
            <a:r>
              <a:rPr lang="hu-HU" sz="2400" dirty="0" smtClean="0"/>
              <a:t> </a:t>
            </a:r>
            <a:r>
              <a:rPr lang="hu-HU" sz="2400" dirty="0" err="1" smtClean="0"/>
              <a:t>value</a:t>
            </a:r>
            <a:r>
              <a:rPr lang="hu-HU" sz="2400" dirty="0" smtClean="0"/>
              <a:t> of </a:t>
            </a:r>
            <a:r>
              <a:rPr lang="hu-HU" sz="2400" dirty="0" err="1" smtClean="0"/>
              <a:t>the</a:t>
            </a:r>
            <a:r>
              <a:rPr lang="hu-HU" sz="2400" dirty="0" smtClean="0"/>
              <a:t> test </a:t>
            </a:r>
            <a:r>
              <a:rPr lang="hu-HU" sz="2400" dirty="0" err="1" smtClean="0"/>
              <a:t>statistics</a:t>
            </a:r>
            <a:r>
              <a:rPr lang="hu-HU" sz="2400" dirty="0" smtClean="0"/>
              <a:t> is </a:t>
            </a:r>
            <a:r>
              <a:rPr lang="hu-HU" sz="2400" dirty="0" err="1" smtClean="0"/>
              <a:t>greater</a:t>
            </a:r>
            <a:r>
              <a:rPr lang="hu-HU" sz="2400" dirty="0" smtClean="0"/>
              <a:t> </a:t>
            </a:r>
            <a:r>
              <a:rPr lang="hu-HU" sz="2400" dirty="0" err="1" smtClean="0"/>
              <a:t>than</a:t>
            </a:r>
            <a:r>
              <a:rPr lang="hu-HU" sz="2400" dirty="0" smtClean="0"/>
              <a:t> </a:t>
            </a:r>
            <a:r>
              <a:rPr lang="hu-HU" sz="2400" dirty="0" err="1" smtClean="0"/>
              <a:t>the</a:t>
            </a:r>
            <a:r>
              <a:rPr lang="hu-HU" sz="2400" dirty="0" smtClean="0"/>
              <a:t> </a:t>
            </a:r>
            <a:r>
              <a:rPr lang="hu-HU" sz="2400" dirty="0" err="1" smtClean="0"/>
              <a:t>critical</a:t>
            </a:r>
            <a:r>
              <a:rPr lang="hu-HU" sz="2400" dirty="0" smtClean="0"/>
              <a:t> </a:t>
            </a:r>
            <a:r>
              <a:rPr lang="hu-HU" sz="2400" dirty="0" err="1" smtClean="0"/>
              <a:t>value</a:t>
            </a:r>
            <a:r>
              <a:rPr lang="hu-HU" sz="2400" dirty="0" smtClean="0"/>
              <a:t>, we </a:t>
            </a:r>
            <a:r>
              <a:rPr lang="hu-HU" sz="2400" dirty="0" err="1" smtClean="0"/>
              <a:t>reject</a:t>
            </a:r>
            <a:r>
              <a:rPr lang="hu-HU" sz="2400" dirty="0" smtClean="0"/>
              <a:t> </a:t>
            </a:r>
            <a:r>
              <a:rPr lang="hu-HU" sz="2400" dirty="0" err="1" smtClean="0"/>
              <a:t>the</a:t>
            </a:r>
            <a:r>
              <a:rPr lang="hu-HU" sz="2400" dirty="0" smtClean="0"/>
              <a:t> null </a:t>
            </a:r>
            <a:r>
              <a:rPr lang="hu-HU" sz="2400" dirty="0" err="1" smtClean="0"/>
              <a:t>hypothesis</a:t>
            </a:r>
            <a:r>
              <a:rPr lang="hu-HU" sz="2400" dirty="0" smtClean="0"/>
              <a:t>, </a:t>
            </a:r>
            <a:r>
              <a:rPr lang="hu-HU" sz="2400" dirty="0" err="1" smtClean="0"/>
              <a:t>ie</a:t>
            </a:r>
            <a:r>
              <a:rPr lang="hu-HU" sz="2400" dirty="0" smtClean="0"/>
              <a:t> </a:t>
            </a:r>
            <a:r>
              <a:rPr lang="hu-HU" sz="2400" dirty="0" err="1" smtClean="0"/>
              <a:t>the</a:t>
            </a:r>
            <a:r>
              <a:rPr lang="hu-HU" sz="2400" dirty="0" smtClean="0"/>
              <a:t> </a:t>
            </a:r>
            <a:r>
              <a:rPr lang="hu-HU" sz="2400" dirty="0" err="1" smtClean="0"/>
              <a:t>average</a:t>
            </a:r>
            <a:r>
              <a:rPr lang="hu-HU" sz="2400" dirty="0" smtClean="0"/>
              <a:t> </a:t>
            </a:r>
            <a:r>
              <a:rPr lang="hu-HU" sz="2400" dirty="0" err="1" smtClean="0"/>
              <a:t>temperature</a:t>
            </a:r>
            <a:r>
              <a:rPr lang="hu-HU" sz="2400" dirty="0" smtClean="0"/>
              <a:t> is </a:t>
            </a:r>
            <a:r>
              <a:rPr lang="hu-HU" sz="2400" dirty="0" err="1" smtClean="0"/>
              <a:t>changed</a:t>
            </a:r>
            <a:r>
              <a:rPr lang="hu-HU" sz="2400" dirty="0" smtClean="0"/>
              <a:t> </a:t>
            </a:r>
            <a:r>
              <a:rPr lang="hu-HU" sz="2400" dirty="0" err="1" smtClean="0"/>
              <a:t>significantly</a:t>
            </a:r>
            <a:r>
              <a:rPr lang="hu-HU" sz="2400" dirty="0" smtClean="0"/>
              <a:t> in 50 </a:t>
            </a:r>
            <a:r>
              <a:rPr lang="hu-HU" sz="2400" dirty="0" err="1" smtClean="0"/>
              <a:t>years</a:t>
            </a:r>
            <a:r>
              <a:rPr lang="hu-HU" sz="2400" dirty="0" smtClean="0"/>
              <a:t> in Budapest. </a:t>
            </a:r>
            <a:r>
              <a:rPr lang="en-US" sz="2400" dirty="0"/>
              <a:t>We have probably experienced a change in climate</a:t>
            </a:r>
            <a:r>
              <a:rPr lang="en-US" sz="2400" dirty="0" smtClean="0"/>
              <a:t>.</a:t>
            </a:r>
            <a:r>
              <a:rPr lang="hu-HU" sz="2400" dirty="0"/>
              <a:t> </a:t>
            </a:r>
            <a:r>
              <a:rPr lang="hu-HU" sz="2400" dirty="0" smtClean="0"/>
              <a:t>(Global </a:t>
            </a:r>
            <a:r>
              <a:rPr lang="hu-HU" sz="2400" dirty="0" err="1" smtClean="0"/>
              <a:t>warming</a:t>
            </a:r>
            <a:r>
              <a:rPr lang="hu-HU" sz="2400" dirty="0" smtClean="0"/>
              <a:t>…)</a:t>
            </a:r>
            <a:endParaRPr lang="hu-HU" sz="2400" dirty="0"/>
          </a:p>
        </p:txBody>
      </p:sp>
    </p:spTree>
    <p:extLst>
      <p:ext uri="{BB962C8B-B14F-4D97-AF65-F5344CB8AC3E}">
        <p14:creationId xmlns:p14="http://schemas.microsoft.com/office/powerpoint/2010/main" val="2239249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85449" y="179997"/>
            <a:ext cx="10770689" cy="4783888"/>
          </a:xfrm>
          <a:prstGeom prst="rect">
            <a:avLst/>
          </a:prstGeom>
        </p:spPr>
      </p:pic>
      <p:pic>
        <p:nvPicPr>
          <p:cNvPr id="3" name="Kép 2"/>
          <p:cNvPicPr>
            <a:picLocks noChangeAspect="1"/>
          </p:cNvPicPr>
          <p:nvPr/>
        </p:nvPicPr>
        <p:blipFill>
          <a:blip r:embed="rId3"/>
          <a:stretch>
            <a:fillRect/>
          </a:stretch>
        </p:blipFill>
        <p:spPr>
          <a:xfrm>
            <a:off x="8804365" y="4731681"/>
            <a:ext cx="1837916" cy="1837916"/>
          </a:xfrm>
          <a:prstGeom prst="rect">
            <a:avLst/>
          </a:prstGeom>
        </p:spPr>
      </p:pic>
      <p:pic>
        <p:nvPicPr>
          <p:cNvPr id="4" name="Kép 3"/>
          <p:cNvPicPr>
            <a:picLocks noChangeAspect="1"/>
          </p:cNvPicPr>
          <p:nvPr/>
        </p:nvPicPr>
        <p:blipFill>
          <a:blip r:embed="rId4"/>
          <a:stretch>
            <a:fillRect/>
          </a:stretch>
        </p:blipFill>
        <p:spPr>
          <a:xfrm>
            <a:off x="6081170" y="4963885"/>
            <a:ext cx="1599792" cy="1412369"/>
          </a:xfrm>
          <a:prstGeom prst="rect">
            <a:avLst/>
          </a:prstGeom>
        </p:spPr>
      </p:pic>
      <p:sp>
        <p:nvSpPr>
          <p:cNvPr id="5" name="Téglalap 4"/>
          <p:cNvSpPr/>
          <p:nvPr/>
        </p:nvSpPr>
        <p:spPr>
          <a:xfrm>
            <a:off x="585449" y="313509"/>
            <a:ext cx="11184185" cy="645305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92875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0462" y="878257"/>
            <a:ext cx="11177402" cy="5431103"/>
          </a:xfrm>
          <a:prstGeom prst="rect">
            <a:avLst/>
          </a:prstGeom>
        </p:spPr>
      </p:pic>
    </p:spTree>
    <p:extLst>
      <p:ext uri="{BB962C8B-B14F-4D97-AF65-F5344CB8AC3E}">
        <p14:creationId xmlns:p14="http://schemas.microsoft.com/office/powerpoint/2010/main" val="1101986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28862" y="1639145"/>
            <a:ext cx="11230324" cy="3390055"/>
          </a:xfrm>
          <a:prstGeom prst="rect">
            <a:avLst/>
          </a:prstGeom>
        </p:spPr>
      </p:pic>
    </p:spTree>
    <p:extLst>
      <p:ext uri="{BB962C8B-B14F-4D97-AF65-F5344CB8AC3E}">
        <p14:creationId xmlns:p14="http://schemas.microsoft.com/office/powerpoint/2010/main" val="2289980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04502" y="461826"/>
            <a:ext cx="11992023" cy="3696789"/>
          </a:xfrm>
          <a:prstGeom prst="rect">
            <a:avLst/>
          </a:prstGeom>
        </p:spPr>
      </p:pic>
      <p:pic>
        <p:nvPicPr>
          <p:cNvPr id="3" name="Kép 2"/>
          <p:cNvPicPr>
            <a:picLocks noChangeAspect="1"/>
          </p:cNvPicPr>
          <p:nvPr/>
        </p:nvPicPr>
        <p:blipFill>
          <a:blip r:embed="rId3"/>
          <a:stretch>
            <a:fillRect/>
          </a:stretch>
        </p:blipFill>
        <p:spPr>
          <a:xfrm>
            <a:off x="2265453" y="4710793"/>
            <a:ext cx="2409825" cy="1485900"/>
          </a:xfrm>
          <a:prstGeom prst="rect">
            <a:avLst/>
          </a:prstGeom>
        </p:spPr>
      </p:pic>
      <p:pic>
        <p:nvPicPr>
          <p:cNvPr id="4" name="Kép 3"/>
          <p:cNvPicPr>
            <a:picLocks noChangeAspect="1"/>
          </p:cNvPicPr>
          <p:nvPr/>
        </p:nvPicPr>
        <p:blipFill>
          <a:blip r:embed="rId4"/>
          <a:stretch>
            <a:fillRect/>
          </a:stretch>
        </p:blipFill>
        <p:spPr>
          <a:xfrm>
            <a:off x="5708741" y="4158615"/>
            <a:ext cx="1924050" cy="2381250"/>
          </a:xfrm>
          <a:prstGeom prst="rect">
            <a:avLst/>
          </a:prstGeom>
        </p:spPr>
      </p:pic>
      <p:sp>
        <p:nvSpPr>
          <p:cNvPr id="6" name="Téglalap 5"/>
          <p:cNvSpPr/>
          <p:nvPr/>
        </p:nvSpPr>
        <p:spPr>
          <a:xfrm>
            <a:off x="104502" y="352697"/>
            <a:ext cx="11992023" cy="634854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52036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72356" y="1183413"/>
            <a:ext cx="5170307" cy="1205109"/>
          </a:xfrm>
          <a:prstGeom prst="rect">
            <a:avLst/>
          </a:prstGeom>
        </p:spPr>
      </p:pic>
      <p:sp>
        <p:nvSpPr>
          <p:cNvPr id="3" name="Szövegdoboz 2"/>
          <p:cNvSpPr txBox="1"/>
          <p:nvPr/>
        </p:nvSpPr>
        <p:spPr>
          <a:xfrm>
            <a:off x="849086" y="457200"/>
            <a:ext cx="5173852" cy="369332"/>
          </a:xfrm>
          <a:prstGeom prst="rect">
            <a:avLst/>
          </a:prstGeom>
          <a:noFill/>
        </p:spPr>
        <p:txBody>
          <a:bodyPr wrap="none" rtlCol="0">
            <a:spAutoFit/>
          </a:bodyPr>
          <a:lstStyle/>
          <a:p>
            <a:r>
              <a:rPr lang="hu-HU" dirty="0" smtClean="0"/>
              <a:t>We </a:t>
            </a:r>
            <a:r>
              <a:rPr lang="hu-HU" dirty="0" err="1" smtClean="0"/>
              <a:t>will</a:t>
            </a:r>
            <a:r>
              <a:rPr lang="hu-HU" dirty="0" smtClean="0"/>
              <a:t> </a:t>
            </a:r>
            <a:r>
              <a:rPr lang="hu-HU" dirty="0" err="1" smtClean="0"/>
              <a:t>decide</a:t>
            </a:r>
            <a:r>
              <a:rPr lang="hu-HU" dirty="0" smtClean="0"/>
              <a:t> </a:t>
            </a:r>
            <a:r>
              <a:rPr lang="hu-HU" dirty="0" err="1" smtClean="0"/>
              <a:t>with</a:t>
            </a:r>
            <a:r>
              <a:rPr lang="hu-HU" dirty="0"/>
              <a:t> Mann </a:t>
            </a:r>
            <a:r>
              <a:rPr lang="hu-HU" dirty="0" err="1"/>
              <a:t>Whitney</a:t>
            </a:r>
            <a:r>
              <a:rPr lang="hu-HU" dirty="0"/>
              <a:t> U </a:t>
            </a:r>
            <a:r>
              <a:rPr lang="hu-HU" dirty="0" smtClean="0"/>
              <a:t>Test. </a:t>
            </a:r>
            <a:r>
              <a:rPr lang="hu-HU" i="1" dirty="0"/>
              <a:t>n</a:t>
            </a:r>
            <a:r>
              <a:rPr lang="hu-HU" baseline="-25000" dirty="0" smtClean="0"/>
              <a:t>1</a:t>
            </a:r>
            <a:r>
              <a:rPr lang="hu-HU" dirty="0" smtClean="0"/>
              <a:t>=</a:t>
            </a:r>
            <a:r>
              <a:rPr lang="hu-HU" i="1" dirty="0" smtClean="0"/>
              <a:t>n</a:t>
            </a:r>
            <a:r>
              <a:rPr lang="hu-HU" baseline="-25000" dirty="0" smtClean="0"/>
              <a:t>2</a:t>
            </a:r>
            <a:r>
              <a:rPr lang="hu-HU" dirty="0" smtClean="0"/>
              <a:t>=5. </a:t>
            </a:r>
            <a:endParaRPr lang="hu-HU" dirty="0"/>
          </a:p>
        </p:txBody>
      </p:sp>
      <p:pic>
        <p:nvPicPr>
          <p:cNvPr id="4" name="Kép 3"/>
          <p:cNvPicPr>
            <a:picLocks noChangeAspect="1"/>
          </p:cNvPicPr>
          <p:nvPr/>
        </p:nvPicPr>
        <p:blipFill>
          <a:blip r:embed="rId3"/>
          <a:stretch>
            <a:fillRect/>
          </a:stretch>
        </p:blipFill>
        <p:spPr>
          <a:xfrm>
            <a:off x="2365784" y="2726362"/>
            <a:ext cx="7068546" cy="3939469"/>
          </a:xfrm>
          <a:prstGeom prst="rect">
            <a:avLst/>
          </a:prstGeom>
        </p:spPr>
      </p:pic>
    </p:spTree>
    <p:extLst>
      <p:ext uri="{BB962C8B-B14F-4D97-AF65-F5344CB8AC3E}">
        <p14:creationId xmlns:p14="http://schemas.microsoft.com/office/powerpoint/2010/main" val="3611439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0681" y="587829"/>
            <a:ext cx="11673346" cy="5068388"/>
          </a:xfrm>
          <a:prstGeom prst="rect">
            <a:avLst/>
          </a:prstGeom>
        </p:spPr>
      </p:pic>
      <p:pic>
        <p:nvPicPr>
          <p:cNvPr id="3" name="Kép 2"/>
          <p:cNvPicPr>
            <a:picLocks noChangeAspect="1"/>
          </p:cNvPicPr>
          <p:nvPr/>
        </p:nvPicPr>
        <p:blipFill>
          <a:blip r:embed="rId3"/>
          <a:stretch>
            <a:fillRect/>
          </a:stretch>
        </p:blipFill>
        <p:spPr>
          <a:xfrm>
            <a:off x="1201782" y="5857939"/>
            <a:ext cx="9718767" cy="412232"/>
          </a:xfrm>
          <a:prstGeom prst="rect">
            <a:avLst/>
          </a:prstGeom>
        </p:spPr>
      </p:pic>
    </p:spTree>
    <p:extLst>
      <p:ext uri="{BB962C8B-B14F-4D97-AF65-F5344CB8AC3E}">
        <p14:creationId xmlns:p14="http://schemas.microsoft.com/office/powerpoint/2010/main" val="251689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79714" y="1031966"/>
            <a:ext cx="10015369" cy="2677656"/>
          </a:xfrm>
          <a:prstGeom prst="rect">
            <a:avLst/>
          </a:prstGeom>
          <a:noFill/>
        </p:spPr>
        <p:txBody>
          <a:bodyPr wrap="square" rtlCol="0">
            <a:spAutoFit/>
          </a:bodyPr>
          <a:lstStyle/>
          <a:p>
            <a:r>
              <a:rPr lang="en-US" sz="2800" dirty="0" smtClean="0"/>
              <a:t>The length of a certain product is 1000 mm. We know that the fluctuation of  the length is normal distribution around the prescribed value. Consider the following 10-element pattern:</a:t>
            </a:r>
          </a:p>
          <a:p>
            <a:r>
              <a:rPr lang="en-US" sz="2800" dirty="0" smtClean="0"/>
              <a:t>983,1002,998,996,1002,983,994,991,1005,986. </a:t>
            </a:r>
          </a:p>
          <a:p>
            <a:r>
              <a:rPr lang="en-US" sz="2800" dirty="0" smtClean="0"/>
              <a:t>Is the null hypothesis acceptable, that the expected length of the length is 1000?</a:t>
            </a:r>
            <a:endParaRPr lang="hu-HU" sz="2800" dirty="0"/>
          </a:p>
        </p:txBody>
      </p:sp>
      <p:pic>
        <p:nvPicPr>
          <p:cNvPr id="3" name="Kép 2"/>
          <p:cNvPicPr>
            <a:picLocks noChangeAspect="1"/>
          </p:cNvPicPr>
          <p:nvPr/>
        </p:nvPicPr>
        <p:blipFill>
          <a:blip r:embed="rId2"/>
          <a:stretch>
            <a:fillRect/>
          </a:stretch>
        </p:blipFill>
        <p:spPr>
          <a:xfrm>
            <a:off x="4089796" y="3587367"/>
            <a:ext cx="4273666" cy="2975106"/>
          </a:xfrm>
          <a:prstGeom prst="rect">
            <a:avLst/>
          </a:prstGeom>
        </p:spPr>
      </p:pic>
      <p:sp>
        <p:nvSpPr>
          <p:cNvPr id="4" name="Téglalap 3"/>
          <p:cNvSpPr/>
          <p:nvPr/>
        </p:nvSpPr>
        <p:spPr>
          <a:xfrm>
            <a:off x="587829" y="666206"/>
            <a:ext cx="11011988" cy="5995851"/>
          </a:xfrm>
          <a:prstGeom prst="rect">
            <a:avLst/>
          </a:prstGeom>
          <a:noFill/>
          <a:ln w="76200">
            <a:solidFill>
              <a:srgbClr val="0070C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68844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éptalálat a következőre: „mann whitney u test critical values two tai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03" y="484732"/>
            <a:ext cx="6286500" cy="618172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7249889" y="1319349"/>
            <a:ext cx="4153986" cy="4801314"/>
          </a:xfrm>
          <a:prstGeom prst="rect">
            <a:avLst/>
          </a:prstGeom>
          <a:noFill/>
        </p:spPr>
        <p:txBody>
          <a:bodyPr wrap="square" rtlCol="0">
            <a:spAutoFit/>
          </a:bodyPr>
          <a:lstStyle/>
          <a:p>
            <a:r>
              <a:rPr lang="en-US" dirty="0"/>
              <a:t>The critical value of U can be found in the table below. To determine the appropriate critical value we need sample sizes (for Example: n</a:t>
            </a:r>
            <a:r>
              <a:rPr lang="en-US" baseline="-25000" dirty="0"/>
              <a:t>1</a:t>
            </a:r>
            <a:r>
              <a:rPr lang="en-US" dirty="0"/>
              <a:t>=n</a:t>
            </a:r>
            <a:r>
              <a:rPr lang="en-US" baseline="-25000" dirty="0"/>
              <a:t>2</a:t>
            </a:r>
            <a:r>
              <a:rPr lang="en-US" dirty="0"/>
              <a:t>=5) and our two-sided level of significance (α=0.05). For </a:t>
            </a:r>
            <a:r>
              <a:rPr lang="hu-HU" dirty="0" err="1" smtClean="0"/>
              <a:t>our</a:t>
            </a:r>
            <a:r>
              <a:rPr lang="hu-HU" dirty="0" smtClean="0"/>
              <a:t> </a:t>
            </a:r>
            <a:r>
              <a:rPr lang="en-US" dirty="0" smtClean="0"/>
              <a:t>Example </a:t>
            </a:r>
            <a:r>
              <a:rPr lang="en-US" dirty="0"/>
              <a:t>the critical value is 2, and the decision rule is to reject H</a:t>
            </a:r>
            <a:r>
              <a:rPr lang="en-US" baseline="-25000" dirty="0"/>
              <a:t>0</a:t>
            </a:r>
            <a:r>
              <a:rPr lang="en-US" dirty="0"/>
              <a:t> if U &lt; 2. We do not reject H</a:t>
            </a:r>
            <a:r>
              <a:rPr lang="en-US" baseline="-25000" dirty="0"/>
              <a:t>0</a:t>
            </a:r>
            <a:r>
              <a:rPr lang="en-US" dirty="0"/>
              <a:t> because 3 &gt; 2. We do not have statistically significant evidence at α =0.05, to show that the two populations of numbers of episodes of shortness of breath are not equal. However, in this example, the failure to reach statistical significance may be due to low power. The sample data suggest a difference, but the sample sizes are too small to conclude that there is a statistically significant difference.</a:t>
            </a:r>
            <a:endParaRPr lang="hu-HU" dirty="0"/>
          </a:p>
        </p:txBody>
      </p:sp>
      <p:sp>
        <p:nvSpPr>
          <p:cNvPr id="3" name="Ellipszis 2"/>
          <p:cNvSpPr/>
          <p:nvPr/>
        </p:nvSpPr>
        <p:spPr>
          <a:xfrm>
            <a:off x="2181497" y="2142308"/>
            <a:ext cx="444138" cy="365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809073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3509" y="235132"/>
            <a:ext cx="10889427" cy="2585323"/>
          </a:xfrm>
          <a:prstGeom prst="rect">
            <a:avLst/>
          </a:prstGeom>
          <a:noFill/>
        </p:spPr>
        <p:txBody>
          <a:bodyPr wrap="square" rtlCol="0">
            <a:spAutoFit/>
          </a:bodyPr>
          <a:lstStyle/>
          <a:p>
            <a:r>
              <a:rPr lang="en-US" dirty="0"/>
              <a:t>Consider a clinical investigation to assess the effectiveness of a new drug designed to reduce repetitive behaviors in children affected with autism. If the drug is effective, children will exhibit fewer repetitive behaviors on treatment as compared to when they are untreated. A total of 8 children with autism enroll in the study. Each child is observed by the study psychologist for a period of 3 hours both before treatment and then again after taking the new drug for 1 week. The time that each child is engaged in repetitive behavior during each 3 hour observation period is measured. Repetitive behavior is scored on a scale of 0 to 100 and scores represent the percent of the observation time in which the child is engaged in repetitive behavior. For example, a score of 0 indicates that during the entire observation period the child did not engage in repetitive behavior while a score of 100 indicates that the child was constantly engaged in repetitive behavior. The data are shown below. </a:t>
            </a:r>
            <a:endParaRPr lang="hu-HU" dirty="0"/>
          </a:p>
        </p:txBody>
      </p:sp>
      <p:sp>
        <p:nvSpPr>
          <p:cNvPr id="3" name="Szövegdoboz 2"/>
          <p:cNvSpPr txBox="1"/>
          <p:nvPr/>
        </p:nvSpPr>
        <p:spPr>
          <a:xfrm>
            <a:off x="404949" y="5734594"/>
            <a:ext cx="11155680" cy="923330"/>
          </a:xfrm>
          <a:prstGeom prst="rect">
            <a:avLst/>
          </a:prstGeom>
          <a:noFill/>
        </p:spPr>
        <p:txBody>
          <a:bodyPr wrap="square" rtlCol="0">
            <a:spAutoFit/>
          </a:bodyPr>
          <a:lstStyle/>
          <a:p>
            <a:r>
              <a:rPr lang="en-US" dirty="0"/>
              <a:t>Looking at the data, it appears that some children improve (e.g., Child 5 scored 80 before treatment and 20 after treatment), but some got worse (e.g., Child 3 scored 40 before treatment and 50 after treatment). Is there statistically significant improvement in repetitive behavior after 1 week of treatment</a:t>
            </a:r>
            <a:r>
              <a:rPr lang="en-US" dirty="0" smtClean="0"/>
              <a:t>?</a:t>
            </a:r>
            <a:endParaRPr lang="hu-HU" dirty="0"/>
          </a:p>
        </p:txBody>
      </p:sp>
      <p:pic>
        <p:nvPicPr>
          <p:cNvPr id="4" name="Kép 3"/>
          <p:cNvPicPr>
            <a:picLocks noChangeAspect="1"/>
          </p:cNvPicPr>
          <p:nvPr/>
        </p:nvPicPr>
        <p:blipFill>
          <a:blip r:embed="rId2"/>
          <a:stretch>
            <a:fillRect/>
          </a:stretch>
        </p:blipFill>
        <p:spPr>
          <a:xfrm>
            <a:off x="2768070" y="2820454"/>
            <a:ext cx="5599565" cy="2914139"/>
          </a:xfrm>
          <a:prstGeom prst="rect">
            <a:avLst/>
          </a:prstGeom>
        </p:spPr>
      </p:pic>
      <p:sp>
        <p:nvSpPr>
          <p:cNvPr id="5" name="Téglalap 4"/>
          <p:cNvSpPr/>
          <p:nvPr/>
        </p:nvSpPr>
        <p:spPr>
          <a:xfrm>
            <a:off x="313509" y="235132"/>
            <a:ext cx="11678194" cy="64227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17268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16619" y="2138021"/>
            <a:ext cx="7759838" cy="4393408"/>
          </a:xfrm>
          <a:prstGeom prst="rect">
            <a:avLst/>
          </a:prstGeom>
        </p:spPr>
      </p:pic>
      <p:sp>
        <p:nvSpPr>
          <p:cNvPr id="3" name="Szövegdoboz 2"/>
          <p:cNvSpPr txBox="1"/>
          <p:nvPr/>
        </p:nvSpPr>
        <p:spPr>
          <a:xfrm>
            <a:off x="2913017" y="679268"/>
            <a:ext cx="4618402" cy="369332"/>
          </a:xfrm>
          <a:prstGeom prst="rect">
            <a:avLst/>
          </a:prstGeom>
          <a:noFill/>
        </p:spPr>
        <p:txBody>
          <a:bodyPr wrap="square" rtlCol="0">
            <a:spAutoFit/>
          </a:bodyPr>
          <a:lstStyle/>
          <a:p>
            <a:r>
              <a:rPr lang="hu-HU" dirty="0" err="1" smtClean="0"/>
              <a:t>Solution</a:t>
            </a:r>
            <a:r>
              <a:rPr lang="hu-HU" dirty="0" smtClean="0"/>
              <a:t> </a:t>
            </a:r>
            <a:r>
              <a:rPr lang="hu-HU" dirty="0" err="1" smtClean="0"/>
              <a:t>with</a:t>
            </a:r>
            <a:r>
              <a:rPr lang="hu-HU" dirty="0" smtClean="0"/>
              <a:t> </a:t>
            </a:r>
            <a:r>
              <a:rPr lang="hu-HU" b="1" dirty="0" err="1"/>
              <a:t>Wilcoxon</a:t>
            </a:r>
            <a:r>
              <a:rPr lang="hu-HU" b="1" dirty="0"/>
              <a:t> </a:t>
            </a:r>
            <a:r>
              <a:rPr lang="hu-HU" b="1" dirty="0" err="1"/>
              <a:t>Signed</a:t>
            </a:r>
            <a:r>
              <a:rPr lang="hu-HU" b="1" dirty="0"/>
              <a:t> </a:t>
            </a:r>
            <a:r>
              <a:rPr lang="hu-HU" b="1" dirty="0" err="1"/>
              <a:t>Rank</a:t>
            </a:r>
            <a:r>
              <a:rPr lang="hu-HU" b="1" dirty="0"/>
              <a:t> </a:t>
            </a:r>
            <a:r>
              <a:rPr lang="hu-HU" b="1" dirty="0" smtClean="0"/>
              <a:t>Test</a:t>
            </a:r>
            <a:endParaRPr lang="hu-HU" b="1" dirty="0"/>
          </a:p>
        </p:txBody>
      </p:sp>
      <p:sp>
        <p:nvSpPr>
          <p:cNvPr id="5" name="Szövegdoboz 4"/>
          <p:cNvSpPr txBox="1"/>
          <p:nvPr/>
        </p:nvSpPr>
        <p:spPr>
          <a:xfrm>
            <a:off x="1789611" y="1515291"/>
            <a:ext cx="4937377" cy="369332"/>
          </a:xfrm>
          <a:prstGeom prst="rect">
            <a:avLst/>
          </a:prstGeom>
          <a:noFill/>
        </p:spPr>
        <p:txBody>
          <a:bodyPr wrap="none" rtlCol="0">
            <a:spAutoFit/>
          </a:bodyPr>
          <a:lstStyle/>
          <a:p>
            <a:r>
              <a:rPr lang="en-US" dirty="0"/>
              <a:t>First, we compute difference scores for each child. </a:t>
            </a:r>
            <a:endParaRPr lang="hu-HU" dirty="0"/>
          </a:p>
        </p:txBody>
      </p:sp>
    </p:spTree>
    <p:extLst>
      <p:ext uri="{BB962C8B-B14F-4D97-AF65-F5344CB8AC3E}">
        <p14:creationId xmlns:p14="http://schemas.microsoft.com/office/powerpoint/2010/main" val="1985244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332412" y="613954"/>
            <a:ext cx="9431382" cy="1200329"/>
          </a:xfrm>
          <a:prstGeom prst="rect">
            <a:avLst/>
          </a:prstGeom>
          <a:noFill/>
        </p:spPr>
        <p:txBody>
          <a:bodyPr wrap="square" rtlCol="0">
            <a:spAutoFit/>
          </a:bodyPr>
          <a:lstStyle/>
          <a:p>
            <a:r>
              <a:rPr lang="en-US" dirty="0"/>
              <a:t>The next step is to rank the difference scores. We first order the absolute values of the difference scores and assign rank from 1 through n to the smallest through largest absolute values of the difference scores, and assign the mean rank when there are ties in the absolute values of the difference scores. </a:t>
            </a:r>
            <a:endParaRPr lang="hu-HU" dirty="0"/>
          </a:p>
        </p:txBody>
      </p:sp>
      <p:pic>
        <p:nvPicPr>
          <p:cNvPr id="3" name="Kép 2"/>
          <p:cNvPicPr>
            <a:picLocks noChangeAspect="1"/>
          </p:cNvPicPr>
          <p:nvPr/>
        </p:nvPicPr>
        <p:blipFill>
          <a:blip r:embed="rId2"/>
          <a:stretch>
            <a:fillRect/>
          </a:stretch>
        </p:blipFill>
        <p:spPr>
          <a:xfrm>
            <a:off x="1722797" y="2202127"/>
            <a:ext cx="7988760" cy="3760032"/>
          </a:xfrm>
          <a:prstGeom prst="rect">
            <a:avLst/>
          </a:prstGeom>
        </p:spPr>
      </p:pic>
    </p:spTree>
    <p:extLst>
      <p:ext uri="{BB962C8B-B14F-4D97-AF65-F5344CB8AC3E}">
        <p14:creationId xmlns:p14="http://schemas.microsoft.com/office/powerpoint/2010/main" val="336216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53589" y="796834"/>
            <a:ext cx="9913227" cy="369332"/>
          </a:xfrm>
          <a:prstGeom prst="rect">
            <a:avLst/>
          </a:prstGeom>
          <a:noFill/>
        </p:spPr>
        <p:txBody>
          <a:bodyPr wrap="none" rtlCol="0">
            <a:spAutoFit/>
          </a:bodyPr>
          <a:lstStyle/>
          <a:p>
            <a:r>
              <a:rPr lang="en-US" dirty="0"/>
              <a:t>The final step is to attach the signs ("+" or "-") of the observed differences to each rank as shown below.</a:t>
            </a:r>
            <a:endParaRPr lang="hu-HU" dirty="0"/>
          </a:p>
        </p:txBody>
      </p:sp>
      <p:pic>
        <p:nvPicPr>
          <p:cNvPr id="3" name="Kép 2"/>
          <p:cNvPicPr>
            <a:picLocks noChangeAspect="1"/>
          </p:cNvPicPr>
          <p:nvPr/>
        </p:nvPicPr>
        <p:blipFill>
          <a:blip r:embed="rId2"/>
          <a:stretch>
            <a:fillRect/>
          </a:stretch>
        </p:blipFill>
        <p:spPr>
          <a:xfrm>
            <a:off x="1276117" y="1421412"/>
            <a:ext cx="8715567" cy="3673102"/>
          </a:xfrm>
          <a:prstGeom prst="rect">
            <a:avLst/>
          </a:prstGeom>
        </p:spPr>
      </p:pic>
    </p:spTree>
    <p:extLst>
      <p:ext uri="{BB962C8B-B14F-4D97-AF65-F5344CB8AC3E}">
        <p14:creationId xmlns:p14="http://schemas.microsoft.com/office/powerpoint/2010/main" val="2419644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87338" y="509451"/>
            <a:ext cx="10869450" cy="1754326"/>
          </a:xfrm>
          <a:prstGeom prst="rect">
            <a:avLst/>
          </a:prstGeom>
          <a:noFill/>
        </p:spPr>
        <p:txBody>
          <a:bodyPr wrap="square" rtlCol="0">
            <a:spAutoFit/>
          </a:bodyPr>
          <a:lstStyle/>
          <a:p>
            <a:r>
              <a:rPr lang="hu-HU" dirty="0"/>
              <a:t>T</a:t>
            </a:r>
            <a:r>
              <a:rPr lang="en-US" dirty="0" smtClean="0"/>
              <a:t>he </a:t>
            </a:r>
            <a:r>
              <a:rPr lang="en-US" dirty="0"/>
              <a:t>Wilcoxon Signed Rank Test concern the population median of the difference scores. The research hypothesis can be one- or two-sided. Here we consider a </a:t>
            </a:r>
            <a:r>
              <a:rPr lang="hu-HU" dirty="0" err="1" smtClean="0"/>
              <a:t>two</a:t>
            </a:r>
            <a:r>
              <a:rPr lang="en-US" dirty="0" smtClean="0"/>
              <a:t>-sided </a:t>
            </a:r>
            <a:r>
              <a:rPr lang="en-US" dirty="0"/>
              <a:t>test</a:t>
            </a:r>
            <a:r>
              <a:rPr lang="en-US" dirty="0" smtClean="0"/>
              <a:t>.</a:t>
            </a:r>
            <a:endParaRPr lang="en-US" dirty="0"/>
          </a:p>
          <a:p>
            <a:endParaRPr lang="en-US" dirty="0"/>
          </a:p>
          <a:p>
            <a:r>
              <a:rPr lang="en-US" dirty="0"/>
              <a:t>H</a:t>
            </a:r>
            <a:r>
              <a:rPr lang="en-US" baseline="-25000" dirty="0"/>
              <a:t>0</a:t>
            </a:r>
            <a:r>
              <a:rPr lang="en-US" dirty="0"/>
              <a:t>: The median difference is zero  versus</a:t>
            </a:r>
          </a:p>
          <a:p>
            <a:endParaRPr lang="en-US" dirty="0"/>
          </a:p>
          <a:p>
            <a:r>
              <a:rPr lang="en-US" dirty="0"/>
              <a:t>H</a:t>
            </a:r>
            <a:r>
              <a:rPr lang="en-US" baseline="-25000" dirty="0"/>
              <a:t>1</a:t>
            </a:r>
            <a:r>
              <a:rPr lang="en-US" dirty="0"/>
              <a:t>: The median difference is positive α=0.05</a:t>
            </a:r>
            <a:endParaRPr lang="hu-HU" dirty="0"/>
          </a:p>
        </p:txBody>
      </p:sp>
      <p:sp>
        <p:nvSpPr>
          <p:cNvPr id="3" name="Szövegdoboz 2"/>
          <p:cNvSpPr txBox="1"/>
          <p:nvPr/>
        </p:nvSpPr>
        <p:spPr>
          <a:xfrm>
            <a:off x="339635" y="2652550"/>
            <a:ext cx="11329724" cy="3693319"/>
          </a:xfrm>
          <a:prstGeom prst="rect">
            <a:avLst/>
          </a:prstGeom>
          <a:noFill/>
        </p:spPr>
        <p:txBody>
          <a:bodyPr wrap="square" rtlCol="0">
            <a:spAutoFit/>
          </a:bodyPr>
          <a:lstStyle/>
          <a:p>
            <a:r>
              <a:rPr lang="en-US" dirty="0"/>
              <a:t>The test statistic for the Wilcoxon Signed Rank Test is W, defined as the smaller of W+ (sum of the positive ranks) and W- (sum of the negative ranks). If the null hypothesis is true, we expect to see similar numbers of lower and higher ranks that are both positive and negative (i.e., W+ and W- would be similar). If the research hypothesis is true we expect to see more higher and positive ranks (in this example, more children with substantial improvement in repetitive behavior after treatment as compared to before, i.e., W+ much larger than W-).</a:t>
            </a:r>
          </a:p>
          <a:p>
            <a:endParaRPr lang="en-US" dirty="0"/>
          </a:p>
          <a:p>
            <a:r>
              <a:rPr lang="en-US" dirty="0"/>
              <a:t>In this example, W+ = 32 and W- = 4. Recall that the sum of the ranks (ignoring the signs) will always equal n(n+1)/2. As a check on our assignment of ranks, we have n(n+1)/2 = 8(9)/2 = 36 which is equal to 32+4. The test statistic is W = 4.</a:t>
            </a:r>
          </a:p>
          <a:p>
            <a:endParaRPr lang="en-US" dirty="0"/>
          </a:p>
          <a:p>
            <a:r>
              <a:rPr lang="en-US" dirty="0"/>
              <a:t>Next we must determine whether the observed test statistic W supports the null or research hypothesis. This is done following the same approach used in parametric testing. Specifically, we determine a critical value of W such that if the observed value of W is less than or equal to the critical value, we reject H</a:t>
            </a:r>
            <a:r>
              <a:rPr lang="en-US" baseline="-25000" dirty="0"/>
              <a:t>0</a:t>
            </a:r>
            <a:r>
              <a:rPr lang="en-US" dirty="0"/>
              <a:t> in favor of H</a:t>
            </a:r>
            <a:r>
              <a:rPr lang="en-US" baseline="-25000" dirty="0"/>
              <a:t>1</a:t>
            </a:r>
            <a:r>
              <a:rPr lang="en-US" dirty="0"/>
              <a:t>, and if the observed value of W exceeds the critical value, we do not reject H</a:t>
            </a:r>
            <a:r>
              <a:rPr lang="en-US" baseline="-25000" dirty="0"/>
              <a:t>0</a:t>
            </a:r>
            <a:r>
              <a:rPr lang="en-US" dirty="0"/>
              <a:t>.</a:t>
            </a:r>
            <a:endParaRPr lang="hu-HU" dirty="0"/>
          </a:p>
        </p:txBody>
      </p:sp>
    </p:spTree>
    <p:extLst>
      <p:ext uri="{BB962C8B-B14F-4D97-AF65-F5344CB8AC3E}">
        <p14:creationId xmlns:p14="http://schemas.microsoft.com/office/powerpoint/2010/main" val="2457861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66505" y="444273"/>
            <a:ext cx="7846643" cy="4545738"/>
          </a:xfrm>
          <a:prstGeom prst="rect">
            <a:avLst/>
          </a:prstGeom>
        </p:spPr>
      </p:pic>
      <p:sp>
        <p:nvSpPr>
          <p:cNvPr id="3" name="Ellipszis 2"/>
          <p:cNvSpPr/>
          <p:nvPr/>
        </p:nvSpPr>
        <p:spPr>
          <a:xfrm>
            <a:off x="5617029" y="2886892"/>
            <a:ext cx="522514" cy="326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979715" y="5355771"/>
            <a:ext cx="10540957" cy="1200329"/>
          </a:xfrm>
          <a:prstGeom prst="rect">
            <a:avLst/>
          </a:prstGeom>
          <a:noFill/>
        </p:spPr>
        <p:txBody>
          <a:bodyPr wrap="square" rtlCol="0">
            <a:spAutoFit/>
          </a:bodyPr>
          <a:lstStyle/>
          <a:p>
            <a:r>
              <a:rPr lang="en-US" dirty="0"/>
              <a:t>To determine the appropriate </a:t>
            </a:r>
            <a:r>
              <a:rPr lang="hu-HU" dirty="0" err="1" smtClean="0"/>
              <a:t>two</a:t>
            </a:r>
            <a:r>
              <a:rPr lang="en-US" dirty="0" smtClean="0"/>
              <a:t>-sided </a:t>
            </a:r>
            <a:r>
              <a:rPr lang="en-US" dirty="0"/>
              <a:t>critical value we need sample size (n=8) and our </a:t>
            </a:r>
            <a:r>
              <a:rPr lang="hu-HU" dirty="0" err="1" smtClean="0"/>
              <a:t>two</a:t>
            </a:r>
            <a:r>
              <a:rPr lang="en-US" dirty="0" smtClean="0"/>
              <a:t>-sided </a:t>
            </a:r>
            <a:r>
              <a:rPr lang="en-US" dirty="0"/>
              <a:t>level of significance (α=0.05). For this example, the critical value of W is </a:t>
            </a:r>
            <a:r>
              <a:rPr lang="hu-HU" dirty="0" smtClean="0"/>
              <a:t>3</a:t>
            </a:r>
            <a:r>
              <a:rPr lang="en-US" dirty="0" smtClean="0"/>
              <a:t> </a:t>
            </a:r>
            <a:r>
              <a:rPr lang="en-US" dirty="0"/>
              <a:t>and the decision rule is to reject H</a:t>
            </a:r>
            <a:r>
              <a:rPr lang="en-US" baseline="-25000" dirty="0"/>
              <a:t>0</a:t>
            </a:r>
            <a:r>
              <a:rPr lang="en-US" dirty="0"/>
              <a:t> if W </a:t>
            </a:r>
            <a:r>
              <a:rPr lang="hu-HU" dirty="0"/>
              <a:t>&gt;</a:t>
            </a:r>
            <a:r>
              <a:rPr lang="hu-HU" dirty="0" smtClean="0"/>
              <a:t>3</a:t>
            </a:r>
            <a:r>
              <a:rPr lang="en-US" dirty="0" smtClean="0"/>
              <a:t>. </a:t>
            </a:r>
            <a:r>
              <a:rPr lang="en-US" dirty="0"/>
              <a:t>Thus, we reject H</a:t>
            </a:r>
            <a:r>
              <a:rPr lang="en-US" baseline="-25000" dirty="0"/>
              <a:t>0</a:t>
            </a:r>
            <a:r>
              <a:rPr lang="en-US" dirty="0"/>
              <a:t>, because 4 </a:t>
            </a:r>
            <a:r>
              <a:rPr lang="hu-HU" dirty="0" smtClean="0"/>
              <a:t>&gt;3</a:t>
            </a:r>
            <a:r>
              <a:rPr lang="en-US" dirty="0" smtClean="0"/>
              <a:t>. </a:t>
            </a:r>
            <a:r>
              <a:rPr lang="en-US" dirty="0"/>
              <a:t>We have statistically significant evidence at α =0.05, to show that the median difference </a:t>
            </a:r>
            <a:r>
              <a:rPr lang="en-US" dirty="0" smtClean="0"/>
              <a:t>is</a:t>
            </a:r>
            <a:r>
              <a:rPr lang="hu-HU" dirty="0" smtClean="0"/>
              <a:t> non-</a:t>
            </a:r>
            <a:r>
              <a:rPr lang="hu-HU" dirty="0" err="1" smtClean="0"/>
              <a:t>zero</a:t>
            </a:r>
            <a:r>
              <a:rPr lang="en-US" dirty="0" smtClean="0"/>
              <a:t> </a:t>
            </a:r>
            <a:r>
              <a:rPr lang="en-US" dirty="0"/>
              <a:t>(i.e., that repetitive behavior </a:t>
            </a:r>
            <a:r>
              <a:rPr lang="hu-HU" dirty="0" err="1" smtClean="0"/>
              <a:t>changes</a:t>
            </a:r>
            <a:r>
              <a:rPr lang="en-US" dirty="0" smtClean="0"/>
              <a:t>.)</a:t>
            </a:r>
            <a:endParaRPr lang="hu-HU" dirty="0"/>
          </a:p>
        </p:txBody>
      </p:sp>
    </p:spTree>
    <p:extLst>
      <p:ext uri="{BB962C8B-B14F-4D97-AF65-F5344CB8AC3E}">
        <p14:creationId xmlns:p14="http://schemas.microsoft.com/office/powerpoint/2010/main" val="258823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77389" y="3200400"/>
            <a:ext cx="11199086" cy="3566160"/>
          </a:xfrm>
          <a:prstGeom prst="rect">
            <a:avLst/>
          </a:prstGeom>
        </p:spPr>
      </p:pic>
      <p:pic>
        <p:nvPicPr>
          <p:cNvPr id="4" name="Kép 3"/>
          <p:cNvPicPr>
            <a:picLocks noChangeAspect="1"/>
          </p:cNvPicPr>
          <p:nvPr/>
        </p:nvPicPr>
        <p:blipFill>
          <a:blip r:embed="rId3"/>
          <a:stretch>
            <a:fillRect/>
          </a:stretch>
        </p:blipFill>
        <p:spPr>
          <a:xfrm>
            <a:off x="477389" y="109391"/>
            <a:ext cx="11189150" cy="3295125"/>
          </a:xfrm>
          <a:prstGeom prst="rect">
            <a:avLst/>
          </a:prstGeom>
        </p:spPr>
      </p:pic>
    </p:spTree>
    <p:extLst>
      <p:ext uri="{BB962C8B-B14F-4D97-AF65-F5344CB8AC3E}">
        <p14:creationId xmlns:p14="http://schemas.microsoft.com/office/powerpoint/2010/main" val="3441514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62281" y="-378533"/>
            <a:ext cx="5799365" cy="7507269"/>
          </a:xfrm>
          <a:prstGeom prst="rect">
            <a:avLst/>
          </a:prstGeom>
        </p:spPr>
      </p:pic>
    </p:spTree>
    <p:extLst>
      <p:ext uri="{BB962C8B-B14F-4D97-AF65-F5344CB8AC3E}">
        <p14:creationId xmlns:p14="http://schemas.microsoft.com/office/powerpoint/2010/main" val="22185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139924" y="3887405"/>
            <a:ext cx="3023878" cy="2322777"/>
          </a:xfrm>
          <a:prstGeom prst="rect">
            <a:avLst/>
          </a:prstGeom>
        </p:spPr>
      </p:pic>
      <p:pic>
        <p:nvPicPr>
          <p:cNvPr id="5" name="Kép 4"/>
          <p:cNvPicPr>
            <a:picLocks noChangeAspect="1"/>
          </p:cNvPicPr>
          <p:nvPr/>
        </p:nvPicPr>
        <p:blipFill>
          <a:blip r:embed="rId3"/>
          <a:stretch>
            <a:fillRect/>
          </a:stretch>
        </p:blipFill>
        <p:spPr>
          <a:xfrm>
            <a:off x="400232" y="600891"/>
            <a:ext cx="11791768" cy="2569219"/>
          </a:xfrm>
          <a:prstGeom prst="rect">
            <a:avLst/>
          </a:prstGeom>
        </p:spPr>
      </p:pic>
      <p:pic>
        <p:nvPicPr>
          <p:cNvPr id="6" name="Kép 5"/>
          <p:cNvPicPr>
            <a:picLocks noChangeAspect="1"/>
          </p:cNvPicPr>
          <p:nvPr/>
        </p:nvPicPr>
        <p:blipFill>
          <a:blip r:embed="rId4"/>
          <a:stretch>
            <a:fillRect/>
          </a:stretch>
        </p:blipFill>
        <p:spPr>
          <a:xfrm>
            <a:off x="137521" y="468838"/>
            <a:ext cx="11760203" cy="6389162"/>
          </a:xfrm>
          <a:prstGeom prst="rect">
            <a:avLst/>
          </a:prstGeom>
        </p:spPr>
      </p:pic>
    </p:spTree>
    <p:extLst>
      <p:ext uri="{BB962C8B-B14F-4D97-AF65-F5344CB8AC3E}">
        <p14:creationId xmlns:p14="http://schemas.microsoft.com/office/powerpoint/2010/main" val="1403741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26417" y="1207563"/>
            <a:ext cx="11395359" cy="4357213"/>
          </a:xfrm>
          <a:prstGeom prst="rect">
            <a:avLst/>
          </a:prstGeom>
        </p:spPr>
      </p:pic>
    </p:spTree>
    <p:extLst>
      <p:ext uri="{BB962C8B-B14F-4D97-AF65-F5344CB8AC3E}">
        <p14:creationId xmlns:p14="http://schemas.microsoft.com/office/powerpoint/2010/main" val="2914612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1575</Words>
  <Application>Microsoft Office PowerPoint</Application>
  <PresentationFormat>Szélesvásznú</PresentationFormat>
  <Paragraphs>59</Paragraphs>
  <Slides>56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56</vt:i4>
      </vt:variant>
    </vt:vector>
  </HeadingPairs>
  <TitlesOfParts>
    <vt:vector size="61" baseType="lpstr">
      <vt:lpstr>Arial</vt:lpstr>
      <vt:lpstr>Calibri</vt:lpstr>
      <vt:lpstr>Calibri Light</vt:lpstr>
      <vt:lpstr>Symbol</vt:lpstr>
      <vt:lpstr>Office-téma</vt:lpstr>
      <vt:lpstr>Hypothesis Theory</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Hypothesis Theory</dc:title>
  <dc:creator>Windows-felhasználó</dc:creator>
  <cp:lastModifiedBy>Windows-felhasználó</cp:lastModifiedBy>
  <cp:revision>68</cp:revision>
  <dcterms:created xsi:type="dcterms:W3CDTF">2018-01-19T17:18:12Z</dcterms:created>
  <dcterms:modified xsi:type="dcterms:W3CDTF">2018-02-24T06:53:20Z</dcterms:modified>
</cp:coreProperties>
</file>