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Override1.xml" ContentType="application/vnd.openxmlformats-officedocument.themeOverride+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31" r:id="rId22"/>
    <p:sldId id="276" r:id="rId23"/>
    <p:sldId id="277" r:id="rId24"/>
    <p:sldId id="279" r:id="rId25"/>
    <p:sldId id="280" r:id="rId26"/>
    <p:sldId id="281" r:id="rId27"/>
    <p:sldId id="282" r:id="rId28"/>
    <p:sldId id="278" r:id="rId29"/>
    <p:sldId id="283" r:id="rId30"/>
    <p:sldId id="284" r:id="rId31"/>
    <p:sldId id="285" r:id="rId32"/>
    <p:sldId id="286" r:id="rId33"/>
    <p:sldId id="287" r:id="rId34"/>
    <p:sldId id="288" r:id="rId35"/>
    <p:sldId id="290" r:id="rId36"/>
    <p:sldId id="291" r:id="rId37"/>
    <p:sldId id="289" r:id="rId38"/>
    <p:sldId id="292" r:id="rId39"/>
    <p:sldId id="293" r:id="rId40"/>
    <p:sldId id="294" r:id="rId41"/>
    <p:sldId id="295" r:id="rId42"/>
    <p:sldId id="296" r:id="rId43"/>
    <p:sldId id="297" r:id="rId44"/>
    <p:sldId id="298" r:id="rId45"/>
    <p:sldId id="300" r:id="rId46"/>
    <p:sldId id="301" r:id="rId47"/>
    <p:sldId id="302" r:id="rId48"/>
    <p:sldId id="299" r:id="rId49"/>
    <p:sldId id="303" r:id="rId50"/>
    <p:sldId id="304" r:id="rId51"/>
    <p:sldId id="305" r:id="rId52"/>
    <p:sldId id="306" r:id="rId53"/>
    <p:sldId id="307" r:id="rId54"/>
    <p:sldId id="308" r:id="rId55"/>
    <p:sldId id="312" r:id="rId56"/>
    <p:sldId id="313" r:id="rId57"/>
    <p:sldId id="314" r:id="rId58"/>
    <p:sldId id="309" r:id="rId59"/>
    <p:sldId id="310" r:id="rId60"/>
    <p:sldId id="311"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8-01-13T16:03:20.354"/>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146C58AD-4EDD-41D7-8928-FAE87E41E91E}" emma:medium="tactile" emma:mode="ink">
          <msink:context xmlns:msink="http://schemas.microsoft.com/ink/2010/main" type="inkDrawing" rotatedBoundingBox="13388,17273 32002,17147 32004,17319 13389,17446" shapeName="Other"/>
        </emma:interpretation>
      </emma:emma>
    </inkml:annotationXML>
    <inkml:trace contextRef="#ctx0" brushRef="#br0">0 256 0,'36'0'110,"0"0"-110,-36-37 31,37 37-15,-1 0-1,-36-36 1,36 36-16,1 0 15,-1 0 1,36 0 0,-35-36-16,-1 36 15,0-37 1,1 37-16,-1 0 31,0 0-15,0 0-16,1 0 15,-1 0 1,0 0-16,1 0 16,-1 0-16,0 0 15,0 0-15,1 0 16,-1 0-16,0 0 16,1 0-16,-1 0 15,0 0-15,0 0 16,1 0-16,35 0 15,1 0-15,-37 0 16,0 37-16,1-37 16,72 0-16,-37 0 15,1 0-15,-37 0 32,0 0-32,1 0 15,-1 0-15,0 0 16,0 0-1,1 0 1,-1 0 0,0 0-16,1 0 15,35 0 1,-36 0-16,37 0 16,0 0-16,-1 0 0,37 0 15,0 0-15,-37 0 16,1 0-16,-37 0 15,37 0-15,-1 0 16,-35 0-16,-1 0 16,0 0-16,37 0 15,-37 0 1,37 0-16,-37 0 16,0 0-16,37 0 15,36 0-15,-37 0 16,1 0-16,36 0 15,-37 0-15,37 0 32,-73 0-32,37 0 15,0 0-15,35 0 16,-71 0-16,35 0 0,-35 0 16,35 0-16,-36 0 15,1 36-15,-1-36 16,37 0-16,-37 0 15,36 0-15,1 0 16,0 0-16,-1 0 16,1 0-16,-1 0 15,-35 36-15,35-36 16,37 0-16,-73 0 16,1 0-16,-1 0 31,36 0-31,-35 0 15,-1 0-15,73 0 16,-73 0-16,73 0 0,-73 0 16,37 0-16,-1 0 15,1 0-15,36 0 16,0 0-16,-73 0 16,37 0-16,-1 0 15,1 0-15,-1 0 16,-35 0-16,-1 0 15,0 0-15,37 0 16,-37 0-16,37 0 16,-37 0-16,73 0 15,-37 0-15,-35 0 0,-1 0 32,36 0-32,1 0 15,36 0-15,0 0 16,0 0-16,-1 0 15,-35 0-15,0 0 16,-37 0-16,0 0 16,73 0-16,-73 0 15,37 0-15,-37 0 16,37 0-16,-1 0 16,-35 0-16,-1 0 15,36 0-15,-35 0 16,35 0-16,-35 0 15,35 0-15,1 0 0,-1 0 16,1 0-16,-1 0 16,1 0-16,0 0 15,-1 0-15,1 0 16,-1 0-16,1 0 16,-1 0-16,1 0 15,36 0-15,0 0 31,0-36-31,-1 36 16,1 0-16,36 0 16,-36 0-16,0-36 15,0 36-15,-36 0 16,35 0-16,-35 0 16,0 0-16,-1 0 15,-36 0-15,73 0 0,-72 0 16,35 0-16,1 0 15,-1 0-15,1 0 16,36 0-16,-37 0 16,-35 0-16,35 0 15,1 0-15,-1 0 32,1 0-32,-37 0 15,37 0-15,-37 0 16,37 0-16,35 0 15,-35 0-15,0 0 16,-1 0-16,-36 0 16,37 0-16,0 0 15,-1 0-15,-36 0 16,1 0-16,72 0 16,-37 0-16,-36 0 0,37 0 15,0 0-15,-1 0 16,37 0-16,-36 0 15,-1 0-15,-36-37 16,37 37-16,0 0 16,-1 0-16,-36 0 15,37 0-15,-37 0 16,37 0-16,-37 0 16,0 0-16,1 0 15,35 0-15,-35 0 31,-1 0-31,73 0 16,-37 0-16,37 0 16,-36 0-16,-37 0 0,37 0 15,-1-36-15,1 36 16,-37 0-16,0 0 16,37 0-16,-1 0 15,-35 0-15,35 0 16,-35 0-16,-1 0 15,0 0-15,37 0 16,-37 0-16,0 0 16,1 0-16,71 0 15,-71 0-15,-1-36 16,0 36 0,37 0-16,-1 0 15,-35 0-15,-1 0 16,0 0-16,1 0 15,-1 0-15,0 0 16,0 0-16,37 0 16,-37 0-1,1 0 1,-1 0-16,0 0 16,0 0-16,37 0 15,0 0 1,-37 0-16,0 0 15,0 0-15,37 0 16,0 0 0,-37 0-16,0 0 15,37 0-15,-1 0 32,1 36-32,36-36 15,-37 0-15,-35 0 16,-1 0-16,36 0 15,-35 0-15,-1 0 16,0 0-16,37 0 16,-37 0-1,0 0-15,1 0 16,-1 0 0,0 0-16,1 0 15,-1 0-15,36 0 16,-35 0-1,-1 0-15,0 0 16,37 0-16,-37-36 16,0 36-1,1 0-15,-1 0 32,37 0-17,-73-36-15,36 36 16,0 0-16,0 0 15,1 0-15,-1 0 16,0 0-16,1 0 16,-1 0-1,0 0 1,0 0 15</inkml:trace>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8-01-16T15:17:16.0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E283C29-AE97-4CB7-A66A-7D22CAA7D41A}" emma:medium="tactile" emma:mode="ink">
          <msink:context xmlns:msink="http://schemas.microsoft.com/ink/2010/main" type="writingRegion" rotatedBoundingBox="4745,6594 6086,6792 5956,7667 4615,7469"/>
        </emma:interpretation>
      </emma:emma>
    </inkml:annotationXML>
    <inkml:traceGroup>
      <inkml:annotationXML>
        <emma:emma xmlns:emma="http://www.w3.org/2003/04/emma" version="1.0">
          <emma:interpretation id="{BEA098AA-483A-4369-BBCF-3044AC1812D3}" emma:medium="tactile" emma:mode="ink">
            <msink:context xmlns:msink="http://schemas.microsoft.com/ink/2010/main" type="paragraph" rotatedBoundingBox="4745,6594 6086,6792 5956,7667 4615,7469" alignmentLevel="1"/>
          </emma:interpretation>
        </emma:emma>
      </inkml:annotationXML>
      <inkml:traceGroup>
        <inkml:annotationXML>
          <emma:emma xmlns:emma="http://www.w3.org/2003/04/emma" version="1.0">
            <emma:interpretation id="{ED0789B2-34BF-4774-B91B-509976F8622D}" emma:medium="tactile" emma:mode="ink">
              <msink:context xmlns:msink="http://schemas.microsoft.com/ink/2010/main" type="line" rotatedBoundingBox="4745,6594 6086,6792 5956,7667 4615,7469"/>
            </emma:interpretation>
          </emma:emma>
        </inkml:annotationXML>
        <inkml:traceGroup>
          <inkml:annotationXML>
            <emma:emma xmlns:emma="http://www.w3.org/2003/04/emma" version="1.0">
              <emma:interpretation id="{3D2A2020-AC01-49CA-BF0F-547C3552D861}" emma:medium="tactile" emma:mode="ink">
                <msink:context xmlns:msink="http://schemas.microsoft.com/ink/2010/main" type="inkWord" rotatedBoundingBox="4745,6594 6086,6792 5956,7667 4615,7469"/>
              </emma:interpretation>
            </emma:emma>
          </inkml:annotationXML>
          <inkml:trace contextRef="#ctx0" brushRef="#br0">0 726 0,'37'0'141,"-1"0"-141,-36 36 16,36-36-16,0 0 15,1 0-15,-1 0 63,0 36-48,1-36 17,-1 0-32,0 0 31,0 37-16,1-37 17,-1 0-17,0 0 48,1 0-48,-1 0 17,0 0-17,0 0 1,1 0 0,-37 36-1,36-36-15,0 0 16,1 0-1,-37 36 17,36-36-17,0 0 32,0 0-47,-36-36 16,37 36-16,-1 0 31,-36-36 16,36 36-31,1 0-16,-1 0 78,-36-37-63,36 37-15,0 0 47,-36-36-47,37 36 31,-37-36-15,36 36 31,-36-37-31,36 1 15,1 0 0,-37 0-31,0-1 141,36 37-126,-36-36 1,0 0 140,0-1-109,0 1-16,-36 36 126,36-36-142,-37 36 1,37-36 62,-36-1-62,0 37 77,36-36-77,-37 0 125,1 36-126,0-37 16,0 37 1,36-36-17,-37 36 79,1 0-78,0 0 15,-1 0 0,37-36-15,-36 36-1,0 0 17,0 0 15,-1 0-1,37-36-30,-36 36 0,0 0-16,-1 0 47,37-37-32,-36 37 1,36-36 15,-36 36-15,0 0 15,-1 0-15,1 0 46,0 0-31,-1 0 1,1 0-17,0 0 16,0 0 32,-37 0-47,37 0-1,-1 36 1,1-36-1,36 37 1,-36-37-16,36 36 31,-36-36-15,36 36 281,0 0-266,0 1 0,0-1 16,0 0-16,0 1 16,36-37 16,-36 36-16,36-36-16,-36 36-31,0 0 16,36-36 93,-36 37-109,37-37 16,-37 36-1,36-36 16,-36 36 32,0 1 62,36-37-109,-36 36-16,0 0 15,0 0 1,0 1-1,0-1 1,0 0 0,0 1-1,-36-37 438</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18-01-16T20:45:39.53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29DE85D-FDE1-4EFC-82DC-DFE5F9DD3A35}" emma:medium="tactile" emma:mode="ink">
          <msink:context xmlns:msink="http://schemas.microsoft.com/ink/2010/main" type="writingRegion" rotatedBoundingBox="6386,9978 7583,9978 7583,10667 6386,10667"/>
        </emma:interpretation>
      </emma:emma>
    </inkml:annotationXML>
    <inkml:traceGroup>
      <inkml:annotationXML>
        <emma:emma xmlns:emma="http://www.w3.org/2003/04/emma" version="1.0">
          <emma:interpretation id="{BDBEA68A-CCF9-49AF-BB9B-557832EB6FE6}" emma:medium="tactile" emma:mode="ink">
            <msink:context xmlns:msink="http://schemas.microsoft.com/ink/2010/main" type="paragraph" rotatedBoundingBox="6386,9978 7583,9978 7583,10667 6386,10667" alignmentLevel="1"/>
          </emma:interpretation>
        </emma:emma>
      </inkml:annotationXML>
      <inkml:traceGroup>
        <inkml:annotationXML>
          <emma:emma xmlns:emma="http://www.w3.org/2003/04/emma" version="1.0">
            <emma:interpretation id="{4C863D53-8FD8-49B7-9D7F-5C360CEB1ED3}" emma:medium="tactile" emma:mode="ink">
              <msink:context xmlns:msink="http://schemas.microsoft.com/ink/2010/main" type="line" rotatedBoundingBox="6386,9978 7583,9978 7583,10667 6386,10667"/>
            </emma:interpretation>
          </emma:emma>
        </inkml:annotationXML>
        <inkml:traceGroup>
          <inkml:annotationXML>
            <emma:emma xmlns:emma="http://www.w3.org/2003/04/emma" version="1.0">
              <emma:interpretation id="{29B869D8-9B9E-4C2D-9DAC-136CC1C27FBA}" emma:medium="tactile" emma:mode="ink">
                <msink:context xmlns:msink="http://schemas.microsoft.com/ink/2010/main" type="inkWord" rotatedBoundingBox="6386,9978 7583,9978 7583,10667 6386,10667"/>
              </emma:interpretation>
            </emma:emma>
          </inkml:annotationXML>
          <inkml:trace contextRef="#ctx0" brushRef="#br0">577 50 0,'40'0'94,"0"0"-32,1 0-46,-1 0 15,0 49-15,0-49-16,1 50 15,-1-50 1,0 0-16,-40 49 16,41-49-1,-1 0-15,0 0 16,0 50 0,1-50-1,-41 50 1,40-50-1,0 0 32,-40 49-31,40-49 0,-40 50-1,41-50 1,-1 0 78,-40 49-94,0 1 15,0-1 16,0 1-15,0 0 15,0-1-15,0 1 62,0-1-62,0 1 15,-40-50-31,40 50 16,0-1 46,-41-49 32,1 0-79,0 0 17,0 0-32,-1 0 47,-39 0-32,40 0 1,-1 0 15,1 0-15,0-49-1,-1 49 17,1 0-32,0-50 15,0 50 1,-1 0-1,1 0 1,0 0 0,0 0-1,-1 0 1,1 0-16,0 0 16,-41 0-1,41 0 1,0 0 15,-1-50 110,1 50-141,0 0 15,0 0 1,-1 0-16,1-49 16,40-1 155,0 1-139,0-1-17,0 0 1,0 1 0,0-1-1,0 1 1,40 49-1,1 0-15,-41-50 16,0 1 15,40 49-15,-40-50 0,40 50 124,0-50-124,1 50-1,-41-49-15,40 49 16,0 0 15,0 0-15,1 0 203,-1 0-141,0 0-47,1 0-15,-1 0 46,0 0 16,-40-50 141,40 1-188,-40-1 1,41 50-17</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6B1306FB-8352-4DA0-BF1B-1C8C56A9F26C}" type="datetimeFigureOut">
              <a:rPr lang="hu-HU" smtClean="0"/>
              <a:t>2018. 02. 10.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427893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B1306FB-8352-4DA0-BF1B-1C8C56A9F26C}" type="datetimeFigureOut">
              <a:rPr lang="hu-HU" smtClean="0"/>
              <a:t>2018. 02. 10.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337422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B1306FB-8352-4DA0-BF1B-1C8C56A9F26C}" type="datetimeFigureOut">
              <a:rPr lang="hu-HU" smtClean="0"/>
              <a:t>2018. 02. 10.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185238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B1306FB-8352-4DA0-BF1B-1C8C56A9F26C}" type="datetimeFigureOut">
              <a:rPr lang="hu-HU" smtClean="0"/>
              <a:t>2018. 02. 10.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247400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B1306FB-8352-4DA0-BF1B-1C8C56A9F26C}" type="datetimeFigureOut">
              <a:rPr lang="hu-HU" smtClean="0"/>
              <a:t>2018. 02. 10.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333225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B1306FB-8352-4DA0-BF1B-1C8C56A9F26C}" type="datetimeFigureOut">
              <a:rPr lang="hu-HU" smtClean="0"/>
              <a:t>2018. 02. 10.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50465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B1306FB-8352-4DA0-BF1B-1C8C56A9F26C}" type="datetimeFigureOut">
              <a:rPr lang="hu-HU" smtClean="0"/>
              <a:t>2018. 02. 10.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211247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B1306FB-8352-4DA0-BF1B-1C8C56A9F26C}" type="datetimeFigureOut">
              <a:rPr lang="hu-HU" smtClean="0"/>
              <a:t>2018. 02. 10.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390001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B1306FB-8352-4DA0-BF1B-1C8C56A9F26C}" type="datetimeFigureOut">
              <a:rPr lang="hu-HU" smtClean="0"/>
              <a:t>2018. 02. 10.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124613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B1306FB-8352-4DA0-BF1B-1C8C56A9F26C}" type="datetimeFigureOut">
              <a:rPr lang="hu-HU" smtClean="0"/>
              <a:t>2018. 02. 10.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299347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B1306FB-8352-4DA0-BF1B-1C8C56A9F26C}" type="datetimeFigureOut">
              <a:rPr lang="hu-HU" smtClean="0"/>
              <a:t>2018. 02. 10.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87A6C3-A34B-4EAF-B7BF-84E40606FE09}" type="slidenum">
              <a:rPr lang="hu-HU" smtClean="0"/>
              <a:t>‹#›</a:t>
            </a:fld>
            <a:endParaRPr lang="hu-HU"/>
          </a:p>
        </p:txBody>
      </p:sp>
    </p:spTree>
    <p:extLst>
      <p:ext uri="{BB962C8B-B14F-4D97-AF65-F5344CB8AC3E}">
        <p14:creationId xmlns:p14="http://schemas.microsoft.com/office/powerpoint/2010/main" val="293951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306FB-8352-4DA0-BF1B-1C8C56A9F26C}" type="datetimeFigureOut">
              <a:rPr lang="hu-HU" smtClean="0"/>
              <a:t>2018. 02. 10.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7A6C3-A34B-4EAF-B7BF-84E40606FE09}" type="slidenum">
              <a:rPr lang="hu-HU" smtClean="0"/>
              <a:t>‹#›</a:t>
            </a:fld>
            <a:endParaRPr lang="hu-HU"/>
          </a:p>
        </p:txBody>
      </p:sp>
    </p:spTree>
    <p:extLst>
      <p:ext uri="{BB962C8B-B14F-4D97-AF65-F5344CB8AC3E}">
        <p14:creationId xmlns:p14="http://schemas.microsoft.com/office/powerpoint/2010/main" val="3823070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emf"/><Relationship Id="rId2" Type="http://schemas.openxmlformats.org/officeDocument/2006/relationships/image" Target="../media/image65.emf"/><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emf"/><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 Id="rId4" Type="http://schemas.openxmlformats.org/officeDocument/2006/relationships/image" Target="../media/image96.emf"/></Relationships>
</file>

<file path=ppt/slides/_rels/slide63.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7.xml"/><Relationship Id="rId4" Type="http://schemas.openxmlformats.org/officeDocument/2006/relationships/image" Target="../media/image101.emf"/></Relationships>
</file>

<file path=ppt/slides/_rels/slide66.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7.xml"/><Relationship Id="rId4" Type="http://schemas.openxmlformats.org/officeDocument/2006/relationships/image" Target="../media/image115.emf"/></Relationships>
</file>

<file path=ppt/slides/_rels/slide74.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7.xml"/><Relationship Id="rId4" Type="http://schemas.openxmlformats.org/officeDocument/2006/relationships/image" Target="../media/image120.emf"/></Relationships>
</file>

<file path=ppt/slides/_rels/slide76.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Hypothesis</a:t>
            </a:r>
            <a:r>
              <a:rPr lang="hu-HU" dirty="0" smtClean="0"/>
              <a:t> </a:t>
            </a:r>
            <a:r>
              <a:rPr lang="hu-HU" dirty="0" err="1" smtClean="0"/>
              <a:t>Theory</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600591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27908" y="470263"/>
            <a:ext cx="10384061" cy="400110"/>
          </a:xfrm>
          <a:prstGeom prst="rect">
            <a:avLst/>
          </a:prstGeom>
          <a:noFill/>
          <a:ln>
            <a:solidFill>
              <a:srgbClr val="0070C0"/>
            </a:solidFill>
          </a:ln>
        </p:spPr>
        <p:txBody>
          <a:bodyPr wrap="none" rtlCol="0">
            <a:spAutoFit/>
          </a:bodyPr>
          <a:lstStyle/>
          <a:p>
            <a:r>
              <a:rPr lang="en-US" sz="2000" b="1" dirty="0" smtClean="0"/>
              <a:t>Editing confidence interval to the expected value when the deviation is unknown in normal case</a:t>
            </a:r>
          </a:p>
        </p:txBody>
      </p:sp>
      <p:pic>
        <p:nvPicPr>
          <p:cNvPr id="3" name="Kép 2"/>
          <p:cNvPicPr>
            <a:picLocks noChangeAspect="1"/>
          </p:cNvPicPr>
          <p:nvPr/>
        </p:nvPicPr>
        <p:blipFill>
          <a:blip r:embed="rId2"/>
          <a:stretch>
            <a:fillRect/>
          </a:stretch>
        </p:blipFill>
        <p:spPr>
          <a:xfrm>
            <a:off x="2652230" y="1134465"/>
            <a:ext cx="6496201" cy="1556484"/>
          </a:xfrm>
          <a:prstGeom prst="rect">
            <a:avLst/>
          </a:prstGeom>
        </p:spPr>
      </p:pic>
      <p:pic>
        <p:nvPicPr>
          <p:cNvPr id="4" name="Kép 3"/>
          <p:cNvPicPr>
            <a:picLocks noChangeAspect="1"/>
          </p:cNvPicPr>
          <p:nvPr/>
        </p:nvPicPr>
        <p:blipFill>
          <a:blip r:embed="rId3"/>
          <a:stretch>
            <a:fillRect/>
          </a:stretch>
        </p:blipFill>
        <p:spPr>
          <a:xfrm>
            <a:off x="900913" y="2468880"/>
            <a:ext cx="9430335" cy="4258492"/>
          </a:xfrm>
          <a:prstGeom prst="rect">
            <a:avLst/>
          </a:prstGeom>
        </p:spPr>
      </p:pic>
    </p:spTree>
    <p:extLst>
      <p:ext uri="{BB962C8B-B14F-4D97-AF65-F5344CB8AC3E}">
        <p14:creationId xmlns:p14="http://schemas.microsoft.com/office/powerpoint/2010/main" val="645934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56115" y="338041"/>
            <a:ext cx="6984274" cy="6376268"/>
          </a:xfrm>
          <a:prstGeom prst="rect">
            <a:avLst/>
          </a:prstGeom>
        </p:spPr>
      </p:pic>
    </p:spTree>
    <p:extLst>
      <p:ext uri="{BB962C8B-B14F-4D97-AF65-F5344CB8AC3E}">
        <p14:creationId xmlns:p14="http://schemas.microsoft.com/office/powerpoint/2010/main" val="2441809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16604" y="3285037"/>
            <a:ext cx="5190717" cy="346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zövegdoboz 2"/>
          <p:cNvSpPr txBox="1"/>
          <p:nvPr/>
        </p:nvSpPr>
        <p:spPr>
          <a:xfrm>
            <a:off x="1384662" y="378823"/>
            <a:ext cx="8854603" cy="400110"/>
          </a:xfrm>
          <a:prstGeom prst="rect">
            <a:avLst/>
          </a:prstGeom>
          <a:noFill/>
          <a:ln>
            <a:solidFill>
              <a:srgbClr val="00B050"/>
            </a:solidFill>
          </a:ln>
        </p:spPr>
        <p:txBody>
          <a:bodyPr wrap="none" rtlCol="0">
            <a:spAutoFit/>
          </a:bodyPr>
          <a:lstStyle/>
          <a:p>
            <a:r>
              <a:rPr lang="en-US" sz="2000" b="1" dirty="0" smtClean="0"/>
              <a:t>Editing Confidence Interval for Unknown Deviation in Case of Normal Distribution</a:t>
            </a:r>
            <a:endParaRPr lang="hu-HU" sz="2000" b="1" dirty="0"/>
          </a:p>
        </p:txBody>
      </p:sp>
      <p:pic>
        <p:nvPicPr>
          <p:cNvPr id="4" name="Kép 3"/>
          <p:cNvPicPr>
            <a:picLocks noChangeAspect="1"/>
          </p:cNvPicPr>
          <p:nvPr/>
        </p:nvPicPr>
        <p:blipFill>
          <a:blip r:embed="rId3"/>
          <a:stretch>
            <a:fillRect/>
          </a:stretch>
        </p:blipFill>
        <p:spPr>
          <a:xfrm>
            <a:off x="3145513" y="836561"/>
            <a:ext cx="5332898" cy="2390848"/>
          </a:xfrm>
          <a:prstGeom prst="rect">
            <a:avLst/>
          </a:prstGeom>
        </p:spPr>
      </p:pic>
    </p:spTree>
    <p:extLst>
      <p:ext uri="{BB962C8B-B14F-4D97-AF65-F5344CB8AC3E}">
        <p14:creationId xmlns:p14="http://schemas.microsoft.com/office/powerpoint/2010/main" val="3320731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046" y="235130"/>
            <a:ext cx="8854603" cy="400110"/>
          </a:xfrm>
          <a:prstGeom prst="rect">
            <a:avLst/>
          </a:prstGeom>
          <a:noFill/>
          <a:ln>
            <a:solidFill>
              <a:srgbClr val="00B050"/>
            </a:solidFill>
          </a:ln>
        </p:spPr>
        <p:txBody>
          <a:bodyPr wrap="none" rtlCol="0">
            <a:spAutoFit/>
          </a:bodyPr>
          <a:lstStyle/>
          <a:p>
            <a:r>
              <a:rPr lang="en-US" sz="2000" b="1" dirty="0" smtClean="0"/>
              <a:t>Editing Confidence Interval for Unknown Deviation in Case of Normal Distribution</a:t>
            </a:r>
          </a:p>
        </p:txBody>
      </p:sp>
      <p:pic>
        <p:nvPicPr>
          <p:cNvPr id="4" name="Kép 3"/>
          <p:cNvPicPr>
            <a:picLocks noChangeAspect="1"/>
          </p:cNvPicPr>
          <p:nvPr/>
        </p:nvPicPr>
        <p:blipFill>
          <a:blip r:embed="rId2"/>
          <a:stretch>
            <a:fillRect/>
          </a:stretch>
        </p:blipFill>
        <p:spPr>
          <a:xfrm>
            <a:off x="5574513" y="5892948"/>
            <a:ext cx="6221248" cy="533285"/>
          </a:xfrm>
          <a:prstGeom prst="rect">
            <a:avLst/>
          </a:prstGeom>
        </p:spPr>
      </p:pic>
      <p:pic>
        <p:nvPicPr>
          <p:cNvPr id="5" name="Kép 4"/>
          <p:cNvPicPr>
            <a:picLocks noChangeAspect="1"/>
          </p:cNvPicPr>
          <p:nvPr/>
        </p:nvPicPr>
        <p:blipFill>
          <a:blip r:embed="rId3"/>
          <a:stretch>
            <a:fillRect/>
          </a:stretch>
        </p:blipFill>
        <p:spPr>
          <a:xfrm>
            <a:off x="226095" y="798979"/>
            <a:ext cx="6413684" cy="4321661"/>
          </a:xfrm>
          <a:prstGeom prst="rect">
            <a:avLst/>
          </a:prstGeom>
        </p:spPr>
      </p:pic>
      <p:pic>
        <p:nvPicPr>
          <p:cNvPr id="6" name="Kép 5"/>
          <p:cNvPicPr>
            <a:picLocks noChangeAspect="1"/>
          </p:cNvPicPr>
          <p:nvPr/>
        </p:nvPicPr>
        <p:blipFill>
          <a:blip r:embed="rId4"/>
          <a:stretch>
            <a:fillRect/>
          </a:stretch>
        </p:blipFill>
        <p:spPr>
          <a:xfrm>
            <a:off x="6007907" y="3681886"/>
            <a:ext cx="5611529" cy="1857565"/>
          </a:xfrm>
          <a:prstGeom prst="rect">
            <a:avLst/>
          </a:prstGeom>
        </p:spPr>
      </p:pic>
    </p:spTree>
    <p:extLst>
      <p:ext uri="{BB962C8B-B14F-4D97-AF65-F5344CB8AC3E}">
        <p14:creationId xmlns:p14="http://schemas.microsoft.com/office/powerpoint/2010/main" val="437762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409258" y="438850"/>
            <a:ext cx="7138308" cy="6419150"/>
          </a:xfrm>
          <a:prstGeom prst="rect">
            <a:avLst/>
          </a:prstGeom>
        </p:spPr>
      </p:pic>
      <p:pic>
        <p:nvPicPr>
          <p:cNvPr id="4" name="Kép 3"/>
          <p:cNvPicPr>
            <a:picLocks noChangeAspect="1"/>
          </p:cNvPicPr>
          <p:nvPr/>
        </p:nvPicPr>
        <p:blipFill>
          <a:blip r:embed="rId3"/>
          <a:stretch>
            <a:fillRect/>
          </a:stretch>
        </p:blipFill>
        <p:spPr>
          <a:xfrm>
            <a:off x="0" y="5865223"/>
            <a:ext cx="4619945" cy="593229"/>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Szabadkéz 7"/>
              <p14:cNvContentPartPr/>
              <p14:nvPr/>
            </p14:nvContentPartPr>
            <p14:xfrm>
              <a:off x="4820246" y="6178166"/>
              <a:ext cx="6701400" cy="92520"/>
            </p14:xfrm>
          </p:contentPart>
        </mc:Choice>
        <mc:Fallback xmlns="">
          <p:pic>
            <p:nvPicPr>
              <p:cNvPr id="8" name="Szabadkéz 7"/>
              <p:cNvPicPr/>
              <p:nvPr/>
            </p:nvPicPr>
            <p:blipFill>
              <a:blip r:embed="rId5"/>
              <a:stretch>
                <a:fillRect/>
              </a:stretch>
            </p:blipFill>
            <p:spPr>
              <a:xfrm>
                <a:off x="4810886" y="6168806"/>
                <a:ext cx="6720120" cy="111240"/>
              </a:xfrm>
              <a:prstGeom prst="rect">
                <a:avLst/>
              </a:prstGeom>
            </p:spPr>
          </p:pic>
        </mc:Fallback>
      </mc:AlternateContent>
    </p:spTree>
    <p:extLst>
      <p:ext uri="{BB962C8B-B14F-4D97-AF65-F5344CB8AC3E}">
        <p14:creationId xmlns:p14="http://schemas.microsoft.com/office/powerpoint/2010/main" val="2910376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60320" y="2325189"/>
            <a:ext cx="6007350" cy="1015663"/>
          </a:xfrm>
          <a:prstGeom prst="rect">
            <a:avLst/>
          </a:prstGeom>
          <a:noFill/>
        </p:spPr>
        <p:txBody>
          <a:bodyPr wrap="none" rtlCol="0">
            <a:spAutoFit/>
          </a:bodyPr>
          <a:lstStyle/>
          <a:p>
            <a:r>
              <a:rPr lang="hu-HU" sz="6000" dirty="0" err="1" smtClean="0"/>
              <a:t>Hypothesis</a:t>
            </a:r>
            <a:r>
              <a:rPr lang="hu-HU" sz="6000" dirty="0" smtClean="0"/>
              <a:t> </a:t>
            </a:r>
            <a:r>
              <a:rPr lang="hu-HU" sz="6000" dirty="0" err="1" smtClean="0"/>
              <a:t>Theory</a:t>
            </a:r>
            <a:endParaRPr lang="hu-HU" sz="6000" dirty="0"/>
          </a:p>
        </p:txBody>
      </p:sp>
    </p:spTree>
    <p:extLst>
      <p:ext uri="{BB962C8B-B14F-4D97-AF65-F5344CB8AC3E}">
        <p14:creationId xmlns:p14="http://schemas.microsoft.com/office/powerpoint/2010/main" val="96193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879669" y="613954"/>
            <a:ext cx="2459328" cy="646331"/>
          </a:xfrm>
          <a:prstGeom prst="rect">
            <a:avLst/>
          </a:prstGeom>
          <a:noFill/>
        </p:spPr>
        <p:txBody>
          <a:bodyPr wrap="none" rtlCol="0">
            <a:spAutoFit/>
          </a:bodyPr>
          <a:lstStyle/>
          <a:p>
            <a:r>
              <a:rPr lang="hu-HU" sz="3600" dirty="0"/>
              <a:t>B</a:t>
            </a:r>
            <a:r>
              <a:rPr lang="hu-HU" sz="3600" dirty="0" smtClean="0"/>
              <a:t>asic </a:t>
            </a:r>
            <a:r>
              <a:rPr lang="hu-HU" sz="3600" dirty="0" err="1" smtClean="0"/>
              <a:t>Model</a:t>
            </a:r>
            <a:endParaRPr lang="hu-HU" sz="3600" dirty="0"/>
          </a:p>
        </p:txBody>
      </p:sp>
      <p:pic>
        <p:nvPicPr>
          <p:cNvPr id="3" name="Kép 2"/>
          <p:cNvPicPr>
            <a:picLocks noChangeAspect="1"/>
          </p:cNvPicPr>
          <p:nvPr/>
        </p:nvPicPr>
        <p:blipFill>
          <a:blip r:embed="rId2"/>
          <a:stretch>
            <a:fillRect/>
          </a:stretch>
        </p:blipFill>
        <p:spPr>
          <a:xfrm>
            <a:off x="1066008" y="1731922"/>
            <a:ext cx="9963147" cy="4917072"/>
          </a:xfrm>
          <a:prstGeom prst="rect">
            <a:avLst/>
          </a:prstGeom>
        </p:spPr>
      </p:pic>
    </p:spTree>
    <p:extLst>
      <p:ext uri="{BB962C8B-B14F-4D97-AF65-F5344CB8AC3E}">
        <p14:creationId xmlns:p14="http://schemas.microsoft.com/office/powerpoint/2010/main" val="242931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7370" y="1550442"/>
            <a:ext cx="11381432" cy="4419284"/>
          </a:xfrm>
          <a:prstGeom prst="rect">
            <a:avLst/>
          </a:prstGeom>
        </p:spPr>
      </p:pic>
    </p:spTree>
    <p:extLst>
      <p:ext uri="{BB962C8B-B14F-4D97-AF65-F5344CB8AC3E}">
        <p14:creationId xmlns:p14="http://schemas.microsoft.com/office/powerpoint/2010/main" val="286914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6799" y="1039711"/>
            <a:ext cx="11407146" cy="1625112"/>
          </a:xfrm>
          <a:prstGeom prst="rect">
            <a:avLst/>
          </a:prstGeom>
        </p:spPr>
      </p:pic>
      <p:pic>
        <p:nvPicPr>
          <p:cNvPr id="3" name="Kép 2"/>
          <p:cNvPicPr>
            <a:picLocks noChangeAspect="1"/>
          </p:cNvPicPr>
          <p:nvPr/>
        </p:nvPicPr>
        <p:blipFill>
          <a:blip r:embed="rId3"/>
          <a:stretch>
            <a:fillRect/>
          </a:stretch>
        </p:blipFill>
        <p:spPr>
          <a:xfrm>
            <a:off x="296799" y="3528346"/>
            <a:ext cx="11417272" cy="2323814"/>
          </a:xfrm>
          <a:prstGeom prst="rect">
            <a:avLst/>
          </a:prstGeom>
        </p:spPr>
      </p:pic>
    </p:spTree>
    <p:extLst>
      <p:ext uri="{BB962C8B-B14F-4D97-AF65-F5344CB8AC3E}">
        <p14:creationId xmlns:p14="http://schemas.microsoft.com/office/powerpoint/2010/main" val="406618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23702" y="2179814"/>
            <a:ext cx="11290889" cy="2966951"/>
          </a:xfrm>
          <a:prstGeom prst="rect">
            <a:avLst/>
          </a:prstGeom>
        </p:spPr>
      </p:pic>
    </p:spTree>
    <p:extLst>
      <p:ext uri="{BB962C8B-B14F-4D97-AF65-F5344CB8AC3E}">
        <p14:creationId xmlns:p14="http://schemas.microsoft.com/office/powerpoint/2010/main" val="344449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Confidence</a:t>
            </a:r>
            <a:r>
              <a:rPr lang="hu-HU" dirty="0" smtClean="0"/>
              <a:t> </a:t>
            </a:r>
            <a:r>
              <a:rPr lang="hu-HU" dirty="0" err="1" smtClean="0"/>
              <a:t>Interval</a:t>
            </a:r>
            <a:endParaRPr lang="hu-HU" dirty="0"/>
          </a:p>
        </p:txBody>
      </p:sp>
      <p:sp>
        <p:nvSpPr>
          <p:cNvPr id="4" name="Szövegdoboz 3"/>
          <p:cNvSpPr txBox="1"/>
          <p:nvPr/>
        </p:nvSpPr>
        <p:spPr>
          <a:xfrm>
            <a:off x="952430" y="2683684"/>
            <a:ext cx="1721753" cy="369332"/>
          </a:xfrm>
          <a:prstGeom prst="rect">
            <a:avLst/>
          </a:prstGeom>
          <a:noFill/>
        </p:spPr>
        <p:txBody>
          <a:bodyPr wrap="none" rtlCol="0">
            <a:spAutoFit/>
          </a:bodyPr>
          <a:lstStyle/>
          <a:p>
            <a:r>
              <a:rPr lang="hu-HU" dirty="0" err="1" smtClean="0"/>
              <a:t>Point</a:t>
            </a:r>
            <a:r>
              <a:rPr lang="hu-HU" dirty="0" smtClean="0"/>
              <a:t> </a:t>
            </a:r>
            <a:r>
              <a:rPr lang="hu-HU" dirty="0" err="1" smtClean="0"/>
              <a:t>estimation</a:t>
            </a:r>
            <a:endParaRPr lang="hu-HU" dirty="0"/>
          </a:p>
        </p:txBody>
      </p:sp>
      <p:pic>
        <p:nvPicPr>
          <p:cNvPr id="5" name="Kép 4"/>
          <p:cNvPicPr>
            <a:picLocks noChangeAspect="1"/>
          </p:cNvPicPr>
          <p:nvPr/>
        </p:nvPicPr>
        <p:blipFill>
          <a:blip r:embed="rId2"/>
          <a:stretch>
            <a:fillRect/>
          </a:stretch>
        </p:blipFill>
        <p:spPr>
          <a:xfrm>
            <a:off x="4666303" y="1662432"/>
            <a:ext cx="3094525" cy="1720969"/>
          </a:xfrm>
          <a:prstGeom prst="rect">
            <a:avLst/>
          </a:prstGeom>
        </p:spPr>
      </p:pic>
      <p:sp>
        <p:nvSpPr>
          <p:cNvPr id="6" name="Szövegdoboz 5"/>
          <p:cNvSpPr txBox="1"/>
          <p:nvPr/>
        </p:nvSpPr>
        <p:spPr>
          <a:xfrm>
            <a:off x="838200" y="4905102"/>
            <a:ext cx="1950214" cy="369332"/>
          </a:xfrm>
          <a:prstGeom prst="rect">
            <a:avLst/>
          </a:prstGeom>
          <a:noFill/>
        </p:spPr>
        <p:txBody>
          <a:bodyPr wrap="none" rtlCol="0">
            <a:spAutoFit/>
          </a:bodyPr>
          <a:lstStyle/>
          <a:p>
            <a:r>
              <a:rPr lang="hu-HU" dirty="0" err="1" smtClean="0"/>
              <a:t>Interval</a:t>
            </a:r>
            <a:r>
              <a:rPr lang="hu-HU" dirty="0" smtClean="0"/>
              <a:t> </a:t>
            </a:r>
            <a:r>
              <a:rPr lang="hu-HU" dirty="0" err="1" smtClean="0"/>
              <a:t>estimation</a:t>
            </a:r>
            <a:endParaRPr lang="hu-HU" dirty="0"/>
          </a:p>
        </p:txBody>
      </p:sp>
      <p:pic>
        <p:nvPicPr>
          <p:cNvPr id="7" name="Kép 6"/>
          <p:cNvPicPr>
            <a:picLocks noChangeAspect="1"/>
          </p:cNvPicPr>
          <p:nvPr/>
        </p:nvPicPr>
        <p:blipFill>
          <a:blip r:embed="rId3"/>
          <a:stretch>
            <a:fillRect/>
          </a:stretch>
        </p:blipFill>
        <p:spPr>
          <a:xfrm>
            <a:off x="4918751" y="4044618"/>
            <a:ext cx="2842077" cy="1720969"/>
          </a:xfrm>
          <a:prstGeom prst="rect">
            <a:avLst/>
          </a:prstGeom>
        </p:spPr>
      </p:pic>
    </p:spTree>
    <p:extLst>
      <p:ext uri="{BB962C8B-B14F-4D97-AF65-F5344CB8AC3E}">
        <p14:creationId xmlns:p14="http://schemas.microsoft.com/office/powerpoint/2010/main" val="3104475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2600" y="777117"/>
            <a:ext cx="11278797" cy="2775980"/>
          </a:xfrm>
          <a:prstGeom prst="rect">
            <a:avLst/>
          </a:prstGeom>
        </p:spPr>
      </p:pic>
      <p:sp>
        <p:nvSpPr>
          <p:cNvPr id="3" name="Szövegdoboz 2"/>
          <p:cNvSpPr txBox="1"/>
          <p:nvPr/>
        </p:nvSpPr>
        <p:spPr>
          <a:xfrm>
            <a:off x="984187" y="4059476"/>
            <a:ext cx="9995621" cy="1938992"/>
          </a:xfrm>
          <a:prstGeom prst="rect">
            <a:avLst/>
          </a:prstGeom>
          <a:noFill/>
        </p:spPr>
        <p:txBody>
          <a:bodyPr wrap="none" rtlCol="0">
            <a:spAutoFit/>
          </a:bodyPr>
          <a:lstStyle/>
          <a:p>
            <a:r>
              <a:rPr lang="en-US" sz="2400" dirty="0">
                <a:solidFill>
                  <a:srgbClr val="FF0000"/>
                </a:solidFill>
              </a:rPr>
              <a:t>A Type I error occurs if we reject the null hypothesis H</a:t>
            </a:r>
            <a:r>
              <a:rPr lang="en-US" sz="2400" baseline="-25000" dirty="0">
                <a:solidFill>
                  <a:srgbClr val="FF0000"/>
                </a:solidFill>
              </a:rPr>
              <a:t>0</a:t>
            </a:r>
            <a:r>
              <a:rPr lang="en-US" sz="2400" dirty="0">
                <a:solidFill>
                  <a:srgbClr val="FF0000"/>
                </a:solidFill>
              </a:rPr>
              <a:t> </a:t>
            </a:r>
            <a:endParaRPr lang="hu-HU" sz="2400" dirty="0">
              <a:solidFill>
                <a:srgbClr val="FF0000"/>
              </a:solidFill>
            </a:endParaRPr>
          </a:p>
          <a:p>
            <a:r>
              <a:rPr lang="en-US" sz="2400" dirty="0">
                <a:solidFill>
                  <a:srgbClr val="FF0000"/>
                </a:solidFill>
              </a:rPr>
              <a:t>(in favor of the alternative hypothesis H</a:t>
            </a:r>
            <a:r>
              <a:rPr lang="hu-HU" sz="2400" baseline="-25000" dirty="0">
                <a:solidFill>
                  <a:srgbClr val="FF0000"/>
                </a:solidFill>
              </a:rPr>
              <a:t>1</a:t>
            </a:r>
            <a:r>
              <a:rPr lang="en-US" sz="2400" dirty="0">
                <a:solidFill>
                  <a:srgbClr val="FF0000"/>
                </a:solidFill>
              </a:rPr>
              <a:t>) </a:t>
            </a:r>
            <a:r>
              <a:rPr lang="hu-HU" sz="2400" dirty="0">
                <a:solidFill>
                  <a:srgbClr val="FF0000"/>
                </a:solidFill>
              </a:rPr>
              <a:t> </a:t>
            </a:r>
            <a:r>
              <a:rPr lang="en-US" sz="2400" dirty="0">
                <a:solidFill>
                  <a:srgbClr val="FF0000"/>
                </a:solidFill>
              </a:rPr>
              <a:t>when the null hypothesis H</a:t>
            </a:r>
            <a:r>
              <a:rPr lang="en-US" sz="2400" baseline="-25000" dirty="0">
                <a:solidFill>
                  <a:srgbClr val="FF0000"/>
                </a:solidFill>
              </a:rPr>
              <a:t>0</a:t>
            </a:r>
            <a:r>
              <a:rPr lang="en-US" sz="2400" dirty="0">
                <a:solidFill>
                  <a:srgbClr val="FF0000"/>
                </a:solidFill>
              </a:rPr>
              <a:t> is true.</a:t>
            </a:r>
            <a:endParaRPr lang="hu-HU" sz="2400" dirty="0">
              <a:solidFill>
                <a:srgbClr val="FF0000"/>
              </a:solidFill>
            </a:endParaRPr>
          </a:p>
          <a:p>
            <a:endParaRPr lang="en-US" sz="2400" dirty="0">
              <a:solidFill>
                <a:srgbClr val="FF0000"/>
              </a:solidFill>
            </a:endParaRPr>
          </a:p>
          <a:p>
            <a:r>
              <a:rPr lang="en-US" sz="2400" dirty="0">
                <a:solidFill>
                  <a:srgbClr val="FF0000"/>
                </a:solidFill>
              </a:rPr>
              <a:t>A Type II error occurs if we fail to reject the null hypothesis H</a:t>
            </a:r>
            <a:r>
              <a:rPr lang="en-US" sz="2400" baseline="-25000" dirty="0">
                <a:solidFill>
                  <a:srgbClr val="FF0000"/>
                </a:solidFill>
              </a:rPr>
              <a:t>0</a:t>
            </a:r>
            <a:r>
              <a:rPr lang="en-US" sz="2400" dirty="0">
                <a:solidFill>
                  <a:srgbClr val="FF0000"/>
                </a:solidFill>
              </a:rPr>
              <a:t> </a:t>
            </a:r>
            <a:endParaRPr lang="hu-HU" sz="2400" dirty="0">
              <a:solidFill>
                <a:srgbClr val="FF0000"/>
              </a:solidFill>
            </a:endParaRPr>
          </a:p>
          <a:p>
            <a:r>
              <a:rPr lang="en-US" sz="2400" dirty="0">
                <a:solidFill>
                  <a:srgbClr val="FF0000"/>
                </a:solidFill>
              </a:rPr>
              <a:t>when the alternative hypothesis H</a:t>
            </a:r>
            <a:r>
              <a:rPr lang="hu-HU" sz="2400" baseline="-25000" dirty="0">
                <a:solidFill>
                  <a:srgbClr val="FF0000"/>
                </a:solidFill>
              </a:rPr>
              <a:t>1</a:t>
            </a:r>
            <a:r>
              <a:rPr lang="en-US" sz="2400" dirty="0">
                <a:solidFill>
                  <a:srgbClr val="FF0000"/>
                </a:solidFill>
              </a:rPr>
              <a:t> is true.</a:t>
            </a:r>
            <a:endParaRPr lang="hu-HU" sz="2400" dirty="0">
              <a:solidFill>
                <a:srgbClr val="FF0000"/>
              </a:solidFill>
            </a:endParaRPr>
          </a:p>
        </p:txBody>
      </p:sp>
    </p:spTree>
    <p:extLst>
      <p:ext uri="{BB962C8B-B14F-4D97-AF65-F5344CB8AC3E}">
        <p14:creationId xmlns:p14="http://schemas.microsoft.com/office/powerpoint/2010/main" val="99388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73383" y="509452"/>
            <a:ext cx="6242927" cy="707886"/>
          </a:xfrm>
          <a:prstGeom prst="rect">
            <a:avLst/>
          </a:prstGeom>
          <a:noFill/>
        </p:spPr>
        <p:txBody>
          <a:bodyPr wrap="none" rtlCol="0">
            <a:spAutoFit/>
          </a:bodyPr>
          <a:lstStyle/>
          <a:p>
            <a:r>
              <a:rPr lang="hu-HU" sz="4000" dirty="0" err="1" smtClean="0"/>
              <a:t>Principle</a:t>
            </a:r>
            <a:r>
              <a:rPr lang="hu-HU" sz="4000" dirty="0" smtClean="0"/>
              <a:t> of </a:t>
            </a:r>
            <a:r>
              <a:rPr lang="hu-HU" sz="4000" dirty="0" err="1"/>
              <a:t>S</a:t>
            </a:r>
            <a:r>
              <a:rPr lang="hu-HU" sz="4000" dirty="0" err="1" smtClean="0"/>
              <a:t>ignificance</a:t>
            </a:r>
            <a:r>
              <a:rPr lang="hu-HU" sz="4000" dirty="0" smtClean="0"/>
              <a:t> </a:t>
            </a:r>
            <a:r>
              <a:rPr lang="hu-HU" sz="4000" dirty="0" err="1" smtClean="0"/>
              <a:t>Tests</a:t>
            </a:r>
            <a:endParaRPr lang="hu-HU" sz="4000" dirty="0"/>
          </a:p>
        </p:txBody>
      </p:sp>
      <p:sp>
        <p:nvSpPr>
          <p:cNvPr id="3" name="Szövegdoboz 2"/>
          <p:cNvSpPr txBox="1"/>
          <p:nvPr/>
        </p:nvSpPr>
        <p:spPr>
          <a:xfrm>
            <a:off x="1632857" y="1368368"/>
            <a:ext cx="8872493" cy="461665"/>
          </a:xfrm>
          <a:prstGeom prst="rect">
            <a:avLst/>
          </a:prstGeom>
          <a:noFill/>
        </p:spPr>
        <p:txBody>
          <a:bodyPr wrap="none" rtlCol="0">
            <a:spAutoFit/>
          </a:bodyPr>
          <a:lstStyle/>
          <a:p>
            <a:r>
              <a:rPr lang="hu-HU" sz="2400" dirty="0"/>
              <a:t>(An </a:t>
            </a:r>
            <a:r>
              <a:rPr lang="hu-HU" sz="2400" dirty="0" err="1"/>
              <a:t>alternative</a:t>
            </a:r>
            <a:r>
              <a:rPr lang="hu-HU" sz="2400" dirty="0"/>
              <a:t> </a:t>
            </a:r>
            <a:r>
              <a:rPr lang="hu-HU" sz="2400" dirty="0" err="1" smtClean="0"/>
              <a:t>implementation</a:t>
            </a:r>
            <a:r>
              <a:rPr lang="hu-HU" sz="2400" dirty="0" smtClean="0"/>
              <a:t> of </a:t>
            </a:r>
            <a:r>
              <a:rPr lang="hu-HU" sz="2400" dirty="0" err="1" smtClean="0"/>
              <a:t>the</a:t>
            </a:r>
            <a:r>
              <a:rPr lang="hu-HU" sz="2400" dirty="0" smtClean="0"/>
              <a:t> decision </a:t>
            </a:r>
            <a:r>
              <a:rPr lang="hu-HU" sz="2400" dirty="0" err="1" smtClean="0"/>
              <a:t>on</a:t>
            </a:r>
            <a:r>
              <a:rPr lang="hu-HU" sz="2400" dirty="0" smtClean="0"/>
              <a:t> </a:t>
            </a:r>
            <a:r>
              <a:rPr lang="hu-HU" sz="2400" dirty="0" err="1" smtClean="0"/>
              <a:t>the</a:t>
            </a:r>
            <a:r>
              <a:rPr lang="hu-HU" sz="2400" dirty="0" smtClean="0"/>
              <a:t> null </a:t>
            </a:r>
            <a:r>
              <a:rPr lang="hu-HU" sz="2400" dirty="0" err="1" smtClean="0"/>
              <a:t>hypothesis</a:t>
            </a:r>
            <a:r>
              <a:rPr lang="hu-HU" sz="2400" dirty="0" smtClean="0"/>
              <a:t>)</a:t>
            </a:r>
            <a:endParaRPr lang="hu-HU" sz="2400" dirty="0"/>
          </a:p>
        </p:txBody>
      </p:sp>
      <p:pic>
        <p:nvPicPr>
          <p:cNvPr id="4" name="Kép 3"/>
          <p:cNvPicPr>
            <a:picLocks noChangeAspect="1"/>
          </p:cNvPicPr>
          <p:nvPr/>
        </p:nvPicPr>
        <p:blipFill>
          <a:blip r:embed="rId2"/>
          <a:stretch>
            <a:fillRect/>
          </a:stretch>
        </p:blipFill>
        <p:spPr>
          <a:xfrm>
            <a:off x="-19262" y="1981063"/>
            <a:ext cx="11987011" cy="4406674"/>
          </a:xfrm>
          <a:prstGeom prst="rect">
            <a:avLst/>
          </a:prstGeom>
        </p:spPr>
      </p:pic>
    </p:spTree>
    <p:extLst>
      <p:ext uri="{BB962C8B-B14F-4D97-AF65-F5344CB8AC3E}">
        <p14:creationId xmlns:p14="http://schemas.microsoft.com/office/powerpoint/2010/main" val="146035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54797" y="478579"/>
            <a:ext cx="4768628" cy="945272"/>
          </a:xfrm>
          <a:prstGeom prst="rect">
            <a:avLst/>
          </a:prstGeom>
        </p:spPr>
      </p:pic>
      <p:pic>
        <p:nvPicPr>
          <p:cNvPr id="3" name="Kép 2"/>
          <p:cNvPicPr>
            <a:picLocks noChangeAspect="1"/>
          </p:cNvPicPr>
          <p:nvPr/>
        </p:nvPicPr>
        <p:blipFill>
          <a:blip r:embed="rId3"/>
          <a:stretch>
            <a:fillRect/>
          </a:stretch>
        </p:blipFill>
        <p:spPr>
          <a:xfrm>
            <a:off x="1482411" y="1920240"/>
            <a:ext cx="9571275" cy="4545874"/>
          </a:xfrm>
          <a:prstGeom prst="rect">
            <a:avLst/>
          </a:prstGeom>
        </p:spPr>
      </p:pic>
    </p:spTree>
    <p:extLst>
      <p:ext uri="{BB962C8B-B14F-4D97-AF65-F5344CB8AC3E}">
        <p14:creationId xmlns:p14="http://schemas.microsoft.com/office/powerpoint/2010/main" val="312415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651761" y="1933303"/>
            <a:ext cx="6936377" cy="4524315"/>
          </a:xfrm>
          <a:prstGeom prst="rect">
            <a:avLst/>
          </a:prstGeom>
          <a:noFill/>
        </p:spPr>
        <p:txBody>
          <a:bodyPr wrap="square" rtlCol="0">
            <a:spAutoFit/>
          </a:bodyPr>
          <a:lstStyle/>
          <a:p>
            <a:r>
              <a:rPr lang="hu-HU" sz="3200" dirty="0" err="1" smtClean="0"/>
              <a:t>One</a:t>
            </a:r>
            <a:r>
              <a:rPr lang="hu-HU" sz="3200" dirty="0" smtClean="0"/>
              <a:t> </a:t>
            </a:r>
            <a:r>
              <a:rPr lang="hu-HU" sz="3200" dirty="0" err="1" smtClean="0"/>
              <a:t>sample</a:t>
            </a:r>
            <a:r>
              <a:rPr lang="hu-HU" sz="3200" dirty="0" smtClean="0"/>
              <a:t> </a:t>
            </a:r>
            <a:r>
              <a:rPr lang="hu-HU" sz="3200" i="1" dirty="0" smtClean="0"/>
              <a:t>u</a:t>
            </a:r>
            <a:r>
              <a:rPr lang="hu-HU" sz="3200" dirty="0" smtClean="0"/>
              <a:t>-test</a:t>
            </a:r>
          </a:p>
          <a:p>
            <a:r>
              <a:rPr lang="hu-HU" sz="3200" dirty="0" err="1" smtClean="0"/>
              <a:t>Two</a:t>
            </a:r>
            <a:r>
              <a:rPr lang="hu-HU" sz="3200" dirty="0" smtClean="0"/>
              <a:t> </a:t>
            </a:r>
            <a:r>
              <a:rPr lang="hu-HU" sz="3200" dirty="0" err="1" smtClean="0"/>
              <a:t>independent</a:t>
            </a:r>
            <a:r>
              <a:rPr lang="hu-HU" sz="3200" dirty="0" smtClean="0"/>
              <a:t> </a:t>
            </a:r>
            <a:r>
              <a:rPr lang="hu-HU" sz="3200" dirty="0" err="1" smtClean="0"/>
              <a:t>samples</a:t>
            </a:r>
            <a:r>
              <a:rPr lang="hu-HU" sz="3200" dirty="0" smtClean="0"/>
              <a:t> </a:t>
            </a:r>
            <a:r>
              <a:rPr lang="hu-HU" sz="3200" i="1" dirty="0" smtClean="0"/>
              <a:t>u</a:t>
            </a:r>
            <a:r>
              <a:rPr lang="hu-HU" sz="3200" dirty="0" smtClean="0"/>
              <a:t>-test</a:t>
            </a:r>
          </a:p>
          <a:p>
            <a:r>
              <a:rPr lang="hu-HU" sz="3200" dirty="0" err="1" smtClean="0"/>
              <a:t>One</a:t>
            </a:r>
            <a:r>
              <a:rPr lang="hu-HU" sz="3200" dirty="0" smtClean="0"/>
              <a:t> </a:t>
            </a:r>
            <a:r>
              <a:rPr lang="hu-HU" sz="3200" dirty="0" err="1" smtClean="0"/>
              <a:t>sample</a:t>
            </a:r>
            <a:r>
              <a:rPr lang="hu-HU" sz="3200" dirty="0" smtClean="0"/>
              <a:t> </a:t>
            </a:r>
            <a:r>
              <a:rPr lang="hu-HU" sz="3200" i="1" dirty="0" smtClean="0"/>
              <a:t>t</a:t>
            </a:r>
            <a:r>
              <a:rPr lang="hu-HU" sz="3200" dirty="0" smtClean="0"/>
              <a:t>-test</a:t>
            </a:r>
          </a:p>
          <a:p>
            <a:r>
              <a:rPr lang="hu-HU" sz="3200" dirty="0" err="1" smtClean="0"/>
              <a:t>Two</a:t>
            </a:r>
            <a:r>
              <a:rPr lang="hu-HU" sz="3200" dirty="0" smtClean="0"/>
              <a:t> </a:t>
            </a:r>
            <a:r>
              <a:rPr lang="hu-HU" sz="3200" dirty="0" err="1" smtClean="0"/>
              <a:t>independent</a:t>
            </a:r>
            <a:r>
              <a:rPr lang="hu-HU" sz="3200" dirty="0" smtClean="0"/>
              <a:t> </a:t>
            </a:r>
            <a:r>
              <a:rPr lang="hu-HU" sz="3200" dirty="0" err="1" smtClean="0"/>
              <a:t>samples</a:t>
            </a:r>
            <a:r>
              <a:rPr lang="hu-HU" sz="3200" dirty="0" smtClean="0"/>
              <a:t> </a:t>
            </a:r>
            <a:r>
              <a:rPr lang="hu-HU" sz="3200" i="1" dirty="0" smtClean="0"/>
              <a:t>t</a:t>
            </a:r>
            <a:r>
              <a:rPr lang="hu-HU" sz="3200" dirty="0" smtClean="0"/>
              <a:t>-test</a:t>
            </a:r>
          </a:p>
          <a:p>
            <a:r>
              <a:rPr lang="hu-HU" sz="3200" i="1" dirty="0" smtClean="0"/>
              <a:t>F</a:t>
            </a:r>
            <a:r>
              <a:rPr lang="hu-HU" sz="3200" dirty="0" smtClean="0"/>
              <a:t>-test</a:t>
            </a:r>
          </a:p>
          <a:p>
            <a:r>
              <a:rPr lang="hu-HU" sz="3200" i="1" dirty="0" err="1" smtClean="0"/>
              <a:t>Welch</a:t>
            </a:r>
            <a:r>
              <a:rPr lang="hu-HU" sz="3200" dirty="0" smtClean="0"/>
              <a:t>-test</a:t>
            </a:r>
          </a:p>
          <a:p>
            <a:r>
              <a:rPr lang="hu-HU" sz="3200" dirty="0" err="1" smtClean="0"/>
              <a:t>Two</a:t>
            </a:r>
            <a:r>
              <a:rPr lang="hu-HU" sz="3200" dirty="0" smtClean="0"/>
              <a:t> </a:t>
            </a:r>
            <a:r>
              <a:rPr lang="hu-HU" sz="3200" dirty="0" err="1" smtClean="0"/>
              <a:t>paired</a:t>
            </a:r>
            <a:r>
              <a:rPr lang="hu-HU" sz="3200" dirty="0" smtClean="0"/>
              <a:t> </a:t>
            </a:r>
            <a:r>
              <a:rPr lang="hu-HU" sz="3200" dirty="0" err="1" smtClean="0"/>
              <a:t>sample</a:t>
            </a:r>
            <a:r>
              <a:rPr lang="hu-HU" sz="3200" dirty="0" smtClean="0"/>
              <a:t> </a:t>
            </a:r>
            <a:r>
              <a:rPr lang="hu-HU" sz="3200" i="1" dirty="0" smtClean="0"/>
              <a:t>t</a:t>
            </a:r>
            <a:r>
              <a:rPr lang="hu-HU" sz="3200" dirty="0" smtClean="0"/>
              <a:t>-test</a:t>
            </a:r>
          </a:p>
          <a:p>
            <a:r>
              <a:rPr lang="hu-HU" sz="3200" dirty="0" err="1" smtClean="0"/>
              <a:t>Oneway</a:t>
            </a:r>
            <a:r>
              <a:rPr lang="hu-HU" sz="3200" dirty="0" smtClean="0"/>
              <a:t> ANOVA</a:t>
            </a:r>
          </a:p>
          <a:p>
            <a:r>
              <a:rPr lang="hu-HU" sz="3200" dirty="0" smtClean="0"/>
              <a:t>Bartlett-test</a:t>
            </a:r>
            <a:endParaRPr lang="hu-HU" sz="3200" dirty="0"/>
          </a:p>
        </p:txBody>
      </p:sp>
      <p:sp>
        <p:nvSpPr>
          <p:cNvPr id="5" name="Szövegdoboz 4"/>
          <p:cNvSpPr txBox="1"/>
          <p:nvPr/>
        </p:nvSpPr>
        <p:spPr>
          <a:xfrm>
            <a:off x="3553098" y="613954"/>
            <a:ext cx="3619324" cy="646331"/>
          </a:xfrm>
          <a:prstGeom prst="rect">
            <a:avLst/>
          </a:prstGeom>
          <a:noFill/>
        </p:spPr>
        <p:txBody>
          <a:bodyPr wrap="none" rtlCol="0">
            <a:spAutoFit/>
          </a:bodyPr>
          <a:lstStyle/>
          <a:p>
            <a:r>
              <a:rPr lang="hu-HU" sz="3600" b="1" dirty="0" err="1" smtClean="0"/>
              <a:t>Parametrical</a:t>
            </a:r>
            <a:r>
              <a:rPr lang="hu-HU" sz="3600" b="1" dirty="0" smtClean="0"/>
              <a:t> </a:t>
            </a:r>
            <a:r>
              <a:rPr lang="hu-HU" sz="3600" b="1" dirty="0" err="1" smtClean="0"/>
              <a:t>tests</a:t>
            </a:r>
            <a:endParaRPr lang="hu-HU" sz="3600" b="1" dirty="0"/>
          </a:p>
        </p:txBody>
      </p:sp>
    </p:spTree>
    <p:extLst>
      <p:ext uri="{BB962C8B-B14F-4D97-AF65-F5344CB8AC3E}">
        <p14:creationId xmlns:p14="http://schemas.microsoft.com/office/powerpoint/2010/main" val="1690598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708472" y="235130"/>
            <a:ext cx="4664819" cy="707886"/>
          </a:xfrm>
          <a:prstGeom prst="rect">
            <a:avLst/>
          </a:prstGeom>
        </p:spPr>
        <p:txBody>
          <a:bodyPr wrap="square">
            <a:spAutoFit/>
          </a:bodyPr>
          <a:lstStyle/>
          <a:p>
            <a:r>
              <a:rPr lang="hu-HU" sz="4000" b="1" dirty="0" err="1"/>
              <a:t>One</a:t>
            </a:r>
            <a:r>
              <a:rPr lang="hu-HU" sz="4000" b="1" dirty="0"/>
              <a:t> </a:t>
            </a:r>
            <a:r>
              <a:rPr lang="hu-HU" sz="4000" b="1" dirty="0" err="1"/>
              <a:t>sample</a:t>
            </a:r>
            <a:r>
              <a:rPr lang="hu-HU" sz="4000" b="1" dirty="0"/>
              <a:t> </a:t>
            </a:r>
            <a:r>
              <a:rPr lang="hu-HU" sz="4000" b="1" i="1" dirty="0"/>
              <a:t>u</a:t>
            </a:r>
            <a:r>
              <a:rPr lang="hu-HU" sz="4000" b="1" dirty="0"/>
              <a:t>-test</a:t>
            </a:r>
          </a:p>
        </p:txBody>
      </p:sp>
      <p:pic>
        <p:nvPicPr>
          <p:cNvPr id="3" name="Kép 2"/>
          <p:cNvPicPr>
            <a:picLocks noChangeAspect="1"/>
          </p:cNvPicPr>
          <p:nvPr/>
        </p:nvPicPr>
        <p:blipFill>
          <a:blip r:embed="rId2"/>
          <a:stretch>
            <a:fillRect/>
          </a:stretch>
        </p:blipFill>
        <p:spPr>
          <a:xfrm>
            <a:off x="1087017" y="1368776"/>
            <a:ext cx="10441463" cy="4757704"/>
          </a:xfrm>
          <a:prstGeom prst="rect">
            <a:avLst/>
          </a:prstGeom>
        </p:spPr>
      </p:pic>
    </p:spTree>
    <p:extLst>
      <p:ext uri="{BB962C8B-B14F-4D97-AF65-F5344CB8AC3E}">
        <p14:creationId xmlns:p14="http://schemas.microsoft.com/office/powerpoint/2010/main" val="275731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19208" y="410562"/>
            <a:ext cx="4883319" cy="1072989"/>
          </a:xfrm>
          <a:prstGeom prst="rect">
            <a:avLst/>
          </a:prstGeom>
        </p:spPr>
      </p:pic>
      <p:pic>
        <p:nvPicPr>
          <p:cNvPr id="3" name="Kép 2"/>
          <p:cNvPicPr>
            <a:picLocks noChangeAspect="1"/>
          </p:cNvPicPr>
          <p:nvPr/>
        </p:nvPicPr>
        <p:blipFill>
          <a:blip r:embed="rId3"/>
          <a:stretch>
            <a:fillRect/>
          </a:stretch>
        </p:blipFill>
        <p:spPr>
          <a:xfrm>
            <a:off x="490452" y="1810122"/>
            <a:ext cx="11505252" cy="4028975"/>
          </a:xfrm>
          <a:prstGeom prst="rect">
            <a:avLst/>
          </a:prstGeom>
        </p:spPr>
      </p:pic>
    </p:spTree>
    <p:extLst>
      <p:ext uri="{BB962C8B-B14F-4D97-AF65-F5344CB8AC3E}">
        <p14:creationId xmlns:p14="http://schemas.microsoft.com/office/powerpoint/2010/main" val="292494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19208" y="0"/>
            <a:ext cx="4883319" cy="1072989"/>
          </a:xfrm>
          <a:prstGeom prst="rect">
            <a:avLst/>
          </a:prstGeom>
        </p:spPr>
      </p:pic>
      <p:pic>
        <p:nvPicPr>
          <p:cNvPr id="3" name="Kép 2"/>
          <p:cNvPicPr>
            <a:picLocks noChangeAspect="1"/>
          </p:cNvPicPr>
          <p:nvPr/>
        </p:nvPicPr>
        <p:blipFill>
          <a:blip r:embed="rId3"/>
          <a:stretch>
            <a:fillRect/>
          </a:stretch>
        </p:blipFill>
        <p:spPr>
          <a:xfrm>
            <a:off x="643317" y="1203107"/>
            <a:ext cx="10854667" cy="5550390"/>
          </a:xfrm>
          <a:prstGeom prst="rect">
            <a:avLst/>
          </a:prstGeom>
        </p:spPr>
      </p:pic>
    </p:spTree>
    <p:extLst>
      <p:ext uri="{BB962C8B-B14F-4D97-AF65-F5344CB8AC3E}">
        <p14:creationId xmlns:p14="http://schemas.microsoft.com/office/powerpoint/2010/main" val="553831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19208" y="0"/>
            <a:ext cx="4883319" cy="1072989"/>
          </a:xfrm>
          <a:prstGeom prst="rect">
            <a:avLst/>
          </a:prstGeom>
        </p:spPr>
      </p:pic>
      <p:pic>
        <p:nvPicPr>
          <p:cNvPr id="3" name="Kép 2"/>
          <p:cNvPicPr>
            <a:picLocks noChangeAspect="1"/>
          </p:cNvPicPr>
          <p:nvPr/>
        </p:nvPicPr>
        <p:blipFill>
          <a:blip r:embed="rId3"/>
          <a:stretch>
            <a:fillRect/>
          </a:stretch>
        </p:blipFill>
        <p:spPr>
          <a:xfrm>
            <a:off x="554436" y="1700005"/>
            <a:ext cx="11413666" cy="4321971"/>
          </a:xfrm>
          <a:prstGeom prst="rect">
            <a:avLst/>
          </a:prstGeom>
        </p:spPr>
      </p:pic>
    </p:spTree>
    <p:extLst>
      <p:ext uri="{BB962C8B-B14F-4D97-AF65-F5344CB8AC3E}">
        <p14:creationId xmlns:p14="http://schemas.microsoft.com/office/powerpoint/2010/main" val="290993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églalap 1"/>
          <p:cNvSpPr/>
          <p:nvPr/>
        </p:nvSpPr>
        <p:spPr>
          <a:xfrm>
            <a:off x="3708472" y="235130"/>
            <a:ext cx="4664819" cy="707886"/>
          </a:xfrm>
          <a:prstGeom prst="rect">
            <a:avLst/>
          </a:prstGeom>
        </p:spPr>
        <p:txBody>
          <a:bodyPr wrap="square">
            <a:spAutoFit/>
          </a:bodyPr>
          <a:lstStyle/>
          <a:p>
            <a:r>
              <a:rPr lang="hu-HU" sz="4000" b="1" dirty="0" err="1"/>
              <a:t>One</a:t>
            </a:r>
            <a:r>
              <a:rPr lang="hu-HU" sz="4000" b="1" dirty="0"/>
              <a:t> </a:t>
            </a:r>
            <a:r>
              <a:rPr lang="hu-HU" sz="4000" b="1" dirty="0" err="1"/>
              <a:t>sample</a:t>
            </a:r>
            <a:r>
              <a:rPr lang="hu-HU" sz="4000" b="1" dirty="0"/>
              <a:t> </a:t>
            </a:r>
            <a:r>
              <a:rPr lang="hu-HU" sz="4000" b="1" i="1" dirty="0"/>
              <a:t>u</a:t>
            </a:r>
            <a:r>
              <a:rPr lang="hu-HU" sz="4000" b="1" dirty="0"/>
              <a:t>-test</a:t>
            </a:r>
          </a:p>
        </p:txBody>
      </p:sp>
      <p:pic>
        <p:nvPicPr>
          <p:cNvPr id="3" name="Kép 2"/>
          <p:cNvPicPr>
            <a:picLocks noChangeAspect="1"/>
          </p:cNvPicPr>
          <p:nvPr/>
        </p:nvPicPr>
        <p:blipFill>
          <a:blip r:embed="rId3"/>
          <a:stretch>
            <a:fillRect/>
          </a:stretch>
        </p:blipFill>
        <p:spPr>
          <a:xfrm>
            <a:off x="1557838" y="1073644"/>
            <a:ext cx="8966085" cy="5653727"/>
          </a:xfrm>
          <a:prstGeom prst="rect">
            <a:avLst/>
          </a:prstGeom>
        </p:spPr>
      </p:pic>
      <p:sp>
        <p:nvSpPr>
          <p:cNvPr id="4" name="Téglalap 3"/>
          <p:cNvSpPr/>
          <p:nvPr/>
        </p:nvSpPr>
        <p:spPr>
          <a:xfrm>
            <a:off x="3708470" y="235130"/>
            <a:ext cx="4664819" cy="707886"/>
          </a:xfrm>
          <a:prstGeom prst="rect">
            <a:avLst/>
          </a:prstGeom>
        </p:spPr>
        <p:txBody>
          <a:bodyPr wrap="square">
            <a:spAutoFit/>
          </a:bodyPr>
          <a:lstStyle/>
          <a:p>
            <a:r>
              <a:rPr lang="hu-HU" sz="4000" b="1" dirty="0" err="1"/>
              <a:t>One</a:t>
            </a:r>
            <a:r>
              <a:rPr lang="hu-HU" sz="4000" b="1" dirty="0"/>
              <a:t> </a:t>
            </a:r>
            <a:r>
              <a:rPr lang="hu-HU" sz="4000" b="1" dirty="0" err="1"/>
              <a:t>sample</a:t>
            </a:r>
            <a:r>
              <a:rPr lang="hu-HU" sz="4000" b="1" dirty="0"/>
              <a:t> </a:t>
            </a:r>
            <a:r>
              <a:rPr lang="hu-HU" sz="4000" b="1" i="1" dirty="0"/>
              <a:t>u</a:t>
            </a:r>
            <a:r>
              <a:rPr lang="hu-HU" sz="4000" b="1" dirty="0"/>
              <a:t>-test</a:t>
            </a:r>
          </a:p>
        </p:txBody>
      </p:sp>
    </p:spTree>
    <p:extLst>
      <p:ext uri="{BB962C8B-B14F-4D97-AF65-F5344CB8AC3E}">
        <p14:creationId xmlns:p14="http://schemas.microsoft.com/office/powerpoint/2010/main" val="257771459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944984" y="235130"/>
            <a:ext cx="7760719" cy="707886"/>
          </a:xfrm>
          <a:prstGeom prst="rect">
            <a:avLst/>
          </a:prstGeom>
        </p:spPr>
        <p:txBody>
          <a:bodyPr wrap="square">
            <a:spAutoFit/>
          </a:bodyPr>
          <a:lstStyle/>
          <a:p>
            <a:r>
              <a:rPr lang="hu-HU" sz="4000" b="1" dirty="0" err="1"/>
              <a:t>One</a:t>
            </a:r>
            <a:r>
              <a:rPr lang="hu-HU" sz="4000" b="1" dirty="0"/>
              <a:t> </a:t>
            </a:r>
            <a:r>
              <a:rPr lang="hu-HU" sz="4000" b="1" dirty="0" err="1"/>
              <a:t>sample</a:t>
            </a:r>
            <a:r>
              <a:rPr lang="hu-HU" sz="4000" b="1" dirty="0"/>
              <a:t> </a:t>
            </a:r>
            <a:r>
              <a:rPr lang="hu-HU" sz="4000" b="1" i="1" dirty="0" smtClean="0"/>
              <a:t>u</a:t>
            </a:r>
            <a:r>
              <a:rPr lang="hu-HU" sz="4000" b="1" dirty="0" smtClean="0"/>
              <a:t>-test: </a:t>
            </a:r>
            <a:r>
              <a:rPr lang="hu-HU" sz="4000" b="1" dirty="0" err="1" smtClean="0"/>
              <a:t>power</a:t>
            </a:r>
            <a:r>
              <a:rPr lang="hu-HU" sz="4000" b="1" dirty="0" smtClean="0"/>
              <a:t> </a:t>
            </a:r>
            <a:r>
              <a:rPr lang="hu-HU" sz="4000" b="1" dirty="0" err="1" smtClean="0"/>
              <a:t>function</a:t>
            </a:r>
            <a:endParaRPr lang="hu-HU" sz="4000" b="1" dirty="0"/>
          </a:p>
        </p:txBody>
      </p:sp>
      <p:pic>
        <p:nvPicPr>
          <p:cNvPr id="3" name="Kép 2"/>
          <p:cNvPicPr>
            <a:picLocks noChangeAspect="1"/>
          </p:cNvPicPr>
          <p:nvPr/>
        </p:nvPicPr>
        <p:blipFill>
          <a:blip r:embed="rId2"/>
          <a:stretch>
            <a:fillRect/>
          </a:stretch>
        </p:blipFill>
        <p:spPr>
          <a:xfrm>
            <a:off x="1392535" y="1127682"/>
            <a:ext cx="8117226" cy="5844403"/>
          </a:xfrm>
          <a:prstGeom prst="rect">
            <a:avLst/>
          </a:prstGeom>
        </p:spPr>
      </p:pic>
      <p:sp>
        <p:nvSpPr>
          <p:cNvPr id="5" name="Szövegdoboz 4"/>
          <p:cNvSpPr txBox="1"/>
          <p:nvPr/>
        </p:nvSpPr>
        <p:spPr>
          <a:xfrm>
            <a:off x="3696789" y="943016"/>
            <a:ext cx="3806811" cy="369332"/>
          </a:xfrm>
          <a:prstGeom prst="rect">
            <a:avLst/>
          </a:prstGeom>
          <a:noFill/>
        </p:spPr>
        <p:txBody>
          <a:bodyPr wrap="none" rtlCol="0">
            <a:spAutoFit/>
          </a:bodyPr>
          <a:lstStyle/>
          <a:p>
            <a:r>
              <a:rPr lang="hu-HU" dirty="0" err="1" smtClean="0"/>
              <a:t>How</a:t>
            </a:r>
            <a:r>
              <a:rPr lang="hu-HU" dirty="0" smtClean="0"/>
              <a:t> </a:t>
            </a:r>
            <a:r>
              <a:rPr lang="hu-HU" dirty="0" err="1" smtClean="0"/>
              <a:t>depends</a:t>
            </a:r>
            <a:r>
              <a:rPr lang="hu-HU" dirty="0" smtClean="0"/>
              <a:t> </a:t>
            </a:r>
            <a:r>
              <a:rPr lang="hu-HU" dirty="0" err="1" smtClean="0"/>
              <a:t>the</a:t>
            </a:r>
            <a:r>
              <a:rPr lang="hu-HU" dirty="0" smtClean="0"/>
              <a:t> </a:t>
            </a:r>
            <a:r>
              <a:rPr lang="hu-HU" dirty="0" err="1" smtClean="0"/>
              <a:t>power</a:t>
            </a:r>
            <a:r>
              <a:rPr lang="hu-HU" dirty="0" smtClean="0"/>
              <a:t> </a:t>
            </a:r>
            <a:r>
              <a:rPr lang="hu-HU" dirty="0" err="1" smtClean="0"/>
              <a:t>function</a:t>
            </a:r>
            <a:r>
              <a:rPr lang="hu-HU" dirty="0" smtClean="0"/>
              <a:t> </a:t>
            </a:r>
            <a:r>
              <a:rPr lang="hu-HU" dirty="0" err="1" smtClean="0"/>
              <a:t>on</a:t>
            </a:r>
            <a:r>
              <a:rPr lang="hu-HU" dirty="0" smtClean="0"/>
              <a:t> n</a:t>
            </a:r>
            <a:endParaRPr lang="hu-HU" dirty="0"/>
          </a:p>
        </p:txBody>
      </p:sp>
    </p:spTree>
    <p:extLst>
      <p:ext uri="{BB962C8B-B14F-4D97-AF65-F5344CB8AC3E}">
        <p14:creationId xmlns:p14="http://schemas.microsoft.com/office/powerpoint/2010/main" val="12320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77524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85912" y="52387"/>
            <a:ext cx="9020175" cy="6753225"/>
          </a:xfrm>
          <a:prstGeom prst="rect">
            <a:avLst/>
          </a:prstGeom>
        </p:spPr>
      </p:pic>
    </p:spTree>
    <p:extLst>
      <p:ext uri="{BB962C8B-B14F-4D97-AF65-F5344CB8AC3E}">
        <p14:creationId xmlns:p14="http://schemas.microsoft.com/office/powerpoint/2010/main" val="1485112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521132" y="522514"/>
            <a:ext cx="6442341" cy="646331"/>
          </a:xfrm>
          <a:prstGeom prst="rect">
            <a:avLst/>
          </a:prstGeom>
          <a:noFill/>
        </p:spPr>
        <p:txBody>
          <a:bodyPr wrap="none" rtlCol="0">
            <a:spAutoFit/>
          </a:bodyPr>
          <a:lstStyle/>
          <a:p>
            <a:r>
              <a:rPr lang="hu-HU" sz="3600" b="1" dirty="0" err="1"/>
              <a:t>Two</a:t>
            </a:r>
            <a:r>
              <a:rPr lang="hu-HU" sz="3600" b="1" dirty="0"/>
              <a:t> </a:t>
            </a:r>
            <a:r>
              <a:rPr lang="hu-HU" sz="3600" b="1" dirty="0" err="1"/>
              <a:t>independent</a:t>
            </a:r>
            <a:r>
              <a:rPr lang="hu-HU" sz="3600" b="1" dirty="0"/>
              <a:t> </a:t>
            </a:r>
            <a:r>
              <a:rPr lang="hu-HU" sz="3600" b="1" dirty="0" err="1"/>
              <a:t>samples</a:t>
            </a:r>
            <a:r>
              <a:rPr lang="hu-HU" sz="3600" b="1" dirty="0"/>
              <a:t> </a:t>
            </a:r>
            <a:r>
              <a:rPr lang="hu-HU" sz="3600" b="1" i="1" dirty="0" smtClean="0"/>
              <a:t>u</a:t>
            </a:r>
            <a:r>
              <a:rPr lang="hu-HU" sz="3600" b="1" dirty="0" smtClean="0"/>
              <a:t>-test</a:t>
            </a:r>
            <a:endParaRPr lang="hu-HU" sz="3600" b="1" dirty="0"/>
          </a:p>
        </p:txBody>
      </p:sp>
      <p:pic>
        <p:nvPicPr>
          <p:cNvPr id="4" name="Kép 3"/>
          <p:cNvPicPr>
            <a:picLocks noChangeAspect="1"/>
          </p:cNvPicPr>
          <p:nvPr/>
        </p:nvPicPr>
        <p:blipFill>
          <a:blip r:embed="rId2"/>
          <a:stretch>
            <a:fillRect/>
          </a:stretch>
        </p:blipFill>
        <p:spPr>
          <a:xfrm>
            <a:off x="89342" y="2167711"/>
            <a:ext cx="12102658" cy="2926804"/>
          </a:xfrm>
          <a:prstGeom prst="rect">
            <a:avLst/>
          </a:prstGeom>
        </p:spPr>
      </p:pic>
    </p:spTree>
    <p:extLst>
      <p:ext uri="{BB962C8B-B14F-4D97-AF65-F5344CB8AC3E}">
        <p14:creationId xmlns:p14="http://schemas.microsoft.com/office/powerpoint/2010/main" val="380622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408062" y="410132"/>
            <a:ext cx="6748857" cy="969348"/>
          </a:xfrm>
          <a:prstGeom prst="rect">
            <a:avLst/>
          </a:prstGeom>
        </p:spPr>
      </p:pic>
      <p:pic>
        <p:nvPicPr>
          <p:cNvPr id="3" name="Kép 2"/>
          <p:cNvPicPr>
            <a:picLocks noChangeAspect="1"/>
          </p:cNvPicPr>
          <p:nvPr/>
        </p:nvPicPr>
        <p:blipFill>
          <a:blip r:embed="rId3"/>
          <a:stretch>
            <a:fillRect/>
          </a:stretch>
        </p:blipFill>
        <p:spPr>
          <a:xfrm>
            <a:off x="1223761" y="1647107"/>
            <a:ext cx="10104921" cy="4623063"/>
          </a:xfrm>
          <a:prstGeom prst="rect">
            <a:avLst/>
          </a:prstGeom>
        </p:spPr>
      </p:pic>
    </p:spTree>
    <p:extLst>
      <p:ext uri="{BB962C8B-B14F-4D97-AF65-F5344CB8AC3E}">
        <p14:creationId xmlns:p14="http://schemas.microsoft.com/office/powerpoint/2010/main" val="414392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408062" y="410132"/>
            <a:ext cx="6748857" cy="969348"/>
          </a:xfrm>
          <a:prstGeom prst="rect">
            <a:avLst/>
          </a:prstGeom>
        </p:spPr>
      </p:pic>
      <p:pic>
        <p:nvPicPr>
          <p:cNvPr id="3" name="Kép 2"/>
          <p:cNvPicPr>
            <a:picLocks noChangeAspect="1"/>
          </p:cNvPicPr>
          <p:nvPr/>
        </p:nvPicPr>
        <p:blipFill>
          <a:blip r:embed="rId3"/>
          <a:stretch>
            <a:fillRect/>
          </a:stretch>
        </p:blipFill>
        <p:spPr>
          <a:xfrm>
            <a:off x="1064781" y="1493097"/>
            <a:ext cx="10417469" cy="5147153"/>
          </a:xfrm>
          <a:prstGeom prst="rect">
            <a:avLst/>
          </a:prstGeom>
        </p:spPr>
      </p:pic>
    </p:spTree>
    <p:extLst>
      <p:ext uri="{BB962C8B-B14F-4D97-AF65-F5344CB8AC3E}">
        <p14:creationId xmlns:p14="http://schemas.microsoft.com/office/powerpoint/2010/main" val="4079029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84172" y="496388"/>
            <a:ext cx="3973332" cy="707886"/>
          </a:xfrm>
          <a:prstGeom prst="rect">
            <a:avLst/>
          </a:prstGeom>
          <a:noFill/>
        </p:spPr>
        <p:txBody>
          <a:bodyPr wrap="none" rtlCol="0">
            <a:spAutoFit/>
          </a:bodyPr>
          <a:lstStyle/>
          <a:p>
            <a:r>
              <a:rPr lang="hu-HU" sz="4000" b="1" dirty="0" err="1"/>
              <a:t>One</a:t>
            </a:r>
            <a:r>
              <a:rPr lang="hu-HU" sz="4000" b="1" dirty="0"/>
              <a:t> </a:t>
            </a:r>
            <a:r>
              <a:rPr lang="hu-HU" sz="4000" b="1" dirty="0" err="1"/>
              <a:t>sample</a:t>
            </a:r>
            <a:r>
              <a:rPr lang="hu-HU" sz="4000" b="1" dirty="0"/>
              <a:t> </a:t>
            </a:r>
            <a:r>
              <a:rPr lang="hu-HU" sz="4000" b="1" i="1" dirty="0" smtClean="0"/>
              <a:t>t</a:t>
            </a:r>
            <a:r>
              <a:rPr lang="hu-HU" sz="4000" b="1" dirty="0" smtClean="0"/>
              <a:t>-test</a:t>
            </a:r>
            <a:endParaRPr lang="hu-HU" sz="4000" b="1" dirty="0"/>
          </a:p>
        </p:txBody>
      </p:sp>
      <p:pic>
        <p:nvPicPr>
          <p:cNvPr id="3" name="Kép 2"/>
          <p:cNvPicPr>
            <a:picLocks noChangeAspect="1"/>
          </p:cNvPicPr>
          <p:nvPr/>
        </p:nvPicPr>
        <p:blipFill>
          <a:blip r:embed="rId2"/>
          <a:stretch>
            <a:fillRect/>
          </a:stretch>
        </p:blipFill>
        <p:spPr>
          <a:xfrm>
            <a:off x="1382617" y="1912451"/>
            <a:ext cx="9479018" cy="4078125"/>
          </a:xfrm>
          <a:prstGeom prst="rect">
            <a:avLst/>
          </a:prstGeom>
        </p:spPr>
      </p:pic>
    </p:spTree>
    <p:extLst>
      <p:ext uri="{BB962C8B-B14F-4D97-AF65-F5344CB8AC3E}">
        <p14:creationId xmlns:p14="http://schemas.microsoft.com/office/powerpoint/2010/main" val="4285503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90929" y="175430"/>
            <a:ext cx="4365114" cy="1072989"/>
          </a:xfrm>
          <a:prstGeom prst="rect">
            <a:avLst/>
          </a:prstGeom>
        </p:spPr>
      </p:pic>
      <p:pic>
        <p:nvPicPr>
          <p:cNvPr id="3" name="Kép 2"/>
          <p:cNvPicPr>
            <a:picLocks noChangeAspect="1"/>
          </p:cNvPicPr>
          <p:nvPr/>
        </p:nvPicPr>
        <p:blipFill>
          <a:blip r:embed="rId3"/>
          <a:stretch>
            <a:fillRect/>
          </a:stretch>
        </p:blipFill>
        <p:spPr>
          <a:xfrm>
            <a:off x="1349876" y="1135751"/>
            <a:ext cx="9413870" cy="3515344"/>
          </a:xfrm>
          <a:prstGeom prst="rect">
            <a:avLst/>
          </a:prstGeom>
        </p:spPr>
      </p:pic>
      <p:pic>
        <p:nvPicPr>
          <p:cNvPr id="4" name="Kép 3"/>
          <p:cNvPicPr>
            <a:picLocks noChangeAspect="1"/>
          </p:cNvPicPr>
          <p:nvPr/>
        </p:nvPicPr>
        <p:blipFill>
          <a:blip r:embed="rId4"/>
          <a:stretch>
            <a:fillRect/>
          </a:stretch>
        </p:blipFill>
        <p:spPr>
          <a:xfrm>
            <a:off x="1073830" y="4651095"/>
            <a:ext cx="10619106" cy="2039063"/>
          </a:xfrm>
          <a:prstGeom prst="rect">
            <a:avLst/>
          </a:prstGeom>
        </p:spPr>
      </p:pic>
    </p:spTree>
    <p:extLst>
      <p:ext uri="{BB962C8B-B14F-4D97-AF65-F5344CB8AC3E}">
        <p14:creationId xmlns:p14="http://schemas.microsoft.com/office/powerpoint/2010/main" val="766560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38677" y="358311"/>
            <a:ext cx="4365114" cy="1072989"/>
          </a:xfrm>
          <a:prstGeom prst="rect">
            <a:avLst/>
          </a:prstGeom>
        </p:spPr>
      </p:pic>
      <p:pic>
        <p:nvPicPr>
          <p:cNvPr id="4" name="Kép 3"/>
          <p:cNvPicPr>
            <a:picLocks noChangeAspect="1"/>
          </p:cNvPicPr>
          <p:nvPr/>
        </p:nvPicPr>
        <p:blipFill>
          <a:blip r:embed="rId3"/>
          <a:stretch>
            <a:fillRect/>
          </a:stretch>
        </p:blipFill>
        <p:spPr>
          <a:xfrm>
            <a:off x="857773" y="1583965"/>
            <a:ext cx="10342276" cy="4738457"/>
          </a:xfrm>
          <a:prstGeom prst="rect">
            <a:avLst/>
          </a:prstGeom>
        </p:spPr>
      </p:pic>
    </p:spTree>
    <p:extLst>
      <p:ext uri="{BB962C8B-B14F-4D97-AF65-F5344CB8AC3E}">
        <p14:creationId xmlns:p14="http://schemas.microsoft.com/office/powerpoint/2010/main" val="3497680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338677" y="358311"/>
            <a:ext cx="4365114" cy="1072989"/>
          </a:xfrm>
          <a:prstGeom prst="rect">
            <a:avLst/>
          </a:prstGeom>
        </p:spPr>
      </p:pic>
      <p:pic>
        <p:nvPicPr>
          <p:cNvPr id="5" name="Kép 4"/>
          <p:cNvPicPr>
            <a:picLocks noChangeAspect="1"/>
          </p:cNvPicPr>
          <p:nvPr/>
        </p:nvPicPr>
        <p:blipFill>
          <a:blip r:embed="rId3"/>
          <a:stretch>
            <a:fillRect/>
          </a:stretch>
        </p:blipFill>
        <p:spPr>
          <a:xfrm>
            <a:off x="441828" y="1651845"/>
            <a:ext cx="11394795" cy="2384578"/>
          </a:xfrm>
          <a:prstGeom prst="rect">
            <a:avLst/>
          </a:prstGeom>
        </p:spPr>
      </p:pic>
      <p:pic>
        <p:nvPicPr>
          <p:cNvPr id="6" name="Kép 5"/>
          <p:cNvPicPr>
            <a:picLocks noChangeAspect="1"/>
          </p:cNvPicPr>
          <p:nvPr/>
        </p:nvPicPr>
        <p:blipFill>
          <a:blip r:embed="rId4"/>
          <a:stretch>
            <a:fillRect/>
          </a:stretch>
        </p:blipFill>
        <p:spPr>
          <a:xfrm>
            <a:off x="6473500" y="3904271"/>
            <a:ext cx="2460581" cy="2460581"/>
          </a:xfrm>
          <a:prstGeom prst="rect">
            <a:avLst/>
          </a:prstGeom>
        </p:spPr>
      </p:pic>
    </p:spTree>
    <p:extLst>
      <p:ext uri="{BB962C8B-B14F-4D97-AF65-F5344CB8AC3E}">
        <p14:creationId xmlns:p14="http://schemas.microsoft.com/office/powerpoint/2010/main" val="793279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0" y="1433197"/>
            <a:ext cx="12139674" cy="2968986"/>
          </a:xfrm>
          <a:prstGeom prst="rect">
            <a:avLst/>
          </a:prstGeom>
        </p:spPr>
      </p:pic>
    </p:spTree>
    <p:extLst>
      <p:ext uri="{BB962C8B-B14F-4D97-AF65-F5344CB8AC3E}">
        <p14:creationId xmlns:p14="http://schemas.microsoft.com/office/powerpoint/2010/main" val="430569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957326" y="209602"/>
            <a:ext cx="4163929" cy="6334293"/>
          </a:xfrm>
          <a:prstGeom prst="rect">
            <a:avLst/>
          </a:prstGeom>
          <a:ln>
            <a:noFill/>
          </a:ln>
        </p:spPr>
      </p:pic>
      <mc:AlternateContent xmlns:mc="http://schemas.openxmlformats.org/markup-compatibility/2006" xmlns:p14="http://schemas.microsoft.com/office/powerpoint/2010/main">
        <mc:Choice Requires="p14">
          <p:contentPart p14:bwMode="auto" r:id="rId3">
            <p14:nvContentPartPr>
              <p14:cNvPr id="9" name="Szabadkéz 8"/>
              <p14:cNvContentPartPr/>
              <p14:nvPr/>
            </p14:nvContentPartPr>
            <p14:xfrm>
              <a:off x="1685006" y="2403566"/>
              <a:ext cx="484560" cy="330120"/>
            </p14:xfrm>
          </p:contentPart>
        </mc:Choice>
        <mc:Fallback xmlns="">
          <p:pic>
            <p:nvPicPr>
              <p:cNvPr id="9" name="Szabadkéz 8"/>
              <p:cNvPicPr/>
              <p:nvPr/>
            </p:nvPicPr>
            <p:blipFill>
              <a:blip r:embed="rId4"/>
              <a:stretch>
                <a:fillRect/>
              </a:stretch>
            </p:blipFill>
            <p:spPr>
              <a:xfrm>
                <a:off x="1673126" y="2391686"/>
                <a:ext cx="508320" cy="353880"/>
              </a:xfrm>
              <a:prstGeom prst="rect">
                <a:avLst/>
              </a:prstGeom>
            </p:spPr>
          </p:pic>
        </mc:Fallback>
      </mc:AlternateContent>
      <p:sp>
        <p:nvSpPr>
          <p:cNvPr id="10" name="Szövegdoboz 9"/>
          <p:cNvSpPr txBox="1"/>
          <p:nvPr/>
        </p:nvSpPr>
        <p:spPr>
          <a:xfrm>
            <a:off x="5121255" y="3095897"/>
            <a:ext cx="5915145" cy="1477328"/>
          </a:xfrm>
          <a:prstGeom prst="rect">
            <a:avLst/>
          </a:prstGeom>
          <a:noFill/>
        </p:spPr>
        <p:txBody>
          <a:bodyPr wrap="none" rtlCol="0">
            <a:spAutoFit/>
          </a:bodyPr>
          <a:lstStyle/>
          <a:p>
            <a:r>
              <a:rPr lang="hu-HU" dirty="0" smtClean="0"/>
              <a:t>The </a:t>
            </a:r>
            <a:r>
              <a:rPr lang="hu-HU" dirty="0" err="1" smtClean="0"/>
              <a:t>critical</a:t>
            </a:r>
            <a:r>
              <a:rPr lang="hu-HU" dirty="0" smtClean="0"/>
              <a:t> </a:t>
            </a:r>
            <a:r>
              <a:rPr lang="hu-HU" dirty="0" err="1" smtClean="0"/>
              <a:t>value</a:t>
            </a:r>
            <a:r>
              <a:rPr lang="hu-HU" dirty="0" smtClean="0"/>
              <a:t> is 2.1328.</a:t>
            </a:r>
          </a:p>
          <a:p>
            <a:r>
              <a:rPr lang="hu-HU" dirty="0" err="1" smtClean="0"/>
              <a:t>So</a:t>
            </a:r>
            <a:r>
              <a:rPr lang="hu-HU" dirty="0" smtClean="0"/>
              <a:t> </a:t>
            </a:r>
            <a:r>
              <a:rPr lang="hu-HU" dirty="0" err="1" smtClean="0"/>
              <a:t>the</a:t>
            </a:r>
            <a:r>
              <a:rPr lang="hu-HU" dirty="0" smtClean="0"/>
              <a:t> null </a:t>
            </a:r>
            <a:r>
              <a:rPr lang="hu-HU" dirty="0" err="1" smtClean="0"/>
              <a:t>hypotheses</a:t>
            </a:r>
            <a:r>
              <a:rPr lang="hu-HU" dirty="0" smtClean="0"/>
              <a:t> is </a:t>
            </a:r>
            <a:r>
              <a:rPr lang="hu-HU" dirty="0" err="1" smtClean="0"/>
              <a:t>accepted</a:t>
            </a:r>
            <a:r>
              <a:rPr lang="hu-HU" dirty="0" smtClean="0"/>
              <a:t> </a:t>
            </a:r>
            <a:r>
              <a:rPr lang="hu-HU" dirty="0" err="1" smtClean="0"/>
              <a:t>at</a:t>
            </a:r>
            <a:r>
              <a:rPr lang="hu-HU" dirty="0" smtClean="0"/>
              <a:t> </a:t>
            </a:r>
            <a:r>
              <a:rPr lang="hu-HU" dirty="0" err="1" smtClean="0"/>
              <a:t>this</a:t>
            </a:r>
            <a:r>
              <a:rPr lang="hu-HU" dirty="0" smtClean="0"/>
              <a:t> </a:t>
            </a:r>
            <a:r>
              <a:rPr lang="hu-HU" dirty="0" err="1" smtClean="0"/>
              <a:t>level</a:t>
            </a:r>
            <a:r>
              <a:rPr lang="hu-HU" dirty="0" smtClean="0"/>
              <a:t>.</a:t>
            </a:r>
          </a:p>
          <a:p>
            <a:r>
              <a:rPr lang="hu-HU" dirty="0" smtClean="0"/>
              <a:t>The </a:t>
            </a:r>
            <a:r>
              <a:rPr lang="hu-HU" dirty="0" err="1" smtClean="0"/>
              <a:t>group</a:t>
            </a:r>
            <a:r>
              <a:rPr lang="hu-HU" dirty="0" smtClean="0"/>
              <a:t> </a:t>
            </a:r>
            <a:r>
              <a:rPr lang="hu-HU" dirty="0" err="1" smtClean="0"/>
              <a:t>mean</a:t>
            </a:r>
            <a:r>
              <a:rPr lang="hu-HU" dirty="0" smtClean="0"/>
              <a:t> </a:t>
            </a:r>
            <a:r>
              <a:rPr lang="hu-HU" dirty="0" err="1" smtClean="0"/>
              <a:t>doesn’t</a:t>
            </a:r>
            <a:r>
              <a:rPr lang="hu-HU" dirty="0" smtClean="0"/>
              <a:t> </a:t>
            </a:r>
            <a:r>
              <a:rPr lang="hu-HU" dirty="0" err="1" smtClean="0"/>
              <a:t>differ</a:t>
            </a:r>
            <a:r>
              <a:rPr lang="hu-HU" dirty="0" smtClean="0"/>
              <a:t> </a:t>
            </a:r>
            <a:r>
              <a:rPr lang="hu-HU" dirty="0" err="1" smtClean="0"/>
              <a:t>significantly</a:t>
            </a:r>
            <a:r>
              <a:rPr lang="hu-HU" dirty="0" smtClean="0"/>
              <a:t> </a:t>
            </a:r>
            <a:r>
              <a:rPr lang="hu-HU" dirty="0" err="1" smtClean="0"/>
              <a:t>from</a:t>
            </a:r>
            <a:r>
              <a:rPr lang="hu-HU" dirty="0" smtClean="0"/>
              <a:t> 70 </a:t>
            </a:r>
            <a:r>
              <a:rPr lang="hu-HU" dirty="0" err="1" smtClean="0"/>
              <a:t>with</a:t>
            </a:r>
            <a:r>
              <a:rPr lang="hu-HU" dirty="0" smtClean="0"/>
              <a:t> 90%</a:t>
            </a:r>
          </a:p>
          <a:p>
            <a:r>
              <a:rPr lang="hu-HU" dirty="0" err="1"/>
              <a:t>p</a:t>
            </a:r>
            <a:r>
              <a:rPr lang="hu-HU" dirty="0" err="1" smtClean="0"/>
              <a:t>robability</a:t>
            </a:r>
            <a:r>
              <a:rPr lang="hu-HU" dirty="0" smtClean="0"/>
              <a:t>.</a:t>
            </a:r>
          </a:p>
          <a:p>
            <a:endParaRPr lang="hu-HU" dirty="0"/>
          </a:p>
        </p:txBody>
      </p:sp>
    </p:spTree>
    <p:extLst>
      <p:ext uri="{BB962C8B-B14F-4D97-AF65-F5344CB8AC3E}">
        <p14:creationId xmlns:p14="http://schemas.microsoft.com/office/powerpoint/2010/main" val="277819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12536" y="1577278"/>
            <a:ext cx="10573772" cy="6135595"/>
          </a:xfrm>
          <a:prstGeom prst="rect">
            <a:avLst/>
          </a:prstGeom>
        </p:spPr>
      </p:pic>
      <p:pic>
        <p:nvPicPr>
          <p:cNvPr id="3" name="Kép 2"/>
          <p:cNvPicPr>
            <a:picLocks noChangeAspect="1"/>
          </p:cNvPicPr>
          <p:nvPr/>
        </p:nvPicPr>
        <p:blipFill>
          <a:blip r:embed="rId3"/>
          <a:stretch>
            <a:fillRect/>
          </a:stretch>
        </p:blipFill>
        <p:spPr>
          <a:xfrm>
            <a:off x="1169965" y="0"/>
            <a:ext cx="10766469" cy="1322947"/>
          </a:xfrm>
          <a:prstGeom prst="rect">
            <a:avLst/>
          </a:prstGeom>
        </p:spPr>
      </p:pic>
    </p:spTree>
    <p:extLst>
      <p:ext uri="{BB962C8B-B14F-4D97-AF65-F5344CB8AC3E}">
        <p14:creationId xmlns:p14="http://schemas.microsoft.com/office/powerpoint/2010/main" val="4039518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29247" y="548640"/>
            <a:ext cx="8281850" cy="707886"/>
          </a:xfrm>
          <a:prstGeom prst="rect">
            <a:avLst/>
          </a:prstGeom>
          <a:noFill/>
        </p:spPr>
        <p:txBody>
          <a:bodyPr wrap="square" rtlCol="0">
            <a:spAutoFit/>
          </a:bodyPr>
          <a:lstStyle/>
          <a:p>
            <a:r>
              <a:rPr lang="hu-HU" sz="4000" dirty="0" err="1"/>
              <a:t>Two</a:t>
            </a:r>
            <a:r>
              <a:rPr lang="hu-HU" sz="4000" dirty="0"/>
              <a:t> </a:t>
            </a:r>
            <a:r>
              <a:rPr lang="hu-HU" sz="4000" dirty="0" err="1"/>
              <a:t>independent</a:t>
            </a:r>
            <a:r>
              <a:rPr lang="hu-HU" sz="4000" dirty="0"/>
              <a:t> </a:t>
            </a:r>
            <a:r>
              <a:rPr lang="hu-HU" sz="4000" dirty="0" err="1"/>
              <a:t>samples</a:t>
            </a:r>
            <a:r>
              <a:rPr lang="hu-HU" sz="4000" dirty="0"/>
              <a:t> </a:t>
            </a:r>
            <a:r>
              <a:rPr lang="hu-HU" sz="4000" i="1" dirty="0" smtClean="0"/>
              <a:t>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482492" y="1919523"/>
            <a:ext cx="11372342" cy="4037140"/>
          </a:xfrm>
          <a:prstGeom prst="rect">
            <a:avLst/>
          </a:prstGeom>
        </p:spPr>
      </p:pic>
    </p:spTree>
    <p:extLst>
      <p:ext uri="{BB962C8B-B14F-4D97-AF65-F5344CB8AC3E}">
        <p14:creationId xmlns:p14="http://schemas.microsoft.com/office/powerpoint/2010/main" val="1320544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29247" y="548640"/>
            <a:ext cx="8281850" cy="707886"/>
          </a:xfrm>
          <a:prstGeom prst="rect">
            <a:avLst/>
          </a:prstGeom>
          <a:noFill/>
        </p:spPr>
        <p:txBody>
          <a:bodyPr wrap="square" rtlCol="0">
            <a:spAutoFit/>
          </a:bodyPr>
          <a:lstStyle/>
          <a:p>
            <a:r>
              <a:rPr lang="hu-HU" sz="4000" dirty="0" err="1"/>
              <a:t>Two</a:t>
            </a:r>
            <a:r>
              <a:rPr lang="hu-HU" sz="4000" dirty="0"/>
              <a:t> </a:t>
            </a:r>
            <a:r>
              <a:rPr lang="hu-HU" sz="4000" dirty="0" err="1"/>
              <a:t>independent</a:t>
            </a:r>
            <a:r>
              <a:rPr lang="hu-HU" sz="4000" dirty="0"/>
              <a:t> </a:t>
            </a:r>
            <a:r>
              <a:rPr lang="hu-HU" sz="4000" dirty="0" err="1"/>
              <a:t>samples</a:t>
            </a:r>
            <a:r>
              <a:rPr lang="hu-HU" sz="4000" dirty="0"/>
              <a:t> </a:t>
            </a:r>
            <a:r>
              <a:rPr lang="hu-HU" sz="4000" i="1" dirty="0" smtClean="0"/>
              <a:t>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1066402" y="1613405"/>
            <a:ext cx="10407539" cy="4839646"/>
          </a:xfrm>
          <a:prstGeom prst="rect">
            <a:avLst/>
          </a:prstGeom>
        </p:spPr>
      </p:pic>
    </p:spTree>
    <p:extLst>
      <p:ext uri="{BB962C8B-B14F-4D97-AF65-F5344CB8AC3E}">
        <p14:creationId xmlns:p14="http://schemas.microsoft.com/office/powerpoint/2010/main" val="1391907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29247" y="548640"/>
            <a:ext cx="8281850" cy="707886"/>
          </a:xfrm>
          <a:prstGeom prst="rect">
            <a:avLst/>
          </a:prstGeom>
          <a:noFill/>
        </p:spPr>
        <p:txBody>
          <a:bodyPr wrap="square" rtlCol="0">
            <a:spAutoFit/>
          </a:bodyPr>
          <a:lstStyle/>
          <a:p>
            <a:r>
              <a:rPr lang="hu-HU" sz="4000" dirty="0" err="1"/>
              <a:t>Two</a:t>
            </a:r>
            <a:r>
              <a:rPr lang="hu-HU" sz="4000" dirty="0"/>
              <a:t> </a:t>
            </a:r>
            <a:r>
              <a:rPr lang="hu-HU" sz="4000" dirty="0" err="1"/>
              <a:t>independent</a:t>
            </a:r>
            <a:r>
              <a:rPr lang="hu-HU" sz="4000" dirty="0"/>
              <a:t> </a:t>
            </a:r>
            <a:r>
              <a:rPr lang="hu-HU" sz="4000" dirty="0" err="1"/>
              <a:t>samples</a:t>
            </a:r>
            <a:r>
              <a:rPr lang="hu-HU" sz="4000" dirty="0"/>
              <a:t> </a:t>
            </a:r>
            <a:r>
              <a:rPr lang="hu-HU" sz="4000" i="1" dirty="0" smtClean="0"/>
              <a:t>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985011" y="1582944"/>
            <a:ext cx="10916049" cy="4465159"/>
          </a:xfrm>
          <a:prstGeom prst="rect">
            <a:avLst/>
          </a:prstGeom>
        </p:spPr>
      </p:pic>
    </p:spTree>
    <p:extLst>
      <p:ext uri="{BB962C8B-B14F-4D97-AF65-F5344CB8AC3E}">
        <p14:creationId xmlns:p14="http://schemas.microsoft.com/office/powerpoint/2010/main" val="1876019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29247" y="548640"/>
            <a:ext cx="8281850" cy="707886"/>
          </a:xfrm>
          <a:prstGeom prst="rect">
            <a:avLst/>
          </a:prstGeom>
          <a:noFill/>
        </p:spPr>
        <p:txBody>
          <a:bodyPr wrap="square" rtlCol="0">
            <a:spAutoFit/>
          </a:bodyPr>
          <a:lstStyle/>
          <a:p>
            <a:r>
              <a:rPr lang="hu-HU" sz="4000" dirty="0" err="1"/>
              <a:t>Two</a:t>
            </a:r>
            <a:r>
              <a:rPr lang="hu-HU" sz="4000" dirty="0"/>
              <a:t> </a:t>
            </a:r>
            <a:r>
              <a:rPr lang="hu-HU" sz="4000" dirty="0" err="1"/>
              <a:t>independent</a:t>
            </a:r>
            <a:r>
              <a:rPr lang="hu-HU" sz="4000" dirty="0"/>
              <a:t> </a:t>
            </a:r>
            <a:r>
              <a:rPr lang="hu-HU" sz="4000" dirty="0" err="1"/>
              <a:t>samples</a:t>
            </a:r>
            <a:r>
              <a:rPr lang="hu-HU" sz="4000" dirty="0"/>
              <a:t> </a:t>
            </a:r>
            <a:r>
              <a:rPr lang="hu-HU" sz="4000" i="1" dirty="0" smtClean="0"/>
              <a:t>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0" y="2082389"/>
            <a:ext cx="11864920" cy="4031027"/>
          </a:xfrm>
          <a:prstGeom prst="rect">
            <a:avLst/>
          </a:prstGeom>
        </p:spPr>
      </p:pic>
    </p:spTree>
    <p:extLst>
      <p:ext uri="{BB962C8B-B14F-4D97-AF65-F5344CB8AC3E}">
        <p14:creationId xmlns:p14="http://schemas.microsoft.com/office/powerpoint/2010/main" val="611065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29247" y="548640"/>
            <a:ext cx="8281850" cy="707886"/>
          </a:xfrm>
          <a:prstGeom prst="rect">
            <a:avLst/>
          </a:prstGeom>
          <a:noFill/>
        </p:spPr>
        <p:txBody>
          <a:bodyPr wrap="square" rtlCol="0">
            <a:spAutoFit/>
          </a:bodyPr>
          <a:lstStyle/>
          <a:p>
            <a:r>
              <a:rPr lang="hu-HU" sz="4000" dirty="0" err="1"/>
              <a:t>Two</a:t>
            </a:r>
            <a:r>
              <a:rPr lang="hu-HU" sz="4000" dirty="0"/>
              <a:t> </a:t>
            </a:r>
            <a:r>
              <a:rPr lang="hu-HU" sz="4000" dirty="0" err="1"/>
              <a:t>independent</a:t>
            </a:r>
            <a:r>
              <a:rPr lang="hu-HU" sz="4000" dirty="0"/>
              <a:t> </a:t>
            </a:r>
            <a:r>
              <a:rPr lang="hu-HU" sz="4000" dirty="0" err="1"/>
              <a:t>samples</a:t>
            </a:r>
            <a:r>
              <a:rPr lang="hu-HU" sz="4000" dirty="0"/>
              <a:t> </a:t>
            </a:r>
            <a:r>
              <a:rPr lang="hu-HU" sz="4000" i="1" dirty="0" smtClean="0"/>
              <a:t>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643982" y="1556970"/>
            <a:ext cx="11045168" cy="4922205"/>
          </a:xfrm>
          <a:prstGeom prst="rect">
            <a:avLst/>
          </a:prstGeom>
        </p:spPr>
      </p:pic>
    </p:spTree>
    <p:extLst>
      <p:ext uri="{BB962C8B-B14F-4D97-AF65-F5344CB8AC3E}">
        <p14:creationId xmlns:p14="http://schemas.microsoft.com/office/powerpoint/2010/main" val="1172130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53097" y="640081"/>
            <a:ext cx="3459537" cy="707886"/>
          </a:xfrm>
          <a:prstGeom prst="rect">
            <a:avLst/>
          </a:prstGeom>
          <a:noFill/>
        </p:spPr>
        <p:txBody>
          <a:bodyPr wrap="none" rtlCol="0">
            <a:spAutoFit/>
          </a:bodyPr>
          <a:lstStyle/>
          <a:p>
            <a:r>
              <a:rPr lang="hu-HU" sz="4000" i="1" dirty="0" smtClean="0"/>
              <a:t>F</a:t>
            </a:r>
            <a:r>
              <a:rPr lang="hu-HU" sz="4000" dirty="0" smtClean="0"/>
              <a:t>- </a:t>
            </a:r>
            <a:r>
              <a:rPr lang="hu-HU" sz="4000" dirty="0" err="1" smtClean="0"/>
              <a:t>or</a:t>
            </a:r>
            <a:r>
              <a:rPr lang="hu-HU" sz="4000" dirty="0" smtClean="0"/>
              <a:t> </a:t>
            </a:r>
            <a:r>
              <a:rPr lang="hu-HU" sz="4000" dirty="0" err="1" smtClean="0"/>
              <a:t>Fisher</a:t>
            </a:r>
            <a:r>
              <a:rPr lang="hu-HU" sz="4000" dirty="0"/>
              <a: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588660" y="2177079"/>
            <a:ext cx="11316462" cy="3257070"/>
          </a:xfrm>
          <a:prstGeom prst="rect">
            <a:avLst/>
          </a:prstGeom>
        </p:spPr>
      </p:pic>
    </p:spTree>
    <p:extLst>
      <p:ext uri="{BB962C8B-B14F-4D97-AF65-F5344CB8AC3E}">
        <p14:creationId xmlns:p14="http://schemas.microsoft.com/office/powerpoint/2010/main" val="911301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53097" y="640081"/>
            <a:ext cx="3459537" cy="707886"/>
          </a:xfrm>
          <a:prstGeom prst="rect">
            <a:avLst/>
          </a:prstGeom>
          <a:noFill/>
        </p:spPr>
        <p:txBody>
          <a:bodyPr wrap="none" rtlCol="0">
            <a:spAutoFit/>
          </a:bodyPr>
          <a:lstStyle/>
          <a:p>
            <a:r>
              <a:rPr lang="hu-HU" sz="4000" i="1" dirty="0" smtClean="0"/>
              <a:t>F</a:t>
            </a:r>
            <a:r>
              <a:rPr lang="hu-HU" sz="4000" dirty="0" smtClean="0"/>
              <a:t>- </a:t>
            </a:r>
            <a:r>
              <a:rPr lang="hu-HU" sz="4000" dirty="0" err="1" smtClean="0"/>
              <a:t>or</a:t>
            </a:r>
            <a:r>
              <a:rPr lang="hu-HU" sz="4000" dirty="0" smtClean="0"/>
              <a:t> </a:t>
            </a:r>
            <a:r>
              <a:rPr lang="hu-HU" sz="4000" dirty="0" err="1" smtClean="0"/>
              <a:t>Fisher</a:t>
            </a:r>
            <a:r>
              <a:rPr lang="hu-HU" sz="4000" dirty="0"/>
              <a: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1075952" y="1627104"/>
            <a:ext cx="10420384" cy="4708382"/>
          </a:xfrm>
          <a:prstGeom prst="rect">
            <a:avLst/>
          </a:prstGeom>
        </p:spPr>
      </p:pic>
    </p:spTree>
    <p:extLst>
      <p:ext uri="{BB962C8B-B14F-4D97-AF65-F5344CB8AC3E}">
        <p14:creationId xmlns:p14="http://schemas.microsoft.com/office/powerpoint/2010/main" val="31586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53097" y="640081"/>
            <a:ext cx="3459537" cy="707886"/>
          </a:xfrm>
          <a:prstGeom prst="rect">
            <a:avLst/>
          </a:prstGeom>
          <a:noFill/>
        </p:spPr>
        <p:txBody>
          <a:bodyPr wrap="none" rtlCol="0">
            <a:spAutoFit/>
          </a:bodyPr>
          <a:lstStyle/>
          <a:p>
            <a:r>
              <a:rPr lang="hu-HU" sz="4000" i="1" dirty="0" smtClean="0"/>
              <a:t>F</a:t>
            </a:r>
            <a:r>
              <a:rPr lang="hu-HU" sz="4000" dirty="0" smtClean="0"/>
              <a:t>- </a:t>
            </a:r>
            <a:r>
              <a:rPr lang="hu-HU" sz="4000" dirty="0" err="1" smtClean="0"/>
              <a:t>or</a:t>
            </a:r>
            <a:r>
              <a:rPr lang="hu-HU" sz="4000" dirty="0" smtClean="0"/>
              <a:t> </a:t>
            </a:r>
            <a:r>
              <a:rPr lang="hu-HU" sz="4000" dirty="0" err="1" smtClean="0"/>
              <a:t>Fisher</a:t>
            </a:r>
            <a:r>
              <a:rPr lang="hu-HU" sz="4000" dirty="0"/>
              <a:t>-</a:t>
            </a:r>
            <a:r>
              <a:rPr lang="hu-HU" sz="4000" dirty="0" smtClean="0"/>
              <a:t>test</a:t>
            </a:r>
            <a:endParaRPr lang="hu-HU" sz="4000" dirty="0"/>
          </a:p>
        </p:txBody>
      </p:sp>
      <p:pic>
        <p:nvPicPr>
          <p:cNvPr id="3" name="Kép 2"/>
          <p:cNvPicPr>
            <a:picLocks noChangeAspect="1"/>
          </p:cNvPicPr>
          <p:nvPr/>
        </p:nvPicPr>
        <p:blipFill>
          <a:blip r:embed="rId2"/>
          <a:stretch>
            <a:fillRect/>
          </a:stretch>
        </p:blipFill>
        <p:spPr>
          <a:xfrm>
            <a:off x="769993" y="1646481"/>
            <a:ext cx="11201680" cy="4741257"/>
          </a:xfrm>
          <a:prstGeom prst="rect">
            <a:avLst/>
          </a:prstGeom>
        </p:spPr>
      </p:pic>
    </p:spTree>
    <p:extLst>
      <p:ext uri="{BB962C8B-B14F-4D97-AF65-F5344CB8AC3E}">
        <p14:creationId xmlns:p14="http://schemas.microsoft.com/office/powerpoint/2010/main" val="1182698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232364" y="300446"/>
            <a:ext cx="2623410" cy="707886"/>
          </a:xfrm>
          <a:prstGeom prst="rect">
            <a:avLst/>
          </a:prstGeom>
          <a:noFill/>
        </p:spPr>
        <p:txBody>
          <a:bodyPr wrap="none" rtlCol="0">
            <a:spAutoFit/>
          </a:bodyPr>
          <a:lstStyle/>
          <a:p>
            <a:r>
              <a:rPr lang="hu-HU" sz="4000" dirty="0" smtClean="0"/>
              <a:t>An </a:t>
            </a:r>
            <a:r>
              <a:rPr lang="hu-HU" sz="4000" dirty="0" err="1" smtClean="0"/>
              <a:t>example</a:t>
            </a:r>
            <a:endParaRPr lang="hu-HU" sz="4000" dirty="0"/>
          </a:p>
        </p:txBody>
      </p:sp>
      <p:sp>
        <p:nvSpPr>
          <p:cNvPr id="5" name="Téglalap 4"/>
          <p:cNvSpPr/>
          <p:nvPr/>
        </p:nvSpPr>
        <p:spPr>
          <a:xfrm>
            <a:off x="1031966" y="1008332"/>
            <a:ext cx="9640387" cy="5632311"/>
          </a:xfrm>
          <a:prstGeom prst="rect">
            <a:avLst/>
          </a:prstGeom>
        </p:spPr>
        <p:txBody>
          <a:bodyPr wrap="square">
            <a:spAutoFit/>
          </a:bodyPr>
          <a:lstStyle/>
          <a:p>
            <a:r>
              <a:rPr lang="en-US" dirty="0"/>
              <a:t>Example: Comparing Packing Machines</a:t>
            </a:r>
          </a:p>
          <a:p>
            <a:r>
              <a:rPr lang="en-US" dirty="0"/>
              <a:t>In a packing plant, a machine packs cartons with jars. It is supposed that a new machine will pack faster on the average than the machine currently used. To test that hypothesis, the times it takes each machine to pack ten cartons are recorded. The results (machine.txt), in seconds, are shown in the following table.</a:t>
            </a:r>
          </a:p>
          <a:p>
            <a:r>
              <a:rPr lang="hu-HU" dirty="0" smtClean="0"/>
              <a:t>	</a:t>
            </a:r>
            <a:r>
              <a:rPr lang="en-US" dirty="0" smtClean="0"/>
              <a:t>New </a:t>
            </a:r>
            <a:r>
              <a:rPr lang="en-US" dirty="0"/>
              <a:t>machine	Old machine</a:t>
            </a:r>
          </a:p>
          <a:p>
            <a:r>
              <a:rPr lang="hu-HU" dirty="0" smtClean="0"/>
              <a:t>	</a:t>
            </a:r>
            <a:r>
              <a:rPr lang="en-US" dirty="0" smtClean="0"/>
              <a:t>42.1</a:t>
            </a:r>
            <a:r>
              <a:rPr lang="en-US" dirty="0"/>
              <a:t>	</a:t>
            </a:r>
            <a:r>
              <a:rPr lang="hu-HU" dirty="0" smtClean="0"/>
              <a:t>	</a:t>
            </a:r>
            <a:r>
              <a:rPr lang="en-US" dirty="0" smtClean="0"/>
              <a:t>42.7</a:t>
            </a:r>
            <a:endParaRPr lang="en-US" dirty="0"/>
          </a:p>
          <a:p>
            <a:r>
              <a:rPr lang="hu-HU" dirty="0" smtClean="0"/>
              <a:t>	</a:t>
            </a:r>
            <a:r>
              <a:rPr lang="en-US" dirty="0" smtClean="0"/>
              <a:t>41</a:t>
            </a:r>
            <a:r>
              <a:rPr lang="en-US" dirty="0"/>
              <a:t>	</a:t>
            </a:r>
            <a:r>
              <a:rPr lang="hu-HU" dirty="0" smtClean="0"/>
              <a:t>	</a:t>
            </a:r>
            <a:r>
              <a:rPr lang="en-US" dirty="0" smtClean="0"/>
              <a:t>43.6</a:t>
            </a:r>
            <a:endParaRPr lang="en-US" dirty="0"/>
          </a:p>
          <a:p>
            <a:r>
              <a:rPr lang="hu-HU" dirty="0" smtClean="0"/>
              <a:t>	</a:t>
            </a:r>
            <a:r>
              <a:rPr lang="en-US" dirty="0" smtClean="0"/>
              <a:t>41.3</a:t>
            </a:r>
            <a:r>
              <a:rPr lang="en-US" dirty="0"/>
              <a:t>	</a:t>
            </a:r>
            <a:r>
              <a:rPr lang="hu-HU" dirty="0" smtClean="0"/>
              <a:t>	</a:t>
            </a:r>
            <a:r>
              <a:rPr lang="en-US" dirty="0" smtClean="0"/>
              <a:t>43.8</a:t>
            </a:r>
            <a:endParaRPr lang="en-US" dirty="0"/>
          </a:p>
          <a:p>
            <a:r>
              <a:rPr lang="hu-HU" dirty="0" smtClean="0"/>
              <a:t>	</a:t>
            </a:r>
            <a:r>
              <a:rPr lang="en-US" dirty="0" smtClean="0"/>
              <a:t>41.8</a:t>
            </a:r>
            <a:r>
              <a:rPr lang="en-US" dirty="0"/>
              <a:t>	</a:t>
            </a:r>
            <a:r>
              <a:rPr lang="hu-HU" dirty="0" smtClean="0"/>
              <a:t>	</a:t>
            </a:r>
            <a:r>
              <a:rPr lang="en-US" dirty="0" smtClean="0"/>
              <a:t>43.3</a:t>
            </a:r>
            <a:endParaRPr lang="en-US" dirty="0"/>
          </a:p>
          <a:p>
            <a:r>
              <a:rPr lang="hu-HU" dirty="0" smtClean="0"/>
              <a:t>	</a:t>
            </a:r>
            <a:r>
              <a:rPr lang="en-US" dirty="0" smtClean="0"/>
              <a:t>42.4</a:t>
            </a:r>
            <a:r>
              <a:rPr lang="en-US" dirty="0"/>
              <a:t>	</a:t>
            </a:r>
            <a:r>
              <a:rPr lang="hu-HU" dirty="0" smtClean="0"/>
              <a:t>	</a:t>
            </a:r>
            <a:r>
              <a:rPr lang="en-US" dirty="0" smtClean="0"/>
              <a:t>42.5</a:t>
            </a:r>
            <a:endParaRPr lang="en-US" dirty="0"/>
          </a:p>
          <a:p>
            <a:r>
              <a:rPr lang="hu-HU" dirty="0" smtClean="0"/>
              <a:t>	</a:t>
            </a:r>
            <a:r>
              <a:rPr lang="en-US" dirty="0" smtClean="0"/>
              <a:t>42.8</a:t>
            </a:r>
            <a:r>
              <a:rPr lang="en-US" dirty="0"/>
              <a:t>	</a:t>
            </a:r>
            <a:r>
              <a:rPr lang="hu-HU" dirty="0" smtClean="0"/>
              <a:t>	</a:t>
            </a:r>
            <a:r>
              <a:rPr lang="en-US" dirty="0" smtClean="0"/>
              <a:t>43.5</a:t>
            </a:r>
            <a:endParaRPr lang="en-US" dirty="0"/>
          </a:p>
          <a:p>
            <a:r>
              <a:rPr lang="hu-HU" dirty="0" smtClean="0"/>
              <a:t>	</a:t>
            </a:r>
            <a:r>
              <a:rPr lang="en-US" dirty="0" smtClean="0"/>
              <a:t>43.2</a:t>
            </a:r>
            <a:r>
              <a:rPr lang="en-US" dirty="0"/>
              <a:t>	</a:t>
            </a:r>
            <a:r>
              <a:rPr lang="hu-HU" dirty="0" smtClean="0"/>
              <a:t>	</a:t>
            </a:r>
            <a:r>
              <a:rPr lang="en-US" dirty="0" smtClean="0"/>
              <a:t>43.1</a:t>
            </a:r>
            <a:endParaRPr lang="en-US" dirty="0"/>
          </a:p>
          <a:p>
            <a:r>
              <a:rPr lang="hu-HU" dirty="0" smtClean="0"/>
              <a:t>	</a:t>
            </a:r>
            <a:r>
              <a:rPr lang="en-US" dirty="0" smtClean="0"/>
              <a:t>42.3</a:t>
            </a:r>
            <a:r>
              <a:rPr lang="en-US" dirty="0"/>
              <a:t>	</a:t>
            </a:r>
            <a:r>
              <a:rPr lang="hu-HU" dirty="0" smtClean="0"/>
              <a:t>	</a:t>
            </a:r>
            <a:r>
              <a:rPr lang="en-US" dirty="0" smtClean="0"/>
              <a:t>41.7</a:t>
            </a:r>
            <a:endParaRPr lang="en-US" dirty="0"/>
          </a:p>
          <a:p>
            <a:r>
              <a:rPr lang="hu-HU" dirty="0" smtClean="0"/>
              <a:t>	</a:t>
            </a:r>
            <a:r>
              <a:rPr lang="en-US" dirty="0" smtClean="0"/>
              <a:t>41.8</a:t>
            </a:r>
            <a:r>
              <a:rPr lang="en-US" dirty="0"/>
              <a:t>	</a:t>
            </a:r>
            <a:r>
              <a:rPr lang="hu-HU" dirty="0" smtClean="0"/>
              <a:t>	</a:t>
            </a:r>
            <a:r>
              <a:rPr lang="en-US" dirty="0" smtClean="0"/>
              <a:t>44</a:t>
            </a:r>
            <a:endParaRPr lang="en-US" dirty="0"/>
          </a:p>
          <a:p>
            <a:r>
              <a:rPr lang="hu-HU" dirty="0" smtClean="0"/>
              <a:t>	</a:t>
            </a:r>
            <a:r>
              <a:rPr lang="en-US" dirty="0" smtClean="0"/>
              <a:t>42.7</a:t>
            </a:r>
            <a:r>
              <a:rPr lang="en-US" dirty="0"/>
              <a:t>	</a:t>
            </a:r>
            <a:r>
              <a:rPr lang="hu-HU" dirty="0" smtClean="0"/>
              <a:t>	</a:t>
            </a:r>
            <a:r>
              <a:rPr lang="en-US" dirty="0" smtClean="0"/>
              <a:t>44.1</a:t>
            </a:r>
            <a:endParaRPr lang="en-US" dirty="0"/>
          </a:p>
          <a:p>
            <a:r>
              <a:rPr lang="hu-HU" dirty="0" err="1" smtClean="0"/>
              <a:t>x_mean</a:t>
            </a:r>
            <a:r>
              <a:rPr lang="en-US" dirty="0" smtClean="0"/>
              <a:t> </a:t>
            </a:r>
            <a:r>
              <a:rPr lang="en-US" dirty="0"/>
              <a:t>= 42.14, s</a:t>
            </a:r>
            <a:r>
              <a:rPr lang="en-US" baseline="-25000" dirty="0"/>
              <a:t>1</a:t>
            </a:r>
            <a:r>
              <a:rPr lang="en-US" dirty="0"/>
              <a:t> = 0.683</a:t>
            </a:r>
          </a:p>
          <a:p>
            <a:r>
              <a:rPr lang="hu-HU" dirty="0" err="1"/>
              <a:t>y</a:t>
            </a:r>
            <a:r>
              <a:rPr lang="hu-HU" dirty="0" err="1" smtClean="0"/>
              <a:t>_mean</a:t>
            </a:r>
            <a:r>
              <a:rPr lang="en-US" dirty="0" smtClean="0"/>
              <a:t> </a:t>
            </a:r>
            <a:r>
              <a:rPr lang="en-US" dirty="0"/>
              <a:t>= 43.23, s</a:t>
            </a:r>
            <a:r>
              <a:rPr lang="en-US" baseline="-25000" dirty="0"/>
              <a:t>2</a:t>
            </a:r>
            <a:r>
              <a:rPr lang="en-US" dirty="0"/>
              <a:t> = 0.750</a:t>
            </a:r>
          </a:p>
          <a:p>
            <a:r>
              <a:rPr lang="en-US" dirty="0"/>
              <a:t>Do the data provide sufficient evidence to conclude that, on the average, the new machine packs faster? Perform the required hypothesis test at the 5% level of significance.</a:t>
            </a:r>
            <a:endParaRPr lang="hu-HU" dirty="0"/>
          </a:p>
        </p:txBody>
      </p:sp>
      <p:pic>
        <p:nvPicPr>
          <p:cNvPr id="6" name="Kép 5"/>
          <p:cNvPicPr>
            <a:picLocks noChangeAspect="1"/>
          </p:cNvPicPr>
          <p:nvPr/>
        </p:nvPicPr>
        <p:blipFill>
          <a:blip r:embed="rId2"/>
          <a:stretch>
            <a:fillRect/>
          </a:stretch>
        </p:blipFill>
        <p:spPr>
          <a:xfrm>
            <a:off x="7210424" y="2681010"/>
            <a:ext cx="2744344" cy="2286953"/>
          </a:xfrm>
          <a:prstGeom prst="rect">
            <a:avLst/>
          </a:prstGeom>
        </p:spPr>
      </p:pic>
    </p:spTree>
    <p:extLst>
      <p:ext uri="{BB962C8B-B14F-4D97-AF65-F5344CB8AC3E}">
        <p14:creationId xmlns:p14="http://schemas.microsoft.com/office/powerpoint/2010/main" val="3288982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66206" y="195943"/>
            <a:ext cx="10784491" cy="523220"/>
          </a:xfrm>
          <a:prstGeom prst="rect">
            <a:avLst/>
          </a:prstGeom>
          <a:noFill/>
        </p:spPr>
        <p:txBody>
          <a:bodyPr wrap="none" rtlCol="0">
            <a:spAutoFit/>
          </a:bodyPr>
          <a:lstStyle/>
          <a:p>
            <a:r>
              <a:rPr lang="hu-HU" sz="2800" dirty="0" err="1" smtClean="0"/>
              <a:t>First</a:t>
            </a:r>
            <a:r>
              <a:rPr lang="hu-HU" sz="2800" dirty="0" smtClean="0"/>
              <a:t> we </a:t>
            </a:r>
            <a:r>
              <a:rPr lang="hu-HU" sz="2800" dirty="0" err="1" smtClean="0"/>
              <a:t>execute</a:t>
            </a:r>
            <a:r>
              <a:rPr lang="hu-HU" sz="2800" dirty="0" smtClean="0"/>
              <a:t> </a:t>
            </a:r>
            <a:r>
              <a:rPr lang="hu-HU" sz="2800" dirty="0" err="1" smtClean="0"/>
              <a:t>the</a:t>
            </a:r>
            <a:r>
              <a:rPr lang="hu-HU" sz="2800" dirty="0" smtClean="0"/>
              <a:t> F-test </a:t>
            </a:r>
            <a:r>
              <a:rPr lang="hu-HU" sz="2800" dirty="0" err="1" smtClean="0"/>
              <a:t>to</a:t>
            </a:r>
            <a:r>
              <a:rPr lang="hu-HU" sz="2800" dirty="0" smtClean="0"/>
              <a:t> </a:t>
            </a:r>
            <a:r>
              <a:rPr lang="hu-HU" sz="2800" dirty="0" err="1" smtClean="0"/>
              <a:t>check</a:t>
            </a:r>
            <a:r>
              <a:rPr lang="hu-HU" sz="2800" dirty="0" smtClean="0"/>
              <a:t> </a:t>
            </a:r>
            <a:r>
              <a:rPr lang="hu-HU" sz="2800" dirty="0" err="1" smtClean="0"/>
              <a:t>the</a:t>
            </a:r>
            <a:r>
              <a:rPr lang="hu-HU" sz="2800" dirty="0" smtClean="0"/>
              <a:t> </a:t>
            </a:r>
            <a:r>
              <a:rPr lang="hu-HU" sz="2800" dirty="0" err="1" smtClean="0"/>
              <a:t>equality</a:t>
            </a:r>
            <a:r>
              <a:rPr lang="hu-HU" sz="2800" dirty="0" smtClean="0"/>
              <a:t> of </a:t>
            </a:r>
            <a:r>
              <a:rPr lang="hu-HU" sz="2800" dirty="0" err="1" smtClean="0"/>
              <a:t>the</a:t>
            </a:r>
            <a:r>
              <a:rPr lang="hu-HU" sz="2800" dirty="0" smtClean="0"/>
              <a:t> </a:t>
            </a:r>
            <a:r>
              <a:rPr lang="hu-HU" sz="2800" dirty="0" err="1" smtClean="0"/>
              <a:t>sample</a:t>
            </a:r>
            <a:r>
              <a:rPr lang="hu-HU" sz="2800" dirty="0" smtClean="0"/>
              <a:t> </a:t>
            </a:r>
            <a:r>
              <a:rPr lang="hu-HU" sz="2800" dirty="0" err="1" smtClean="0"/>
              <a:t>variations</a:t>
            </a:r>
            <a:r>
              <a:rPr lang="hu-HU" dirty="0" smtClean="0"/>
              <a:t>.</a:t>
            </a:r>
            <a:endParaRPr lang="hu-HU" dirty="0"/>
          </a:p>
        </p:txBody>
      </p:sp>
      <p:pic>
        <p:nvPicPr>
          <p:cNvPr id="3" name="Kép 2"/>
          <p:cNvPicPr>
            <a:picLocks noChangeAspect="1"/>
          </p:cNvPicPr>
          <p:nvPr/>
        </p:nvPicPr>
        <p:blipFill>
          <a:blip r:embed="rId2"/>
          <a:stretch>
            <a:fillRect/>
          </a:stretch>
        </p:blipFill>
        <p:spPr>
          <a:xfrm>
            <a:off x="188801" y="1163333"/>
            <a:ext cx="3775186" cy="1932564"/>
          </a:xfrm>
          <a:prstGeom prst="rect">
            <a:avLst/>
          </a:prstGeom>
        </p:spPr>
      </p:pic>
      <p:pic>
        <p:nvPicPr>
          <p:cNvPr id="4" name="Kép 3"/>
          <p:cNvPicPr>
            <a:picLocks noChangeAspect="1"/>
          </p:cNvPicPr>
          <p:nvPr/>
        </p:nvPicPr>
        <p:blipFill>
          <a:blip r:embed="rId3"/>
          <a:stretch>
            <a:fillRect/>
          </a:stretch>
        </p:blipFill>
        <p:spPr>
          <a:xfrm>
            <a:off x="4405429" y="823666"/>
            <a:ext cx="7786571" cy="603433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Szabadkéz 5"/>
              <p14:cNvContentPartPr/>
              <p14:nvPr/>
            </p14:nvContentPartPr>
            <p14:xfrm>
              <a:off x="7863114" y="2717074"/>
              <a:ext cx="484052" cy="339635"/>
            </p14:xfrm>
          </p:contentPart>
        </mc:Choice>
        <mc:Fallback xmlns="">
          <p:pic>
            <p:nvPicPr>
              <p:cNvPr id="6" name="Szabadkéz 5"/>
              <p:cNvPicPr/>
              <p:nvPr/>
            </p:nvPicPr>
            <p:blipFill>
              <a:blip r:embed="rId5"/>
              <a:stretch>
                <a:fillRect/>
              </a:stretch>
            </p:blipFill>
            <p:spPr>
              <a:xfrm>
                <a:off x="7851238" y="2705189"/>
                <a:ext cx="507805" cy="363406"/>
              </a:xfrm>
              <a:prstGeom prst="rect">
                <a:avLst/>
              </a:prstGeom>
            </p:spPr>
          </p:pic>
        </mc:Fallback>
      </mc:AlternateContent>
      <p:pic>
        <p:nvPicPr>
          <p:cNvPr id="8" name="Kép 7"/>
          <p:cNvPicPr>
            <a:picLocks noChangeAspect="1"/>
          </p:cNvPicPr>
          <p:nvPr/>
        </p:nvPicPr>
        <p:blipFill>
          <a:blip r:embed="rId6"/>
          <a:stretch>
            <a:fillRect/>
          </a:stretch>
        </p:blipFill>
        <p:spPr>
          <a:xfrm>
            <a:off x="666206" y="3354129"/>
            <a:ext cx="2922089" cy="603916"/>
          </a:xfrm>
          <a:prstGeom prst="rect">
            <a:avLst/>
          </a:prstGeom>
        </p:spPr>
      </p:pic>
      <p:pic>
        <p:nvPicPr>
          <p:cNvPr id="9" name="Kép 8"/>
          <p:cNvPicPr>
            <a:picLocks noChangeAspect="1"/>
          </p:cNvPicPr>
          <p:nvPr/>
        </p:nvPicPr>
        <p:blipFill>
          <a:blip r:embed="rId7"/>
          <a:stretch>
            <a:fillRect/>
          </a:stretch>
        </p:blipFill>
        <p:spPr>
          <a:xfrm>
            <a:off x="284835" y="4347671"/>
            <a:ext cx="3899873" cy="303943"/>
          </a:xfrm>
          <a:prstGeom prst="rect">
            <a:avLst/>
          </a:prstGeom>
        </p:spPr>
      </p:pic>
    </p:spTree>
    <p:extLst>
      <p:ext uri="{BB962C8B-B14F-4D97-AF65-F5344CB8AC3E}">
        <p14:creationId xmlns:p14="http://schemas.microsoft.com/office/powerpoint/2010/main" val="289168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49085" y="613954"/>
            <a:ext cx="9890849" cy="400110"/>
          </a:xfrm>
          <a:prstGeom prst="rect">
            <a:avLst/>
          </a:prstGeom>
          <a:noFill/>
        </p:spPr>
        <p:txBody>
          <a:bodyPr wrap="none" rtlCol="0">
            <a:spAutoFit/>
          </a:bodyPr>
          <a:lstStyle/>
          <a:p>
            <a:r>
              <a:rPr lang="en-US" sz="2000" dirty="0" smtClean="0"/>
              <a:t>Editing confidence interval to the expected value when the deviation is known in normal case</a:t>
            </a:r>
            <a:endParaRPr lang="hu-HU" sz="2000" dirty="0"/>
          </a:p>
        </p:txBody>
      </p:sp>
      <p:pic>
        <p:nvPicPr>
          <p:cNvPr id="3" name="Kép 2"/>
          <p:cNvPicPr>
            <a:picLocks noChangeAspect="1"/>
          </p:cNvPicPr>
          <p:nvPr/>
        </p:nvPicPr>
        <p:blipFill>
          <a:blip r:embed="rId2"/>
          <a:stretch>
            <a:fillRect/>
          </a:stretch>
        </p:blipFill>
        <p:spPr>
          <a:xfrm>
            <a:off x="410870" y="2073657"/>
            <a:ext cx="5691569" cy="2929418"/>
          </a:xfrm>
          <a:prstGeom prst="rect">
            <a:avLst/>
          </a:prstGeom>
        </p:spPr>
      </p:pic>
      <p:pic>
        <p:nvPicPr>
          <p:cNvPr id="4" name="Kép 3"/>
          <p:cNvPicPr>
            <a:picLocks noChangeAspect="1"/>
          </p:cNvPicPr>
          <p:nvPr/>
        </p:nvPicPr>
        <p:blipFill>
          <a:blip r:embed="rId3"/>
          <a:stretch>
            <a:fillRect/>
          </a:stretch>
        </p:blipFill>
        <p:spPr>
          <a:xfrm>
            <a:off x="6102439" y="1809712"/>
            <a:ext cx="5525069" cy="3760334"/>
          </a:xfrm>
          <a:prstGeom prst="rect">
            <a:avLst/>
          </a:prstGeom>
        </p:spPr>
      </p:pic>
    </p:spTree>
    <p:extLst>
      <p:ext uri="{BB962C8B-B14F-4D97-AF65-F5344CB8AC3E}">
        <p14:creationId xmlns:p14="http://schemas.microsoft.com/office/powerpoint/2010/main" val="356594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79781" y="1787358"/>
            <a:ext cx="10567253" cy="2614825"/>
          </a:xfrm>
          <a:prstGeom prst="rect">
            <a:avLst/>
          </a:prstGeom>
        </p:spPr>
      </p:pic>
      <p:pic>
        <p:nvPicPr>
          <p:cNvPr id="4" name="Kép 3"/>
          <p:cNvPicPr>
            <a:picLocks noChangeAspect="1"/>
          </p:cNvPicPr>
          <p:nvPr/>
        </p:nvPicPr>
        <p:blipFill>
          <a:blip r:embed="rId3"/>
          <a:stretch>
            <a:fillRect/>
          </a:stretch>
        </p:blipFill>
        <p:spPr>
          <a:xfrm>
            <a:off x="11138474" y="3997218"/>
            <a:ext cx="709537" cy="365775"/>
          </a:xfrm>
          <a:prstGeom prst="rect">
            <a:avLst/>
          </a:prstGeom>
        </p:spPr>
      </p:pic>
    </p:spTree>
    <p:extLst>
      <p:ext uri="{BB962C8B-B14F-4D97-AF65-F5344CB8AC3E}">
        <p14:creationId xmlns:p14="http://schemas.microsoft.com/office/powerpoint/2010/main" val="283209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00683" y="490179"/>
            <a:ext cx="9251000" cy="652500"/>
          </a:xfrm>
          <a:prstGeom prst="rect">
            <a:avLst/>
          </a:prstGeom>
        </p:spPr>
      </p:pic>
      <p:pic>
        <p:nvPicPr>
          <p:cNvPr id="3" name="Kép 2"/>
          <p:cNvPicPr>
            <a:picLocks noChangeAspect="1"/>
          </p:cNvPicPr>
          <p:nvPr/>
        </p:nvPicPr>
        <p:blipFill>
          <a:blip r:embed="rId3"/>
          <a:stretch>
            <a:fillRect/>
          </a:stretch>
        </p:blipFill>
        <p:spPr>
          <a:xfrm>
            <a:off x="239133" y="2484595"/>
            <a:ext cx="11374100" cy="2348661"/>
          </a:xfrm>
          <a:prstGeom prst="rect">
            <a:avLst/>
          </a:prstGeom>
        </p:spPr>
      </p:pic>
    </p:spTree>
    <p:extLst>
      <p:ext uri="{BB962C8B-B14F-4D97-AF65-F5344CB8AC3E}">
        <p14:creationId xmlns:p14="http://schemas.microsoft.com/office/powerpoint/2010/main" val="1341205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81797" y="281259"/>
            <a:ext cx="9254530" cy="652329"/>
          </a:xfrm>
          <a:prstGeom prst="rect">
            <a:avLst/>
          </a:prstGeom>
        </p:spPr>
      </p:pic>
      <p:pic>
        <p:nvPicPr>
          <p:cNvPr id="3" name="Kép 2"/>
          <p:cNvPicPr>
            <a:picLocks noChangeAspect="1"/>
          </p:cNvPicPr>
          <p:nvPr/>
        </p:nvPicPr>
        <p:blipFill>
          <a:blip r:embed="rId3"/>
          <a:stretch>
            <a:fillRect/>
          </a:stretch>
        </p:blipFill>
        <p:spPr>
          <a:xfrm>
            <a:off x="746078" y="1260159"/>
            <a:ext cx="10334084" cy="5415750"/>
          </a:xfrm>
          <a:prstGeom prst="rect">
            <a:avLst/>
          </a:prstGeom>
        </p:spPr>
      </p:pic>
    </p:spTree>
    <p:extLst>
      <p:ext uri="{BB962C8B-B14F-4D97-AF65-F5344CB8AC3E}">
        <p14:creationId xmlns:p14="http://schemas.microsoft.com/office/powerpoint/2010/main" val="2768026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415246" y="89706"/>
            <a:ext cx="2122119" cy="769441"/>
          </a:xfrm>
          <a:prstGeom prst="rect">
            <a:avLst/>
          </a:prstGeom>
          <a:noFill/>
        </p:spPr>
        <p:txBody>
          <a:bodyPr wrap="none" rtlCol="0">
            <a:spAutoFit/>
          </a:bodyPr>
          <a:lstStyle/>
          <a:p>
            <a:r>
              <a:rPr lang="hu-HU" sz="4400" dirty="0" err="1" smtClean="0"/>
              <a:t>Example</a:t>
            </a:r>
            <a:endParaRPr lang="hu-HU" sz="4400" dirty="0"/>
          </a:p>
        </p:txBody>
      </p:sp>
      <p:pic>
        <p:nvPicPr>
          <p:cNvPr id="3" name="Kép 2"/>
          <p:cNvPicPr>
            <a:picLocks noChangeAspect="1"/>
          </p:cNvPicPr>
          <p:nvPr/>
        </p:nvPicPr>
        <p:blipFill>
          <a:blip r:embed="rId2"/>
          <a:stretch>
            <a:fillRect/>
          </a:stretch>
        </p:blipFill>
        <p:spPr>
          <a:xfrm>
            <a:off x="407353" y="1018749"/>
            <a:ext cx="11049807" cy="1894269"/>
          </a:xfrm>
          <a:prstGeom prst="rect">
            <a:avLst/>
          </a:prstGeom>
        </p:spPr>
      </p:pic>
      <p:pic>
        <p:nvPicPr>
          <p:cNvPr id="4" name="Kép 3"/>
          <p:cNvPicPr>
            <a:picLocks noChangeAspect="1"/>
          </p:cNvPicPr>
          <p:nvPr/>
        </p:nvPicPr>
        <p:blipFill>
          <a:blip r:embed="rId3"/>
          <a:stretch>
            <a:fillRect/>
          </a:stretch>
        </p:blipFill>
        <p:spPr>
          <a:xfrm>
            <a:off x="407353" y="3516755"/>
            <a:ext cx="11049496" cy="3106114"/>
          </a:xfrm>
          <a:prstGeom prst="rect">
            <a:avLst/>
          </a:prstGeom>
        </p:spPr>
      </p:pic>
    </p:spTree>
    <p:extLst>
      <p:ext uri="{BB962C8B-B14F-4D97-AF65-F5344CB8AC3E}">
        <p14:creationId xmlns:p14="http://schemas.microsoft.com/office/powerpoint/2010/main" val="3583286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258165" y="414494"/>
            <a:ext cx="9165995" cy="6153992"/>
          </a:xfrm>
          <a:prstGeom prst="rect">
            <a:avLst/>
          </a:prstGeom>
        </p:spPr>
      </p:pic>
    </p:spTree>
    <p:extLst>
      <p:ext uri="{BB962C8B-B14F-4D97-AF65-F5344CB8AC3E}">
        <p14:creationId xmlns:p14="http://schemas.microsoft.com/office/powerpoint/2010/main" val="325988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92576" y="570277"/>
            <a:ext cx="6970824" cy="831938"/>
          </a:xfrm>
          <a:prstGeom prst="rect">
            <a:avLst/>
          </a:prstGeom>
        </p:spPr>
      </p:pic>
      <p:pic>
        <p:nvPicPr>
          <p:cNvPr id="3" name="Kép 2"/>
          <p:cNvPicPr>
            <a:picLocks noChangeAspect="1"/>
          </p:cNvPicPr>
          <p:nvPr/>
        </p:nvPicPr>
        <p:blipFill>
          <a:blip r:embed="rId3"/>
          <a:stretch>
            <a:fillRect/>
          </a:stretch>
        </p:blipFill>
        <p:spPr>
          <a:xfrm>
            <a:off x="469443" y="2037845"/>
            <a:ext cx="11557976" cy="2547218"/>
          </a:xfrm>
          <a:prstGeom prst="rect">
            <a:avLst/>
          </a:prstGeom>
        </p:spPr>
      </p:pic>
    </p:spTree>
    <p:extLst>
      <p:ext uri="{BB962C8B-B14F-4D97-AF65-F5344CB8AC3E}">
        <p14:creationId xmlns:p14="http://schemas.microsoft.com/office/powerpoint/2010/main" val="246847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442017" y="636996"/>
            <a:ext cx="6968332" cy="829128"/>
          </a:xfrm>
          <a:prstGeom prst="rect">
            <a:avLst/>
          </a:prstGeom>
        </p:spPr>
      </p:pic>
      <p:pic>
        <p:nvPicPr>
          <p:cNvPr id="3" name="Kép 2"/>
          <p:cNvPicPr>
            <a:picLocks noChangeAspect="1"/>
          </p:cNvPicPr>
          <p:nvPr/>
        </p:nvPicPr>
        <p:blipFill>
          <a:blip r:embed="rId3"/>
          <a:stretch>
            <a:fillRect/>
          </a:stretch>
        </p:blipFill>
        <p:spPr>
          <a:xfrm>
            <a:off x="0" y="2088501"/>
            <a:ext cx="12006665" cy="2992950"/>
          </a:xfrm>
          <a:prstGeom prst="rect">
            <a:avLst/>
          </a:prstGeom>
        </p:spPr>
      </p:pic>
    </p:spTree>
    <p:extLst>
      <p:ext uri="{BB962C8B-B14F-4D97-AF65-F5344CB8AC3E}">
        <p14:creationId xmlns:p14="http://schemas.microsoft.com/office/powerpoint/2010/main" val="2896449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98325" y="307377"/>
            <a:ext cx="6968332" cy="835224"/>
          </a:xfrm>
          <a:prstGeom prst="rect">
            <a:avLst/>
          </a:prstGeom>
        </p:spPr>
      </p:pic>
      <p:pic>
        <p:nvPicPr>
          <p:cNvPr id="3" name="Kép 2"/>
          <p:cNvPicPr>
            <a:picLocks noChangeAspect="1"/>
          </p:cNvPicPr>
          <p:nvPr/>
        </p:nvPicPr>
        <p:blipFill>
          <a:blip r:embed="rId3"/>
          <a:stretch>
            <a:fillRect/>
          </a:stretch>
        </p:blipFill>
        <p:spPr>
          <a:xfrm>
            <a:off x="975171" y="1482235"/>
            <a:ext cx="10123267" cy="5245137"/>
          </a:xfrm>
          <a:prstGeom prst="rect">
            <a:avLst/>
          </a:prstGeom>
        </p:spPr>
      </p:pic>
    </p:spTree>
    <p:extLst>
      <p:ext uri="{BB962C8B-B14F-4D97-AF65-F5344CB8AC3E}">
        <p14:creationId xmlns:p14="http://schemas.microsoft.com/office/powerpoint/2010/main" val="1065266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013133" y="676821"/>
            <a:ext cx="9120704" cy="1663875"/>
          </a:xfrm>
          <a:prstGeom prst="rect">
            <a:avLst/>
          </a:prstGeom>
        </p:spPr>
      </p:pic>
      <p:pic>
        <p:nvPicPr>
          <p:cNvPr id="3" name="Kép 2"/>
          <p:cNvPicPr>
            <a:picLocks noChangeAspect="1"/>
          </p:cNvPicPr>
          <p:nvPr/>
        </p:nvPicPr>
        <p:blipFill>
          <a:blip r:embed="rId3"/>
          <a:stretch>
            <a:fillRect/>
          </a:stretch>
        </p:blipFill>
        <p:spPr>
          <a:xfrm>
            <a:off x="1885678" y="2465069"/>
            <a:ext cx="2647134" cy="4027264"/>
          </a:xfrm>
          <a:prstGeom prst="rect">
            <a:avLst/>
          </a:prstGeom>
        </p:spPr>
      </p:pic>
      <p:pic>
        <p:nvPicPr>
          <p:cNvPr id="4" name="Kép 3"/>
          <p:cNvPicPr>
            <a:picLocks noChangeAspect="1"/>
          </p:cNvPicPr>
          <p:nvPr/>
        </p:nvPicPr>
        <p:blipFill>
          <a:blip r:embed="rId4"/>
          <a:stretch>
            <a:fillRect/>
          </a:stretch>
        </p:blipFill>
        <p:spPr>
          <a:xfrm>
            <a:off x="6046877" y="2855051"/>
            <a:ext cx="3593512" cy="3514360"/>
          </a:xfrm>
          <a:prstGeom prst="rect">
            <a:avLst/>
          </a:prstGeom>
        </p:spPr>
      </p:pic>
    </p:spTree>
    <p:extLst>
      <p:ext uri="{BB962C8B-B14F-4D97-AF65-F5344CB8AC3E}">
        <p14:creationId xmlns:p14="http://schemas.microsoft.com/office/powerpoint/2010/main" val="4030386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6444" y="822040"/>
            <a:ext cx="11120314" cy="1751342"/>
          </a:xfrm>
          <a:prstGeom prst="rect">
            <a:avLst/>
          </a:prstGeom>
        </p:spPr>
      </p:pic>
      <p:pic>
        <p:nvPicPr>
          <p:cNvPr id="3" name="Kép 2"/>
          <p:cNvPicPr>
            <a:picLocks noChangeAspect="1"/>
          </p:cNvPicPr>
          <p:nvPr/>
        </p:nvPicPr>
        <p:blipFill>
          <a:blip r:embed="rId3"/>
          <a:stretch>
            <a:fillRect/>
          </a:stretch>
        </p:blipFill>
        <p:spPr>
          <a:xfrm>
            <a:off x="766499" y="3392368"/>
            <a:ext cx="10587654" cy="2551232"/>
          </a:xfrm>
          <a:prstGeom prst="rect">
            <a:avLst/>
          </a:prstGeom>
        </p:spPr>
      </p:pic>
    </p:spTree>
    <p:extLst>
      <p:ext uri="{BB962C8B-B14F-4D97-AF65-F5344CB8AC3E}">
        <p14:creationId xmlns:p14="http://schemas.microsoft.com/office/powerpoint/2010/main" val="297647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744583" y="561703"/>
            <a:ext cx="10028123" cy="400110"/>
          </a:xfrm>
          <a:prstGeom prst="rect">
            <a:avLst/>
          </a:prstGeom>
          <a:noFill/>
          <a:ln>
            <a:solidFill>
              <a:srgbClr val="FF0000"/>
            </a:solidFill>
          </a:ln>
        </p:spPr>
        <p:txBody>
          <a:bodyPr wrap="square" rtlCol="0">
            <a:spAutoFit/>
          </a:bodyPr>
          <a:lstStyle/>
          <a:p>
            <a:r>
              <a:rPr lang="en-US" sz="2000" dirty="0" smtClean="0"/>
              <a:t>Editing confidence interval to the expected value when the deviation is known in normal case</a:t>
            </a:r>
          </a:p>
        </p:txBody>
      </p:sp>
      <p:pic>
        <p:nvPicPr>
          <p:cNvPr id="5" name="Kép 4"/>
          <p:cNvPicPr>
            <a:picLocks noChangeAspect="1"/>
          </p:cNvPicPr>
          <p:nvPr/>
        </p:nvPicPr>
        <p:blipFill>
          <a:blip r:embed="rId2"/>
          <a:stretch>
            <a:fillRect/>
          </a:stretch>
        </p:blipFill>
        <p:spPr>
          <a:xfrm>
            <a:off x="1120258" y="1991707"/>
            <a:ext cx="10462844" cy="1535265"/>
          </a:xfrm>
          <a:prstGeom prst="rect">
            <a:avLst/>
          </a:prstGeom>
        </p:spPr>
      </p:pic>
      <p:pic>
        <p:nvPicPr>
          <p:cNvPr id="6" name="Kép 5"/>
          <p:cNvPicPr>
            <a:picLocks noChangeAspect="1"/>
          </p:cNvPicPr>
          <p:nvPr/>
        </p:nvPicPr>
        <p:blipFill>
          <a:blip r:embed="rId3"/>
          <a:stretch>
            <a:fillRect/>
          </a:stretch>
        </p:blipFill>
        <p:spPr>
          <a:xfrm>
            <a:off x="4536289" y="3743290"/>
            <a:ext cx="3269019" cy="2722823"/>
          </a:xfrm>
          <a:prstGeom prst="rect">
            <a:avLst/>
          </a:prstGeom>
        </p:spPr>
      </p:pic>
    </p:spTree>
    <p:extLst>
      <p:ext uri="{BB962C8B-B14F-4D97-AF65-F5344CB8AC3E}">
        <p14:creationId xmlns:p14="http://schemas.microsoft.com/office/powerpoint/2010/main" val="2959605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846056" y="1340093"/>
            <a:ext cx="7775988" cy="1272478"/>
          </a:xfrm>
          <a:prstGeom prst="rect">
            <a:avLst/>
          </a:prstGeom>
        </p:spPr>
      </p:pic>
      <p:pic>
        <p:nvPicPr>
          <p:cNvPr id="3" name="Kép 2"/>
          <p:cNvPicPr>
            <a:picLocks noChangeAspect="1"/>
          </p:cNvPicPr>
          <p:nvPr/>
        </p:nvPicPr>
        <p:blipFill>
          <a:blip r:embed="rId3"/>
          <a:stretch>
            <a:fillRect/>
          </a:stretch>
        </p:blipFill>
        <p:spPr>
          <a:xfrm>
            <a:off x="199513" y="3202474"/>
            <a:ext cx="11589374" cy="1186645"/>
          </a:xfrm>
          <a:prstGeom prst="rect">
            <a:avLst/>
          </a:prstGeom>
        </p:spPr>
      </p:pic>
      <p:pic>
        <p:nvPicPr>
          <p:cNvPr id="4" name="Kép 3"/>
          <p:cNvPicPr>
            <a:picLocks noChangeAspect="1"/>
          </p:cNvPicPr>
          <p:nvPr/>
        </p:nvPicPr>
        <p:blipFill>
          <a:blip r:embed="rId4"/>
          <a:stretch>
            <a:fillRect/>
          </a:stretch>
        </p:blipFill>
        <p:spPr>
          <a:xfrm>
            <a:off x="4662487" y="4586727"/>
            <a:ext cx="2143125" cy="2143125"/>
          </a:xfrm>
          <a:prstGeom prst="rect">
            <a:avLst/>
          </a:prstGeom>
        </p:spPr>
      </p:pic>
    </p:spTree>
    <p:extLst>
      <p:ext uri="{BB962C8B-B14F-4D97-AF65-F5344CB8AC3E}">
        <p14:creationId xmlns:p14="http://schemas.microsoft.com/office/powerpoint/2010/main" val="1683229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161774" y="1660749"/>
            <a:ext cx="9608376" cy="4374289"/>
          </a:xfrm>
          <a:prstGeom prst="rect">
            <a:avLst/>
          </a:prstGeom>
        </p:spPr>
      </p:pic>
      <p:pic>
        <p:nvPicPr>
          <p:cNvPr id="3" name="Kép 2"/>
          <p:cNvPicPr>
            <a:picLocks noChangeAspect="1"/>
          </p:cNvPicPr>
          <p:nvPr/>
        </p:nvPicPr>
        <p:blipFill>
          <a:blip r:embed="rId3"/>
          <a:stretch>
            <a:fillRect/>
          </a:stretch>
        </p:blipFill>
        <p:spPr>
          <a:xfrm>
            <a:off x="3946378" y="518661"/>
            <a:ext cx="4039169" cy="464906"/>
          </a:xfrm>
          <a:prstGeom prst="rect">
            <a:avLst/>
          </a:prstGeom>
        </p:spPr>
      </p:pic>
    </p:spTree>
    <p:extLst>
      <p:ext uri="{BB962C8B-B14F-4D97-AF65-F5344CB8AC3E}">
        <p14:creationId xmlns:p14="http://schemas.microsoft.com/office/powerpoint/2010/main" val="3501794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49398" y="492536"/>
            <a:ext cx="4039169" cy="464906"/>
          </a:xfrm>
          <a:prstGeom prst="rect">
            <a:avLst/>
          </a:prstGeom>
        </p:spPr>
      </p:pic>
      <p:pic>
        <p:nvPicPr>
          <p:cNvPr id="3" name="Kép 2"/>
          <p:cNvPicPr>
            <a:picLocks noChangeAspect="1"/>
          </p:cNvPicPr>
          <p:nvPr/>
        </p:nvPicPr>
        <p:blipFill>
          <a:blip r:embed="rId3"/>
          <a:stretch>
            <a:fillRect/>
          </a:stretch>
        </p:blipFill>
        <p:spPr>
          <a:xfrm>
            <a:off x="452611" y="1277906"/>
            <a:ext cx="11146235" cy="2654013"/>
          </a:xfrm>
          <a:prstGeom prst="rect">
            <a:avLst/>
          </a:prstGeom>
        </p:spPr>
      </p:pic>
      <p:pic>
        <p:nvPicPr>
          <p:cNvPr id="4" name="Kép 3"/>
          <p:cNvPicPr>
            <a:picLocks noChangeAspect="1"/>
          </p:cNvPicPr>
          <p:nvPr/>
        </p:nvPicPr>
        <p:blipFill>
          <a:blip r:embed="rId4"/>
          <a:stretch>
            <a:fillRect/>
          </a:stretch>
        </p:blipFill>
        <p:spPr>
          <a:xfrm>
            <a:off x="452610" y="4147882"/>
            <a:ext cx="11493761" cy="2553364"/>
          </a:xfrm>
          <a:prstGeom prst="rect">
            <a:avLst/>
          </a:prstGeom>
        </p:spPr>
      </p:pic>
    </p:spTree>
    <p:extLst>
      <p:ext uri="{BB962C8B-B14F-4D97-AF65-F5344CB8AC3E}">
        <p14:creationId xmlns:p14="http://schemas.microsoft.com/office/powerpoint/2010/main" val="3506270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22915" y="339634"/>
            <a:ext cx="4028219" cy="769441"/>
          </a:xfrm>
          <a:prstGeom prst="rect">
            <a:avLst/>
          </a:prstGeom>
          <a:noFill/>
        </p:spPr>
        <p:txBody>
          <a:bodyPr wrap="none" rtlCol="0">
            <a:spAutoFit/>
          </a:bodyPr>
          <a:lstStyle/>
          <a:p>
            <a:r>
              <a:rPr lang="hu-HU" sz="4400" dirty="0" err="1" smtClean="0"/>
              <a:t>One-way</a:t>
            </a:r>
            <a:r>
              <a:rPr lang="hu-HU" sz="4400" dirty="0" smtClean="0"/>
              <a:t> ANOVA</a:t>
            </a:r>
            <a:endParaRPr lang="hu-HU" sz="4400" dirty="0"/>
          </a:p>
        </p:txBody>
      </p:sp>
      <p:sp>
        <p:nvSpPr>
          <p:cNvPr id="3" name="Szövegdoboz 2"/>
          <p:cNvSpPr txBox="1"/>
          <p:nvPr/>
        </p:nvSpPr>
        <p:spPr>
          <a:xfrm>
            <a:off x="404948" y="1358538"/>
            <a:ext cx="11416937" cy="1569660"/>
          </a:xfrm>
          <a:prstGeom prst="rect">
            <a:avLst/>
          </a:prstGeom>
          <a:noFill/>
        </p:spPr>
        <p:txBody>
          <a:bodyPr wrap="square" rtlCol="0">
            <a:spAutoFit/>
          </a:bodyPr>
          <a:lstStyle/>
          <a:p>
            <a:r>
              <a:rPr lang="en-US" sz="2400" dirty="0"/>
              <a:t>The one-way analysis of variance (ANOVA) is used to determine whether there are any statistically significant differences between the means of two or more independent (unrelated) groups (although you tend to only see it used when there are a minimum of three, rather than two groups).</a:t>
            </a:r>
            <a:endParaRPr lang="hu-HU" sz="2400" dirty="0"/>
          </a:p>
        </p:txBody>
      </p:sp>
      <p:pic>
        <p:nvPicPr>
          <p:cNvPr id="4" name="Kép 3"/>
          <p:cNvPicPr>
            <a:picLocks noChangeAspect="1"/>
          </p:cNvPicPr>
          <p:nvPr/>
        </p:nvPicPr>
        <p:blipFill>
          <a:blip r:embed="rId2"/>
          <a:stretch>
            <a:fillRect/>
          </a:stretch>
        </p:blipFill>
        <p:spPr>
          <a:xfrm>
            <a:off x="216904" y="3177661"/>
            <a:ext cx="11604981" cy="3092510"/>
          </a:xfrm>
          <a:prstGeom prst="rect">
            <a:avLst/>
          </a:prstGeom>
        </p:spPr>
      </p:pic>
    </p:spTree>
    <p:extLst>
      <p:ext uri="{BB962C8B-B14F-4D97-AF65-F5344CB8AC3E}">
        <p14:creationId xmlns:p14="http://schemas.microsoft.com/office/powerpoint/2010/main" val="1159858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22914" y="248194"/>
            <a:ext cx="4028219" cy="769441"/>
          </a:xfrm>
          <a:prstGeom prst="rect">
            <a:avLst/>
          </a:prstGeom>
          <a:noFill/>
        </p:spPr>
        <p:txBody>
          <a:bodyPr wrap="none" rtlCol="0">
            <a:spAutoFit/>
          </a:bodyPr>
          <a:lstStyle/>
          <a:p>
            <a:r>
              <a:rPr lang="hu-HU" sz="4400" dirty="0" err="1" smtClean="0"/>
              <a:t>One-way</a:t>
            </a:r>
            <a:r>
              <a:rPr lang="hu-HU" sz="4400" dirty="0" smtClean="0"/>
              <a:t> ANOVA</a:t>
            </a:r>
            <a:endParaRPr lang="hu-HU" sz="4400" dirty="0"/>
          </a:p>
        </p:txBody>
      </p:sp>
      <p:pic>
        <p:nvPicPr>
          <p:cNvPr id="3" name="Kép 2"/>
          <p:cNvPicPr>
            <a:picLocks noChangeAspect="1"/>
          </p:cNvPicPr>
          <p:nvPr/>
        </p:nvPicPr>
        <p:blipFill>
          <a:blip r:embed="rId2"/>
          <a:stretch>
            <a:fillRect/>
          </a:stretch>
        </p:blipFill>
        <p:spPr>
          <a:xfrm>
            <a:off x="1792040" y="1017635"/>
            <a:ext cx="7889966" cy="5901743"/>
          </a:xfrm>
          <a:prstGeom prst="rect">
            <a:avLst/>
          </a:prstGeom>
        </p:spPr>
      </p:pic>
    </p:spTree>
    <p:extLst>
      <p:ext uri="{BB962C8B-B14F-4D97-AF65-F5344CB8AC3E}">
        <p14:creationId xmlns:p14="http://schemas.microsoft.com/office/powerpoint/2010/main" val="1639571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22914" y="248194"/>
            <a:ext cx="4028219" cy="769441"/>
          </a:xfrm>
          <a:prstGeom prst="rect">
            <a:avLst/>
          </a:prstGeom>
          <a:noFill/>
        </p:spPr>
        <p:txBody>
          <a:bodyPr wrap="none" rtlCol="0">
            <a:spAutoFit/>
          </a:bodyPr>
          <a:lstStyle/>
          <a:p>
            <a:r>
              <a:rPr lang="hu-HU" sz="4400" dirty="0" err="1" smtClean="0"/>
              <a:t>One-way</a:t>
            </a:r>
            <a:r>
              <a:rPr lang="hu-HU" sz="4400" dirty="0" smtClean="0"/>
              <a:t> ANOVA</a:t>
            </a:r>
            <a:endParaRPr lang="hu-HU" sz="4400" dirty="0"/>
          </a:p>
        </p:txBody>
      </p:sp>
      <p:pic>
        <p:nvPicPr>
          <p:cNvPr id="3" name="Kép 2"/>
          <p:cNvPicPr>
            <a:picLocks noChangeAspect="1"/>
          </p:cNvPicPr>
          <p:nvPr/>
        </p:nvPicPr>
        <p:blipFill>
          <a:blip r:embed="rId2"/>
          <a:stretch>
            <a:fillRect/>
          </a:stretch>
        </p:blipFill>
        <p:spPr>
          <a:xfrm>
            <a:off x="2420822" y="1517236"/>
            <a:ext cx="7037601" cy="1082271"/>
          </a:xfrm>
          <a:prstGeom prst="rect">
            <a:avLst/>
          </a:prstGeom>
        </p:spPr>
      </p:pic>
      <p:pic>
        <p:nvPicPr>
          <p:cNvPr id="4" name="Kép 3"/>
          <p:cNvPicPr>
            <a:picLocks noChangeAspect="1"/>
          </p:cNvPicPr>
          <p:nvPr/>
        </p:nvPicPr>
        <p:blipFill>
          <a:blip r:embed="rId3"/>
          <a:stretch>
            <a:fillRect/>
          </a:stretch>
        </p:blipFill>
        <p:spPr>
          <a:xfrm>
            <a:off x="3587808" y="2726277"/>
            <a:ext cx="4660390" cy="1088077"/>
          </a:xfrm>
          <a:prstGeom prst="rect">
            <a:avLst/>
          </a:prstGeom>
        </p:spPr>
      </p:pic>
      <p:pic>
        <p:nvPicPr>
          <p:cNvPr id="7" name="Kép 6"/>
          <p:cNvPicPr>
            <a:picLocks noChangeAspect="1"/>
          </p:cNvPicPr>
          <p:nvPr/>
        </p:nvPicPr>
        <p:blipFill>
          <a:blip r:embed="rId4"/>
          <a:stretch>
            <a:fillRect/>
          </a:stretch>
        </p:blipFill>
        <p:spPr>
          <a:xfrm>
            <a:off x="258172" y="3814354"/>
            <a:ext cx="11743569" cy="2508069"/>
          </a:xfrm>
          <a:prstGeom prst="rect">
            <a:avLst/>
          </a:prstGeom>
        </p:spPr>
      </p:pic>
    </p:spTree>
    <p:extLst>
      <p:ext uri="{BB962C8B-B14F-4D97-AF65-F5344CB8AC3E}">
        <p14:creationId xmlns:p14="http://schemas.microsoft.com/office/powerpoint/2010/main" val="3090910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56089" y="316504"/>
            <a:ext cx="4487045" cy="1182727"/>
          </a:xfrm>
          <a:prstGeom prst="rect">
            <a:avLst/>
          </a:prstGeom>
        </p:spPr>
      </p:pic>
      <p:pic>
        <p:nvPicPr>
          <p:cNvPr id="3" name="Kép 2"/>
          <p:cNvPicPr>
            <a:picLocks noChangeAspect="1"/>
          </p:cNvPicPr>
          <p:nvPr/>
        </p:nvPicPr>
        <p:blipFill>
          <a:blip r:embed="rId3"/>
          <a:stretch>
            <a:fillRect/>
          </a:stretch>
        </p:blipFill>
        <p:spPr>
          <a:xfrm>
            <a:off x="941537" y="1754540"/>
            <a:ext cx="9736514" cy="3614294"/>
          </a:xfrm>
          <a:prstGeom prst="rect">
            <a:avLst/>
          </a:prstGeom>
        </p:spPr>
      </p:pic>
    </p:spTree>
    <p:extLst>
      <p:ext uri="{BB962C8B-B14F-4D97-AF65-F5344CB8AC3E}">
        <p14:creationId xmlns:p14="http://schemas.microsoft.com/office/powerpoint/2010/main" val="2159723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56089" y="316504"/>
            <a:ext cx="4487045" cy="1182727"/>
          </a:xfrm>
          <a:prstGeom prst="rect">
            <a:avLst/>
          </a:prstGeom>
        </p:spPr>
      </p:pic>
      <p:pic>
        <p:nvPicPr>
          <p:cNvPr id="3" name="Kép 2"/>
          <p:cNvPicPr>
            <a:picLocks noChangeAspect="1"/>
          </p:cNvPicPr>
          <p:nvPr/>
        </p:nvPicPr>
        <p:blipFill>
          <a:blip r:embed="rId3"/>
          <a:stretch>
            <a:fillRect/>
          </a:stretch>
        </p:blipFill>
        <p:spPr>
          <a:xfrm>
            <a:off x="656340" y="1195837"/>
            <a:ext cx="10970185" cy="5296402"/>
          </a:xfrm>
          <a:prstGeom prst="rect">
            <a:avLst/>
          </a:prstGeom>
        </p:spPr>
      </p:pic>
    </p:spTree>
    <p:extLst>
      <p:ext uri="{BB962C8B-B14F-4D97-AF65-F5344CB8AC3E}">
        <p14:creationId xmlns:p14="http://schemas.microsoft.com/office/powerpoint/2010/main" val="3751231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9597" y="290379"/>
            <a:ext cx="4487045" cy="1182727"/>
          </a:xfrm>
          <a:prstGeom prst="rect">
            <a:avLst/>
          </a:prstGeom>
        </p:spPr>
      </p:pic>
      <p:pic>
        <p:nvPicPr>
          <p:cNvPr id="3" name="Kép 2"/>
          <p:cNvPicPr>
            <a:picLocks noChangeAspect="1"/>
          </p:cNvPicPr>
          <p:nvPr/>
        </p:nvPicPr>
        <p:blipFill>
          <a:blip r:embed="rId3"/>
          <a:stretch>
            <a:fillRect/>
          </a:stretch>
        </p:blipFill>
        <p:spPr>
          <a:xfrm>
            <a:off x="678179" y="2197655"/>
            <a:ext cx="10773131" cy="2766230"/>
          </a:xfrm>
          <a:prstGeom prst="rect">
            <a:avLst/>
          </a:prstGeom>
        </p:spPr>
      </p:pic>
    </p:spTree>
    <p:extLst>
      <p:ext uri="{BB962C8B-B14F-4D97-AF65-F5344CB8AC3E}">
        <p14:creationId xmlns:p14="http://schemas.microsoft.com/office/powerpoint/2010/main" val="1196764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90759" y="533509"/>
            <a:ext cx="3452838" cy="774844"/>
          </a:xfrm>
          <a:prstGeom prst="rect">
            <a:avLst/>
          </a:prstGeom>
        </p:spPr>
      </p:pic>
      <p:pic>
        <p:nvPicPr>
          <p:cNvPr id="3" name="Kép 2"/>
          <p:cNvPicPr>
            <a:picLocks noChangeAspect="1"/>
          </p:cNvPicPr>
          <p:nvPr/>
        </p:nvPicPr>
        <p:blipFill>
          <a:blip r:embed="rId3"/>
          <a:stretch>
            <a:fillRect/>
          </a:stretch>
        </p:blipFill>
        <p:spPr>
          <a:xfrm>
            <a:off x="260976" y="2366445"/>
            <a:ext cx="11931024" cy="2087990"/>
          </a:xfrm>
          <a:prstGeom prst="rect">
            <a:avLst/>
          </a:prstGeom>
        </p:spPr>
      </p:pic>
    </p:spTree>
    <p:extLst>
      <p:ext uri="{BB962C8B-B14F-4D97-AF65-F5344CB8AC3E}">
        <p14:creationId xmlns:p14="http://schemas.microsoft.com/office/powerpoint/2010/main" val="185769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7383" y="391885"/>
            <a:ext cx="11769634" cy="461665"/>
          </a:xfrm>
          <a:prstGeom prst="rect">
            <a:avLst/>
          </a:prstGeom>
          <a:noFill/>
          <a:ln>
            <a:solidFill>
              <a:srgbClr val="FF0000"/>
            </a:solidFill>
          </a:ln>
        </p:spPr>
        <p:txBody>
          <a:bodyPr wrap="square" rtlCol="0">
            <a:spAutoFit/>
          </a:bodyPr>
          <a:lstStyle/>
          <a:p>
            <a:r>
              <a:rPr lang="en-US" sz="2400" dirty="0"/>
              <a:t>Editing confidence interval to the expected value when the deviation is known in normal </a:t>
            </a:r>
            <a:r>
              <a:rPr lang="en-US" sz="2400" dirty="0" smtClean="0"/>
              <a:t>case</a:t>
            </a:r>
            <a:endParaRPr lang="en-US" sz="2400" dirty="0"/>
          </a:p>
        </p:txBody>
      </p:sp>
      <p:pic>
        <p:nvPicPr>
          <p:cNvPr id="3" name="Kép 2"/>
          <p:cNvPicPr>
            <a:picLocks noChangeAspect="1"/>
          </p:cNvPicPr>
          <p:nvPr/>
        </p:nvPicPr>
        <p:blipFill>
          <a:blip r:embed="rId2"/>
          <a:stretch>
            <a:fillRect/>
          </a:stretch>
        </p:blipFill>
        <p:spPr>
          <a:xfrm>
            <a:off x="2142777" y="1301602"/>
            <a:ext cx="7212523" cy="840705"/>
          </a:xfrm>
          <a:prstGeom prst="rect">
            <a:avLst/>
          </a:prstGeom>
        </p:spPr>
      </p:pic>
      <p:pic>
        <p:nvPicPr>
          <p:cNvPr id="4" name="Kép 3"/>
          <p:cNvPicPr>
            <a:picLocks noChangeAspect="1"/>
          </p:cNvPicPr>
          <p:nvPr/>
        </p:nvPicPr>
        <p:blipFill>
          <a:blip r:embed="rId3"/>
          <a:stretch>
            <a:fillRect/>
          </a:stretch>
        </p:blipFill>
        <p:spPr>
          <a:xfrm>
            <a:off x="692240" y="2142307"/>
            <a:ext cx="10511430" cy="4420557"/>
          </a:xfrm>
          <a:prstGeom prst="rect">
            <a:avLst/>
          </a:prstGeom>
        </p:spPr>
      </p:pic>
    </p:spTree>
    <p:extLst>
      <p:ext uri="{BB962C8B-B14F-4D97-AF65-F5344CB8AC3E}">
        <p14:creationId xmlns:p14="http://schemas.microsoft.com/office/powerpoint/2010/main" val="1612033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2932" y="2006046"/>
            <a:ext cx="11859447" cy="2500639"/>
          </a:xfrm>
          <a:prstGeom prst="rect">
            <a:avLst/>
          </a:prstGeom>
        </p:spPr>
      </p:pic>
      <p:pic>
        <p:nvPicPr>
          <p:cNvPr id="3" name="Kép 2"/>
          <p:cNvPicPr>
            <a:picLocks noChangeAspect="1"/>
          </p:cNvPicPr>
          <p:nvPr/>
        </p:nvPicPr>
        <p:blipFill>
          <a:blip r:embed="rId3"/>
          <a:stretch>
            <a:fillRect/>
          </a:stretch>
        </p:blipFill>
        <p:spPr>
          <a:xfrm>
            <a:off x="3887357" y="481550"/>
            <a:ext cx="3450635" cy="774259"/>
          </a:xfrm>
          <a:prstGeom prst="rect">
            <a:avLst/>
          </a:prstGeom>
        </p:spPr>
      </p:pic>
    </p:spTree>
    <p:extLst>
      <p:ext uri="{BB962C8B-B14F-4D97-AF65-F5344CB8AC3E}">
        <p14:creationId xmlns:p14="http://schemas.microsoft.com/office/powerpoint/2010/main" val="2620168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187803" y="311219"/>
            <a:ext cx="2735512" cy="613799"/>
          </a:xfrm>
          <a:prstGeom prst="rect">
            <a:avLst/>
          </a:prstGeom>
        </p:spPr>
      </p:pic>
      <p:pic>
        <p:nvPicPr>
          <p:cNvPr id="3" name="Kép 2"/>
          <p:cNvPicPr>
            <a:picLocks noChangeAspect="1"/>
          </p:cNvPicPr>
          <p:nvPr/>
        </p:nvPicPr>
        <p:blipFill>
          <a:blip r:embed="rId3"/>
          <a:stretch>
            <a:fillRect/>
          </a:stretch>
        </p:blipFill>
        <p:spPr>
          <a:xfrm>
            <a:off x="1280735" y="1085478"/>
            <a:ext cx="8895230" cy="5644660"/>
          </a:xfrm>
          <a:prstGeom prst="rect">
            <a:avLst/>
          </a:prstGeom>
        </p:spPr>
      </p:pic>
    </p:spTree>
    <p:extLst>
      <p:ext uri="{BB962C8B-B14F-4D97-AF65-F5344CB8AC3E}">
        <p14:creationId xmlns:p14="http://schemas.microsoft.com/office/powerpoint/2010/main" val="1612960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348506" y="443240"/>
            <a:ext cx="2737341" cy="615749"/>
          </a:xfrm>
          <a:prstGeom prst="rect">
            <a:avLst/>
          </a:prstGeom>
        </p:spPr>
      </p:pic>
      <p:pic>
        <p:nvPicPr>
          <p:cNvPr id="3" name="Kép 2"/>
          <p:cNvPicPr>
            <a:picLocks noChangeAspect="1"/>
          </p:cNvPicPr>
          <p:nvPr/>
        </p:nvPicPr>
        <p:blipFill>
          <a:blip r:embed="rId3"/>
          <a:stretch>
            <a:fillRect/>
          </a:stretch>
        </p:blipFill>
        <p:spPr>
          <a:xfrm>
            <a:off x="441821" y="2504537"/>
            <a:ext cx="11317269" cy="1884582"/>
          </a:xfrm>
          <a:prstGeom prst="rect">
            <a:avLst/>
          </a:prstGeom>
        </p:spPr>
      </p:pic>
    </p:spTree>
    <p:extLst>
      <p:ext uri="{BB962C8B-B14F-4D97-AF65-F5344CB8AC3E}">
        <p14:creationId xmlns:p14="http://schemas.microsoft.com/office/powerpoint/2010/main" val="25369520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31043" y="487822"/>
            <a:ext cx="6173768" cy="710820"/>
          </a:xfrm>
          <a:prstGeom prst="rect">
            <a:avLst/>
          </a:prstGeom>
        </p:spPr>
      </p:pic>
      <p:pic>
        <p:nvPicPr>
          <p:cNvPr id="3" name="Kép 2"/>
          <p:cNvPicPr>
            <a:picLocks noChangeAspect="1"/>
          </p:cNvPicPr>
          <p:nvPr/>
        </p:nvPicPr>
        <p:blipFill>
          <a:blip r:embed="rId3"/>
          <a:stretch>
            <a:fillRect/>
          </a:stretch>
        </p:blipFill>
        <p:spPr>
          <a:xfrm>
            <a:off x="516973" y="1490347"/>
            <a:ext cx="10551040" cy="1161413"/>
          </a:xfrm>
          <a:prstGeom prst="rect">
            <a:avLst/>
          </a:prstGeom>
        </p:spPr>
      </p:pic>
      <p:pic>
        <p:nvPicPr>
          <p:cNvPr id="4" name="Kép 3"/>
          <p:cNvPicPr>
            <a:picLocks noChangeAspect="1"/>
          </p:cNvPicPr>
          <p:nvPr/>
        </p:nvPicPr>
        <p:blipFill>
          <a:blip r:embed="rId4"/>
          <a:stretch>
            <a:fillRect/>
          </a:stretch>
        </p:blipFill>
        <p:spPr>
          <a:xfrm>
            <a:off x="605767" y="2795451"/>
            <a:ext cx="9230563" cy="3923763"/>
          </a:xfrm>
          <a:prstGeom prst="rect">
            <a:avLst/>
          </a:prstGeom>
        </p:spPr>
      </p:pic>
    </p:spTree>
    <p:extLst>
      <p:ext uri="{BB962C8B-B14F-4D97-AF65-F5344CB8AC3E}">
        <p14:creationId xmlns:p14="http://schemas.microsoft.com/office/powerpoint/2010/main" val="940828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78777" y="512033"/>
            <a:ext cx="5447914" cy="629226"/>
          </a:xfrm>
          <a:prstGeom prst="rect">
            <a:avLst/>
          </a:prstGeom>
        </p:spPr>
      </p:pic>
      <p:pic>
        <p:nvPicPr>
          <p:cNvPr id="3" name="Kép 2"/>
          <p:cNvPicPr>
            <a:picLocks noChangeAspect="1"/>
          </p:cNvPicPr>
          <p:nvPr/>
        </p:nvPicPr>
        <p:blipFill>
          <a:blip r:embed="rId3"/>
          <a:stretch>
            <a:fillRect/>
          </a:stretch>
        </p:blipFill>
        <p:spPr>
          <a:xfrm>
            <a:off x="433479" y="1369019"/>
            <a:ext cx="11462410" cy="5097096"/>
          </a:xfrm>
          <a:prstGeom prst="rect">
            <a:avLst/>
          </a:prstGeom>
        </p:spPr>
      </p:pic>
    </p:spTree>
    <p:extLst>
      <p:ext uri="{BB962C8B-B14F-4D97-AF65-F5344CB8AC3E}">
        <p14:creationId xmlns:p14="http://schemas.microsoft.com/office/powerpoint/2010/main" val="1493531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02814" y="554729"/>
            <a:ext cx="4951240" cy="758531"/>
          </a:xfrm>
          <a:prstGeom prst="rect">
            <a:avLst/>
          </a:prstGeom>
        </p:spPr>
      </p:pic>
      <p:pic>
        <p:nvPicPr>
          <p:cNvPr id="3" name="Kép 2"/>
          <p:cNvPicPr>
            <a:picLocks noChangeAspect="1"/>
          </p:cNvPicPr>
          <p:nvPr/>
        </p:nvPicPr>
        <p:blipFill>
          <a:blip r:embed="rId3"/>
          <a:stretch>
            <a:fillRect/>
          </a:stretch>
        </p:blipFill>
        <p:spPr>
          <a:xfrm>
            <a:off x="529474" y="1703560"/>
            <a:ext cx="11118034" cy="1248646"/>
          </a:xfrm>
          <a:prstGeom prst="rect">
            <a:avLst/>
          </a:prstGeom>
        </p:spPr>
      </p:pic>
      <p:pic>
        <p:nvPicPr>
          <p:cNvPr id="4" name="Kép 3"/>
          <p:cNvPicPr>
            <a:picLocks noChangeAspect="1"/>
          </p:cNvPicPr>
          <p:nvPr/>
        </p:nvPicPr>
        <p:blipFill>
          <a:blip r:embed="rId4"/>
          <a:stretch>
            <a:fillRect/>
          </a:stretch>
        </p:blipFill>
        <p:spPr>
          <a:xfrm>
            <a:off x="2993197" y="2952206"/>
            <a:ext cx="5589100" cy="3527030"/>
          </a:xfrm>
          <a:prstGeom prst="rect">
            <a:avLst/>
          </a:prstGeom>
        </p:spPr>
      </p:pic>
    </p:spTree>
    <p:extLst>
      <p:ext uri="{BB962C8B-B14F-4D97-AF65-F5344CB8AC3E}">
        <p14:creationId xmlns:p14="http://schemas.microsoft.com/office/powerpoint/2010/main" val="4985497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50992" y="503758"/>
            <a:ext cx="4950381" cy="755970"/>
          </a:xfrm>
          <a:prstGeom prst="rect">
            <a:avLst/>
          </a:prstGeom>
        </p:spPr>
      </p:pic>
      <p:pic>
        <p:nvPicPr>
          <p:cNvPr id="3" name="Kép 2"/>
          <p:cNvPicPr>
            <a:picLocks noChangeAspect="1"/>
          </p:cNvPicPr>
          <p:nvPr/>
        </p:nvPicPr>
        <p:blipFill>
          <a:blip r:embed="rId3"/>
          <a:stretch>
            <a:fillRect/>
          </a:stretch>
        </p:blipFill>
        <p:spPr>
          <a:xfrm>
            <a:off x="411742" y="1548155"/>
            <a:ext cx="11279325" cy="4826519"/>
          </a:xfrm>
          <a:prstGeom prst="rect">
            <a:avLst/>
          </a:prstGeom>
        </p:spPr>
      </p:pic>
    </p:spTree>
    <p:extLst>
      <p:ext uri="{BB962C8B-B14F-4D97-AF65-F5344CB8AC3E}">
        <p14:creationId xmlns:p14="http://schemas.microsoft.com/office/powerpoint/2010/main" val="40591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75212" y="339634"/>
            <a:ext cx="10829108" cy="400110"/>
          </a:xfrm>
          <a:prstGeom prst="rect">
            <a:avLst/>
          </a:prstGeom>
          <a:noFill/>
          <a:ln>
            <a:solidFill>
              <a:srgbClr val="0070C0"/>
            </a:solidFill>
          </a:ln>
        </p:spPr>
        <p:txBody>
          <a:bodyPr wrap="square" rtlCol="0">
            <a:spAutoFit/>
          </a:bodyPr>
          <a:lstStyle/>
          <a:p>
            <a:r>
              <a:rPr lang="en-US" sz="2000" b="1" dirty="0"/>
              <a:t>Editing confidence interval to the expected value when the deviation is </a:t>
            </a:r>
            <a:r>
              <a:rPr lang="hu-HU" sz="2000" b="1" dirty="0" smtClean="0"/>
              <a:t>un</a:t>
            </a:r>
            <a:r>
              <a:rPr lang="en-US" sz="2000" b="1" dirty="0" smtClean="0"/>
              <a:t>known </a:t>
            </a:r>
            <a:r>
              <a:rPr lang="en-US" sz="2000" b="1" dirty="0"/>
              <a:t>in normal </a:t>
            </a:r>
            <a:r>
              <a:rPr lang="en-US" sz="2000" b="1" dirty="0" smtClean="0"/>
              <a:t>case</a:t>
            </a:r>
            <a:endParaRPr lang="en-US" sz="2000" b="1" dirty="0"/>
          </a:p>
        </p:txBody>
      </p:sp>
      <p:pic>
        <p:nvPicPr>
          <p:cNvPr id="3" name="Kép 2"/>
          <p:cNvPicPr>
            <a:picLocks noChangeAspect="1"/>
          </p:cNvPicPr>
          <p:nvPr/>
        </p:nvPicPr>
        <p:blipFill>
          <a:blip r:embed="rId2"/>
          <a:stretch>
            <a:fillRect/>
          </a:stretch>
        </p:blipFill>
        <p:spPr>
          <a:xfrm>
            <a:off x="496464" y="886599"/>
            <a:ext cx="10239447" cy="5488076"/>
          </a:xfrm>
          <a:prstGeom prst="rect">
            <a:avLst/>
          </a:prstGeom>
        </p:spPr>
      </p:pic>
    </p:spTree>
    <p:extLst>
      <p:ext uri="{BB962C8B-B14F-4D97-AF65-F5344CB8AC3E}">
        <p14:creationId xmlns:p14="http://schemas.microsoft.com/office/powerpoint/2010/main" val="1182606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88719" y="313509"/>
            <a:ext cx="10384061" cy="400110"/>
          </a:xfrm>
          <a:prstGeom prst="rect">
            <a:avLst/>
          </a:prstGeom>
          <a:noFill/>
          <a:ln>
            <a:solidFill>
              <a:srgbClr val="0070C0"/>
            </a:solidFill>
          </a:ln>
        </p:spPr>
        <p:txBody>
          <a:bodyPr wrap="none" rtlCol="0">
            <a:spAutoFit/>
          </a:bodyPr>
          <a:lstStyle/>
          <a:p>
            <a:r>
              <a:rPr lang="en-US" sz="2000" b="1" dirty="0" smtClean="0"/>
              <a:t>Editing confidence interval to the expected value when the deviation is unknown in normal case</a:t>
            </a:r>
          </a:p>
        </p:txBody>
      </p:sp>
      <p:pic>
        <p:nvPicPr>
          <p:cNvPr id="3" name="Kép 2"/>
          <p:cNvPicPr>
            <a:picLocks noChangeAspect="1"/>
          </p:cNvPicPr>
          <p:nvPr/>
        </p:nvPicPr>
        <p:blipFill>
          <a:blip r:embed="rId2"/>
          <a:stretch>
            <a:fillRect/>
          </a:stretch>
        </p:blipFill>
        <p:spPr>
          <a:xfrm>
            <a:off x="1474313" y="1472442"/>
            <a:ext cx="9126971" cy="1701833"/>
          </a:xfrm>
          <a:prstGeom prst="rect">
            <a:avLst/>
          </a:prstGeom>
        </p:spPr>
      </p:pic>
      <p:pic>
        <p:nvPicPr>
          <p:cNvPr id="4" name="Kép 3"/>
          <p:cNvPicPr>
            <a:picLocks noChangeAspect="1"/>
          </p:cNvPicPr>
          <p:nvPr/>
        </p:nvPicPr>
        <p:blipFill>
          <a:blip r:embed="rId3"/>
          <a:stretch>
            <a:fillRect/>
          </a:stretch>
        </p:blipFill>
        <p:spPr>
          <a:xfrm>
            <a:off x="3330893" y="3511155"/>
            <a:ext cx="4376194" cy="3503599"/>
          </a:xfrm>
          <a:prstGeom prst="rect">
            <a:avLst/>
          </a:prstGeom>
        </p:spPr>
      </p:pic>
    </p:spTree>
    <p:extLst>
      <p:ext uri="{BB962C8B-B14F-4D97-AF65-F5344CB8AC3E}">
        <p14:creationId xmlns:p14="http://schemas.microsoft.com/office/powerpoint/2010/main" val="3049265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2054</TotalTime>
  <Words>453</Words>
  <Application>Microsoft Office PowerPoint</Application>
  <PresentationFormat>Szélesvásznú</PresentationFormat>
  <Paragraphs>74</Paragraphs>
  <Slides>76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76</vt:i4>
      </vt:variant>
    </vt:vector>
  </HeadingPairs>
  <TitlesOfParts>
    <vt:vector size="80" baseType="lpstr">
      <vt:lpstr>Arial</vt:lpstr>
      <vt:lpstr>Calibri</vt:lpstr>
      <vt:lpstr>Calibri Light</vt:lpstr>
      <vt:lpstr>Office-téma</vt:lpstr>
      <vt:lpstr>Hypothesis Theory</vt:lpstr>
      <vt:lpstr>Confidence Interval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Windows-felhasználó</dc:creator>
  <cp:lastModifiedBy>Windows-felhasználó</cp:lastModifiedBy>
  <cp:revision>80</cp:revision>
  <dcterms:created xsi:type="dcterms:W3CDTF">2018-01-13T07:06:20Z</dcterms:created>
  <dcterms:modified xsi:type="dcterms:W3CDTF">2018-02-10T17:35:47Z</dcterms:modified>
</cp:coreProperties>
</file>