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49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7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983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76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310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575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97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664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677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768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410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DD34B-020B-454A-8E04-B6D0E5AE1761}" type="datetimeFigureOut">
              <a:rPr lang="hu-HU" smtClean="0"/>
              <a:t>2018. 03. 02.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678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HOMEWORK 5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322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61704" y="431075"/>
            <a:ext cx="110642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Suppose you are given the following results of 100 tosses of a coin:</a:t>
            </a:r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H</a:t>
            </a:r>
            <a:r>
              <a:rPr lang="en-US" sz="2400" dirty="0" smtClean="0"/>
              <a:t> T H T</a:t>
            </a:r>
          </a:p>
          <a:p>
            <a:r>
              <a:rPr lang="hu-HU" sz="2400" dirty="0" smtClean="0"/>
              <a:t>			</a:t>
            </a:r>
            <a:r>
              <a:rPr lang="en-US" sz="2400" dirty="0" smtClean="0"/>
              <a:t>T 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T </a:t>
            </a:r>
            <a:r>
              <a:rPr lang="en-US" sz="2400" dirty="0" err="1" smtClean="0"/>
              <a:t>T</a:t>
            </a:r>
            <a:endParaRPr lang="en-US" sz="2400" dirty="0" smtClean="0"/>
          </a:p>
          <a:p>
            <a:r>
              <a:rPr lang="hu-HU" sz="2400" dirty="0" smtClean="0"/>
              <a:t>			</a:t>
            </a:r>
            <a:r>
              <a:rPr lang="en-US" sz="2400" dirty="0" smtClean="0"/>
              <a:t>T 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T </a:t>
            </a:r>
            <a:r>
              <a:rPr lang="en-US" sz="24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dirty="0" smtClean="0"/>
              <a:t> H T</a:t>
            </a:r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</a:t>
            </a:r>
            <a:r>
              <a:rPr lang="en-US" sz="24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H</a:t>
            </a:r>
            <a:r>
              <a:rPr lang="en-US" sz="2400" dirty="0" smtClean="0"/>
              <a:t> T </a:t>
            </a:r>
            <a:r>
              <a:rPr lang="en-US" sz="24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endParaRPr lang="en-US" sz="2400" dirty="0" smtClean="0"/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H</a:t>
            </a:r>
            <a:r>
              <a:rPr lang="en-US" sz="2400" dirty="0" smtClean="0"/>
              <a:t> T H T H </a:t>
            </a:r>
            <a:r>
              <a:rPr lang="en-US" sz="2400" dirty="0" err="1" smtClean="0"/>
              <a:t>H</a:t>
            </a:r>
            <a:endParaRPr lang="en-US" sz="2400" dirty="0" smtClean="0"/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T </a:t>
            </a:r>
            <a:r>
              <a:rPr lang="en-US" sz="24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endParaRPr lang="en-US" sz="2400" dirty="0" smtClean="0"/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</a:t>
            </a:r>
            <a:r>
              <a:rPr lang="en-US" sz="2400" dirty="0" err="1" smtClean="0"/>
              <a:t>H</a:t>
            </a:r>
            <a:r>
              <a:rPr lang="en-US" sz="2400" dirty="0" smtClean="0"/>
              <a:t> T H </a:t>
            </a:r>
            <a:r>
              <a:rPr lang="en-US" sz="24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H</a:t>
            </a:r>
            <a:r>
              <a:rPr lang="en-US" sz="2400" dirty="0" smtClean="0"/>
              <a:t> T</a:t>
            </a:r>
          </a:p>
          <a:p>
            <a:r>
              <a:rPr lang="hu-HU" sz="2400" dirty="0" smtClean="0"/>
              <a:t>			</a:t>
            </a:r>
            <a:r>
              <a:rPr lang="en-US" sz="2400" dirty="0" smtClean="0"/>
              <a:t>T H T H T H </a:t>
            </a:r>
            <a:r>
              <a:rPr lang="en-US" sz="24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H</a:t>
            </a:r>
            <a:r>
              <a:rPr lang="en-US" sz="2400" dirty="0" smtClean="0"/>
              <a:t> T H</a:t>
            </a:r>
          </a:p>
          <a:p>
            <a:r>
              <a:rPr lang="hu-HU" sz="2400" dirty="0" smtClean="0"/>
              <a:t>			</a:t>
            </a:r>
            <a:r>
              <a:rPr lang="en-US" sz="2400" dirty="0" smtClean="0"/>
              <a:t>T H </a:t>
            </a:r>
            <a:r>
              <a:rPr lang="en-US" sz="2400" dirty="0" err="1" smtClean="0"/>
              <a:t>H</a:t>
            </a:r>
            <a:r>
              <a:rPr lang="en-US" sz="2400" dirty="0" smtClean="0"/>
              <a:t> T </a:t>
            </a:r>
            <a:r>
              <a:rPr lang="en-US" sz="2400" dirty="0" err="1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dirty="0" smtClean="0"/>
              <a:t> H T H </a:t>
            </a:r>
            <a:r>
              <a:rPr lang="en-US" sz="2400" dirty="0" err="1" smtClean="0"/>
              <a:t>H</a:t>
            </a:r>
            <a:endParaRPr lang="en-US" sz="2400" dirty="0" smtClean="0"/>
          </a:p>
          <a:p>
            <a:r>
              <a:rPr lang="hu-HU" sz="2400" dirty="0" smtClean="0"/>
              <a:t>			</a:t>
            </a:r>
            <a:r>
              <a:rPr lang="en-US" sz="2400" dirty="0" smtClean="0"/>
              <a:t>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T H T </a:t>
            </a:r>
            <a:r>
              <a:rPr lang="en-US" sz="2400" dirty="0" err="1" smtClean="0"/>
              <a:t>T</a:t>
            </a:r>
            <a:r>
              <a:rPr lang="en-US" sz="2400" dirty="0" smtClean="0"/>
              <a:t> H </a:t>
            </a:r>
            <a:r>
              <a:rPr lang="en-US" sz="2400" dirty="0" err="1" smtClean="0"/>
              <a:t>H</a:t>
            </a:r>
            <a:endParaRPr lang="en-US" sz="2400" dirty="0" smtClean="0"/>
          </a:p>
          <a:p>
            <a:r>
              <a:rPr lang="hu-HU" sz="2400" dirty="0" smtClean="0"/>
              <a:t>(</a:t>
            </a:r>
            <a:r>
              <a:rPr lang="en-US" sz="2400" dirty="0" smtClean="0"/>
              <a:t>for ease of display we have written the data in a square form, though it should be regarded as one</a:t>
            </a:r>
            <a:r>
              <a:rPr lang="hu-HU" sz="2400" dirty="0" smtClean="0"/>
              <a:t> </a:t>
            </a:r>
            <a:r>
              <a:rPr lang="en-US" sz="2400" dirty="0" smtClean="0"/>
              <a:t>long sequence. Thus the last observation on the </a:t>
            </a:r>
            <a:r>
              <a:rPr lang="hu-HU" sz="2400" dirty="0" smtClean="0"/>
              <a:t>fi</a:t>
            </a:r>
            <a:r>
              <a:rPr lang="en-US" sz="2400" dirty="0" err="1" smtClean="0"/>
              <a:t>rst</a:t>
            </a:r>
            <a:r>
              <a:rPr lang="en-US" sz="2400" dirty="0" smtClean="0"/>
              <a:t> line T, is followed by the </a:t>
            </a:r>
            <a:r>
              <a:rPr lang="hu-HU" sz="2400" dirty="0" smtClean="0"/>
              <a:t>fi</a:t>
            </a:r>
            <a:r>
              <a:rPr lang="en-US" sz="2400" dirty="0" err="1" smtClean="0"/>
              <a:t>rst</a:t>
            </a:r>
            <a:r>
              <a:rPr lang="en-US" sz="2400" dirty="0" smtClean="0"/>
              <a:t> observation of</a:t>
            </a:r>
            <a:r>
              <a:rPr lang="hu-HU" sz="2400" dirty="0" smtClean="0"/>
              <a:t> </a:t>
            </a:r>
            <a:r>
              <a:rPr lang="en-US" sz="2400" dirty="0" smtClean="0"/>
              <a:t>the second line, T.</a:t>
            </a:r>
            <a:r>
              <a:rPr lang="hu-HU" sz="2400" dirty="0" smtClean="0"/>
              <a:t>)</a:t>
            </a:r>
            <a:r>
              <a:rPr lang="en-US" sz="2400" dirty="0" smtClean="0"/>
              <a:t> </a:t>
            </a:r>
            <a:endParaRPr lang="hu-HU" sz="2400" dirty="0" smtClean="0"/>
          </a:p>
          <a:p>
            <a:r>
              <a:rPr lang="en-US" sz="2400" dirty="0" smtClean="0"/>
              <a:t>Test the randomness of this string at both the </a:t>
            </a:r>
            <a:r>
              <a:rPr lang="hu-HU" sz="2400" i="1" dirty="0">
                <a:solidFill>
                  <a:prstClr val="black"/>
                </a:solidFill>
                <a:latin typeface="Symbol" panose="05050102010706020507" pitchFamily="18" charset="2"/>
              </a:rPr>
              <a:t>e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= </a:t>
            </a:r>
            <a:r>
              <a:rPr lang="hu-HU" sz="2400" dirty="0" smtClean="0"/>
              <a:t>0.</a:t>
            </a:r>
            <a:r>
              <a:rPr lang="en-US" sz="2400" dirty="0" smtClean="0"/>
              <a:t>05 level and the </a:t>
            </a:r>
            <a:r>
              <a:rPr lang="hu-HU" sz="2400" i="1" dirty="0" smtClean="0">
                <a:latin typeface="Symbol" panose="05050102010706020507" pitchFamily="18" charset="2"/>
              </a:rPr>
              <a:t>e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hu-HU" sz="2400" dirty="0" smtClean="0"/>
              <a:t>0.</a:t>
            </a:r>
            <a:r>
              <a:rPr lang="en-US" sz="2400" dirty="0" smtClean="0"/>
              <a:t>01</a:t>
            </a:r>
            <a:r>
              <a:rPr lang="hu-HU" sz="2400" dirty="0" smtClean="0"/>
              <a:t> </a:t>
            </a:r>
            <a:r>
              <a:rPr lang="en-US" sz="2400" dirty="0" smtClean="0"/>
              <a:t>level.</a:t>
            </a:r>
            <a:endParaRPr lang="hu-HU" sz="2400" dirty="0"/>
          </a:p>
        </p:txBody>
      </p:sp>
      <p:sp>
        <p:nvSpPr>
          <p:cNvPr id="3" name="Téglalap 2"/>
          <p:cNvSpPr/>
          <p:nvPr/>
        </p:nvSpPr>
        <p:spPr>
          <a:xfrm>
            <a:off x="444137" y="326571"/>
            <a:ext cx="11338560" cy="5812972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401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10" y="772384"/>
            <a:ext cx="11285104" cy="2655671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022" y="3731767"/>
            <a:ext cx="4777876" cy="2548201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391886" y="418011"/>
            <a:ext cx="11380628" cy="6165669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700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Szélesvásznú</PresentationFormat>
  <Paragraphs>15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Office-téma</vt:lpstr>
      <vt:lpstr>HOMEWORK 5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5</dc:title>
  <dc:creator>Windows-felhasználó</dc:creator>
  <cp:lastModifiedBy>Windows-felhasználó</cp:lastModifiedBy>
  <cp:revision>3</cp:revision>
  <dcterms:created xsi:type="dcterms:W3CDTF">2018-03-02T09:08:18Z</dcterms:created>
  <dcterms:modified xsi:type="dcterms:W3CDTF">2018-03-02T15:03:17Z</dcterms:modified>
</cp:coreProperties>
</file>