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2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E9C3-5A14-4A9B-9E24-A0E6E7F365E5}" type="datetimeFigureOut">
              <a:rPr lang="hu-HU" smtClean="0"/>
              <a:t>2019. 07. 28.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D938-3003-483B-A730-43B04C03A3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516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E9C3-5A14-4A9B-9E24-A0E6E7F365E5}" type="datetimeFigureOut">
              <a:rPr lang="hu-HU" smtClean="0"/>
              <a:t>2019. 07. 28.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D938-3003-483B-A730-43B04C03A3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8854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E9C3-5A14-4A9B-9E24-A0E6E7F365E5}" type="datetimeFigureOut">
              <a:rPr lang="hu-HU" smtClean="0"/>
              <a:t>2019. 07. 28.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D938-3003-483B-A730-43B04C03A3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9969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E9C3-5A14-4A9B-9E24-A0E6E7F365E5}" type="datetimeFigureOut">
              <a:rPr lang="hu-HU" smtClean="0"/>
              <a:t>2019. 07. 28.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D938-3003-483B-A730-43B04C03A3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0386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E9C3-5A14-4A9B-9E24-A0E6E7F365E5}" type="datetimeFigureOut">
              <a:rPr lang="hu-HU" smtClean="0"/>
              <a:t>2019. 07. 28.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D938-3003-483B-A730-43B04C03A3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7803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E9C3-5A14-4A9B-9E24-A0E6E7F365E5}" type="datetimeFigureOut">
              <a:rPr lang="hu-HU" smtClean="0"/>
              <a:t>2019. 07. 28.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D938-3003-483B-A730-43B04C03A3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845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E9C3-5A14-4A9B-9E24-A0E6E7F365E5}" type="datetimeFigureOut">
              <a:rPr lang="hu-HU" smtClean="0"/>
              <a:t>2019. 07. 28.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D938-3003-483B-A730-43B04C03A3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4222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E9C3-5A14-4A9B-9E24-A0E6E7F365E5}" type="datetimeFigureOut">
              <a:rPr lang="hu-HU" smtClean="0"/>
              <a:t>2019. 07. 28.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D938-3003-483B-A730-43B04C03A3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818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E9C3-5A14-4A9B-9E24-A0E6E7F365E5}" type="datetimeFigureOut">
              <a:rPr lang="hu-HU" smtClean="0"/>
              <a:t>2019. 07. 28.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D938-3003-483B-A730-43B04C03A3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552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E9C3-5A14-4A9B-9E24-A0E6E7F365E5}" type="datetimeFigureOut">
              <a:rPr lang="hu-HU" smtClean="0"/>
              <a:t>2019. 07. 28.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D938-3003-483B-A730-43B04C03A3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25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E9C3-5A14-4A9B-9E24-A0E6E7F365E5}" type="datetimeFigureOut">
              <a:rPr lang="hu-HU" smtClean="0"/>
              <a:t>2019. 07. 28.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D938-3003-483B-A730-43B04C03A3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5947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6E9C3-5A14-4A9B-9E24-A0E6E7F365E5}" type="datetimeFigureOut">
              <a:rPr lang="hu-HU" smtClean="0"/>
              <a:t>2019. 07. 28.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DD938-3003-483B-A730-43B04C03A3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578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3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4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29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9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41.jpeg"/><Relationship Id="rId4" Type="http://schemas.openxmlformats.org/officeDocument/2006/relationships/image" Target="../media/image40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45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4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49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51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5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Implicite </a:t>
            </a:r>
            <a:r>
              <a:rPr lang="hu-HU" dirty="0" err="1" smtClean="0"/>
              <a:t>Differentation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57742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561975" y="1066800"/>
            <a:ext cx="11118850" cy="520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3175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3200" kern="1200">
                <a:solidFill>
                  <a:srgbClr val="8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2pPr>
            <a:lvl3pPr marL="1431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3pPr>
            <a:lvl4pPr marL="1774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77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</a:rPr>
              <a:t>When we say that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</a:rPr>
              <a:t>f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</a:rPr>
              <a:t> is a function defined implicitly by Equation 2, we mean that the equation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</a:rPr>
              <a:t>x</a:t>
            </a:r>
            <a:r>
              <a:rPr kumimoji="0" lang="en-US" altLang="hu-HU" sz="2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</a:rPr>
              <a:t>3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</a:rPr>
              <a:t> + [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</a:rPr>
              <a:t>f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</a:rPr>
              <a:t>(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</a:rPr>
              <a:t>x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</a:rPr>
              <a:t>)]</a:t>
            </a:r>
            <a:r>
              <a:rPr kumimoji="0" lang="en-US" altLang="hu-HU" sz="2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</a:rPr>
              <a:t>3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</a:rPr>
              <a:t> = 6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</a:rPr>
              <a:t>x f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</a:rPr>
              <a:t>(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</a:rPr>
              <a:t>x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</a:rPr>
              <a:t>) is true for all values of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</a:rPr>
              <a:t>x 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</a:rPr>
              <a:t>in the domain of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</a:rPr>
              <a:t>f.</a:t>
            </a:r>
            <a:endParaRPr kumimoji="0" lang="hu-HU" altLang="hu-HU" sz="2400" b="0" i="1" u="none" strike="noStrike" kern="120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/>
            </a:endParaRPr>
          </a:p>
          <a:p>
            <a:pPr lvl="0" eaLnBrk="1" hangingPunct="1"/>
            <a:endParaRPr lang="hu-HU" altLang="hu-HU" sz="2400" dirty="0" smtClean="0">
              <a:latin typeface="Arial"/>
            </a:endParaRPr>
          </a:p>
          <a:p>
            <a:pPr lvl="0" eaLnBrk="1" hangingPunct="1"/>
            <a:r>
              <a:rPr lang="en-US" altLang="hu-HU" sz="2400" dirty="0" smtClean="0">
                <a:latin typeface="Arial"/>
              </a:rPr>
              <a:t>Fortunately</a:t>
            </a:r>
            <a:r>
              <a:rPr lang="en-US" altLang="hu-HU" sz="2400" dirty="0">
                <a:latin typeface="Arial"/>
              </a:rPr>
              <a:t>, we don’t need to solve </a:t>
            </a:r>
            <a:r>
              <a:rPr lang="en-US" altLang="hu-HU" sz="2400" dirty="0" smtClean="0">
                <a:latin typeface="Arial"/>
              </a:rPr>
              <a:t>an </a:t>
            </a:r>
            <a:r>
              <a:rPr lang="en-US" altLang="hu-HU" sz="2400" dirty="0">
                <a:latin typeface="Arial"/>
              </a:rPr>
              <a:t>equation for </a:t>
            </a:r>
            <a:r>
              <a:rPr lang="en-US" altLang="hu-HU" sz="2400" i="1" dirty="0">
                <a:latin typeface="Arial"/>
              </a:rPr>
              <a:t>y</a:t>
            </a:r>
            <a:r>
              <a:rPr lang="en-US" altLang="hu-HU" sz="2400" dirty="0">
                <a:latin typeface="Arial"/>
              </a:rPr>
              <a:t> </a:t>
            </a:r>
            <a:r>
              <a:rPr lang="en-US" altLang="hu-HU" sz="2400" dirty="0" smtClean="0">
                <a:latin typeface="Arial"/>
              </a:rPr>
              <a:t>in</a:t>
            </a:r>
            <a:r>
              <a:rPr lang="hu-HU" altLang="hu-HU" sz="2400" dirty="0" smtClean="0">
                <a:latin typeface="Arial"/>
              </a:rPr>
              <a:t> </a:t>
            </a:r>
            <a:r>
              <a:rPr lang="en-US" altLang="hu-HU" sz="2400" dirty="0" smtClean="0">
                <a:latin typeface="Arial"/>
              </a:rPr>
              <a:t>terms </a:t>
            </a:r>
            <a:r>
              <a:rPr lang="en-US" altLang="hu-HU" sz="2400" dirty="0">
                <a:latin typeface="Arial"/>
              </a:rPr>
              <a:t>of </a:t>
            </a:r>
            <a:r>
              <a:rPr lang="en-US" altLang="hu-HU" sz="2400" i="1" dirty="0">
                <a:latin typeface="Arial"/>
              </a:rPr>
              <a:t>x</a:t>
            </a:r>
            <a:r>
              <a:rPr lang="en-US" altLang="hu-HU" sz="2400" dirty="0">
                <a:latin typeface="Arial"/>
              </a:rPr>
              <a:t> to find </a:t>
            </a:r>
            <a:r>
              <a:rPr lang="en-US" altLang="hu-HU" sz="2400" dirty="0" smtClean="0">
                <a:latin typeface="Arial"/>
              </a:rPr>
              <a:t>the </a:t>
            </a:r>
            <a:r>
              <a:rPr lang="en-US" altLang="hu-HU" sz="2400" dirty="0">
                <a:latin typeface="Arial"/>
              </a:rPr>
              <a:t>derivative of </a:t>
            </a:r>
            <a:r>
              <a:rPr lang="en-US" altLang="hu-HU" sz="2400" i="1" dirty="0">
                <a:latin typeface="Arial"/>
              </a:rPr>
              <a:t>y</a:t>
            </a:r>
            <a:r>
              <a:rPr lang="en-US" altLang="hu-HU" sz="2400" dirty="0">
                <a:latin typeface="Arial"/>
              </a:rPr>
              <a:t>. </a:t>
            </a:r>
          </a:p>
          <a:p>
            <a:pPr eaLnBrk="1" hangingPunct="1"/>
            <a:r>
              <a:rPr lang="en-US" altLang="hu-HU" sz="2400" dirty="0" smtClean="0"/>
              <a:t>Instead, we can use the method of implicit differentiation.</a:t>
            </a:r>
            <a:r>
              <a:rPr lang="en-US" altLang="hu-HU" sz="3600" dirty="0" smtClean="0"/>
              <a:t> </a:t>
            </a:r>
          </a:p>
          <a:p>
            <a:pPr lvl="1" eaLnBrk="1" hangingPunct="1"/>
            <a:endParaRPr lang="en-US" altLang="hu-HU" sz="2400" dirty="0" smtClean="0"/>
          </a:p>
          <a:p>
            <a:pPr lvl="1" eaLnBrk="1" hangingPunct="1"/>
            <a:r>
              <a:rPr lang="en-US" altLang="hu-HU" sz="2400" dirty="0" smtClean="0"/>
              <a:t>This consists of differentiating both sides of </a:t>
            </a:r>
            <a:br>
              <a:rPr lang="en-US" altLang="hu-HU" sz="2400" dirty="0" smtClean="0"/>
            </a:br>
            <a:r>
              <a:rPr lang="en-US" altLang="hu-HU" sz="2400" dirty="0" smtClean="0"/>
              <a:t>the equation with respect to </a:t>
            </a:r>
            <a:r>
              <a:rPr lang="en-US" altLang="hu-HU" sz="2400" i="1" dirty="0" smtClean="0"/>
              <a:t>x</a:t>
            </a:r>
            <a:r>
              <a:rPr lang="en-US" altLang="hu-HU" sz="2400" dirty="0" smtClean="0"/>
              <a:t> and then solving </a:t>
            </a:r>
            <a:br>
              <a:rPr lang="en-US" altLang="hu-HU" sz="2400" dirty="0" smtClean="0"/>
            </a:br>
            <a:r>
              <a:rPr lang="en-US" altLang="hu-HU" sz="2400" dirty="0" smtClean="0"/>
              <a:t>the resulting equation for </a:t>
            </a:r>
            <a:r>
              <a:rPr lang="en-US" altLang="hu-HU" sz="2400" i="1" dirty="0" smtClean="0"/>
              <a:t>y’</a:t>
            </a:r>
            <a:r>
              <a:rPr lang="en-US" altLang="hu-HU" sz="2400" dirty="0" smtClean="0"/>
              <a:t>.</a:t>
            </a:r>
          </a:p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endParaRPr lang="hu-HU" altLang="hu-HU" i="1" dirty="0">
              <a:latin typeface="Arial"/>
            </a:endParaRPr>
          </a:p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endParaRPr kumimoji="0" lang="en-US" altLang="hu-HU" sz="3200" b="0" i="1" u="none" strike="noStrike" kern="120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2978150" y="369887"/>
            <a:ext cx="6629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E45C00"/>
                </a:solidFill>
                <a:effectLst/>
                <a:uLnTx/>
                <a:uFillTx/>
                <a:latin typeface="Arial" panose="020B0604020202020204" pitchFamily="34" charset="0"/>
              </a:rPr>
              <a:t>IMPLICIT DIFFERENTIATION</a:t>
            </a:r>
          </a:p>
        </p:txBody>
      </p:sp>
    </p:spTree>
    <p:extLst>
      <p:ext uri="{BB962C8B-B14F-4D97-AF65-F5344CB8AC3E}">
        <p14:creationId xmlns:p14="http://schemas.microsoft.com/office/powerpoint/2010/main" val="2285171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871538" y="871537"/>
            <a:ext cx="10644188" cy="190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3175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</a:pPr>
            <a:r>
              <a:rPr lang="en-US" altLang="hu-HU" sz="2400" dirty="0">
                <a:solidFill>
                  <a:srgbClr val="800000"/>
                </a:solidFill>
                <a:latin typeface="Arial"/>
              </a:rPr>
              <a:t>In the examples, it is always assumed that </a:t>
            </a:r>
            <a:r>
              <a:rPr lang="en-US" altLang="hu-HU" sz="2400" dirty="0" smtClean="0">
                <a:solidFill>
                  <a:srgbClr val="800000"/>
                </a:solidFill>
                <a:latin typeface="Arial"/>
              </a:rPr>
              <a:t>the </a:t>
            </a:r>
            <a:r>
              <a:rPr lang="en-US" altLang="hu-HU" sz="2400" dirty="0">
                <a:solidFill>
                  <a:srgbClr val="800000"/>
                </a:solidFill>
                <a:latin typeface="Arial"/>
              </a:rPr>
              <a:t>given equation determines </a:t>
            </a:r>
            <a:r>
              <a:rPr lang="en-US" altLang="hu-HU" sz="2400" i="1" dirty="0">
                <a:solidFill>
                  <a:srgbClr val="800000"/>
                </a:solidFill>
                <a:latin typeface="Arial"/>
              </a:rPr>
              <a:t>y</a:t>
            </a:r>
            <a:r>
              <a:rPr lang="en-US" altLang="hu-HU" sz="2400" dirty="0">
                <a:solidFill>
                  <a:srgbClr val="800000"/>
                </a:solidFill>
                <a:latin typeface="Arial"/>
              </a:rPr>
              <a:t> implicitly as </a:t>
            </a:r>
            <a:r>
              <a:rPr lang="en-US" altLang="hu-HU" sz="2400" dirty="0" smtClean="0">
                <a:solidFill>
                  <a:srgbClr val="800000"/>
                </a:solidFill>
                <a:latin typeface="Arial"/>
              </a:rPr>
              <a:t>a </a:t>
            </a:r>
            <a:r>
              <a:rPr lang="en-US" altLang="hu-HU" sz="2400" dirty="0">
                <a:solidFill>
                  <a:srgbClr val="800000"/>
                </a:solidFill>
                <a:latin typeface="Arial"/>
              </a:rPr>
              <a:t>differentiable function of </a:t>
            </a:r>
            <a:r>
              <a:rPr lang="en-US" altLang="hu-HU" sz="2400" i="1" dirty="0">
                <a:solidFill>
                  <a:srgbClr val="800000"/>
                </a:solidFill>
                <a:latin typeface="Arial"/>
              </a:rPr>
              <a:t>x</a:t>
            </a:r>
            <a:r>
              <a:rPr lang="en-US" altLang="hu-HU" sz="2400" dirty="0">
                <a:solidFill>
                  <a:srgbClr val="800000"/>
                </a:solidFill>
                <a:latin typeface="Arial"/>
              </a:rPr>
              <a:t> so that the method of implicit differentiation can be applied.</a:t>
            </a:r>
          </a:p>
          <a:p>
            <a:endParaRPr lang="hu-HU" sz="2400" dirty="0"/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871538" y="291465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hu-HU" sz="2400" b="1" dirty="0">
                <a:solidFill>
                  <a:srgbClr val="800000"/>
                </a:solidFill>
              </a:rPr>
              <a:t>Example 1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06425" y="3512904"/>
            <a:ext cx="8534400" cy="2387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3175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3200" kern="1200">
                <a:solidFill>
                  <a:srgbClr val="8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2pPr>
            <a:lvl3pPr marL="1431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3pPr>
            <a:lvl4pPr marL="1774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77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a. If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altLang="hu-HU" sz="2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+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</a:t>
            </a:r>
            <a:r>
              <a:rPr kumimoji="0" lang="en-US" altLang="hu-HU" sz="2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25, find       . </a:t>
            </a:r>
          </a:p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endParaRPr kumimoji="0" lang="en-US" altLang="hu-HU" sz="2400" b="0" i="0" u="none" strike="noStrike" kern="120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b. Find an equation of the tangent to the circle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altLang="hu-HU" sz="2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+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</a:t>
            </a:r>
            <a:r>
              <a:rPr kumimoji="0" lang="en-US" altLang="hu-HU" sz="2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25 at the point (3, 4).</a:t>
            </a: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6717913"/>
              </p:ext>
            </p:extLst>
          </p:nvPr>
        </p:nvGraphicFramePr>
        <p:xfrm>
          <a:off x="3690938" y="3452112"/>
          <a:ext cx="359737" cy="659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3" imgW="215713" imgH="393359" progId="Equation.DSMT4">
                  <p:embed/>
                </p:oleObj>
              </mc:Choice>
              <mc:Fallback>
                <p:oleObj name="Equation" r:id="rId3" imgW="215713" imgH="393359" progId="Equation.DSMT4">
                  <p:embed/>
                  <p:pic>
                    <p:nvPicPr>
                      <p:cNvPr id="1843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0938" y="3452112"/>
                        <a:ext cx="359737" cy="6590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606425" y="384175"/>
            <a:ext cx="6629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E45C00"/>
                </a:solidFill>
                <a:effectLst/>
                <a:uLnTx/>
                <a:uFillTx/>
                <a:latin typeface="Arial" panose="020B0604020202020204" pitchFamily="34" charset="0"/>
              </a:rPr>
              <a:t>IMPLICIT DIFFERENTIATION</a:t>
            </a:r>
          </a:p>
        </p:txBody>
      </p:sp>
    </p:spTree>
    <p:extLst>
      <p:ext uri="{BB962C8B-B14F-4D97-AF65-F5344CB8AC3E}">
        <p14:creationId xmlns:p14="http://schemas.microsoft.com/office/powerpoint/2010/main" val="3791365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1241426" y="2143919"/>
            <a:ext cx="8559800" cy="499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3175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3200" kern="1200">
                <a:solidFill>
                  <a:srgbClr val="8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2pPr>
            <a:lvl3pPr marL="1431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3pPr>
            <a:lvl4pPr marL="1774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77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en-US" alt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Differentiate both sides of the equation </a:t>
            </a:r>
            <a:br>
              <a:rPr kumimoji="0" lang="en-US" alt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altLang="hu-HU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altLang="hu-HU" sz="3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alt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+ </a:t>
            </a:r>
            <a:r>
              <a:rPr kumimoji="0" lang="en-US" altLang="hu-HU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</a:t>
            </a:r>
            <a:r>
              <a:rPr kumimoji="0" lang="en-US" altLang="hu-HU" sz="3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alt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25:</a:t>
            </a:r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545315"/>
              </p:ext>
            </p:extLst>
          </p:nvPr>
        </p:nvGraphicFramePr>
        <p:xfrm>
          <a:off x="3791744" y="3573463"/>
          <a:ext cx="5037137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3" imgW="1688367" imgH="812447" progId="Equation.DSMT4">
                  <p:embed/>
                </p:oleObj>
              </mc:Choice>
              <mc:Fallback>
                <p:oleObj name="Equation" r:id="rId3" imgW="1688367" imgH="812447" progId="Equation.DSMT4">
                  <p:embed/>
                  <p:pic>
                    <p:nvPicPr>
                      <p:cNvPr id="1945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1744" y="3573463"/>
                        <a:ext cx="5037137" cy="242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1473200" y="20447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5" imgW="435285" imgH="677109" progId="Equation.DSMT4">
                  <p:embed/>
                </p:oleObj>
              </mc:Choice>
              <mc:Fallback>
                <p:oleObj name="Equation" r:id="rId5" imgW="435285" imgH="677109" progId="Equation.DSMT4">
                  <p:embed/>
                  <p:pic>
                    <p:nvPicPr>
                      <p:cNvPr id="1946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20447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606425" y="384175"/>
            <a:ext cx="6629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2400" b="1" i="0" u="none" strike="noStrike" kern="0" cap="none" spc="0" normalizeH="0" baseline="0" noProof="0" smtClean="0">
                <a:ln>
                  <a:noFill/>
                </a:ln>
                <a:solidFill>
                  <a:srgbClr val="E45C00"/>
                </a:solidFill>
                <a:effectLst/>
                <a:uLnTx/>
                <a:uFillTx/>
                <a:latin typeface="Arial" panose="020B0604020202020204" pitchFamily="34" charset="0"/>
              </a:rPr>
              <a:t>IMPLICIT DIFFERENTIATION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972344" y="1300559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 panose="020B0604020202020204" pitchFamily="34" charset="0"/>
              </a:rPr>
              <a:t>Example 1 a</a:t>
            </a:r>
          </a:p>
        </p:txBody>
      </p:sp>
    </p:spTree>
    <p:extLst>
      <p:ext uri="{BB962C8B-B14F-4D97-AF65-F5344CB8AC3E}">
        <p14:creationId xmlns:p14="http://schemas.microsoft.com/office/powerpoint/2010/main" val="3167415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1065213" y="1790700"/>
            <a:ext cx="8547100" cy="582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3175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3200" kern="1200">
                <a:solidFill>
                  <a:srgbClr val="8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2pPr>
            <a:lvl3pPr marL="1431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3pPr>
            <a:lvl4pPr marL="1774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77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en-US" alt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Remembering that </a:t>
            </a:r>
            <a:r>
              <a:rPr kumimoji="0" lang="en-US" altLang="hu-HU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</a:t>
            </a:r>
            <a:r>
              <a:rPr kumimoji="0" lang="en-US" alt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is a function of </a:t>
            </a:r>
            <a:r>
              <a:rPr kumimoji="0" lang="en-US" altLang="hu-HU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alt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and using the Chain Rule, we have:</a:t>
            </a:r>
          </a:p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endParaRPr kumimoji="0" lang="en-US" altLang="hu-HU" sz="3200" b="0" i="0" u="none" strike="noStrike" kern="120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endParaRPr kumimoji="0" lang="en-US" altLang="hu-HU" sz="3200" b="0" i="0" u="none" strike="noStrike" kern="120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endParaRPr kumimoji="0" lang="en-US" altLang="hu-HU" sz="3200" b="0" i="0" u="none" strike="noStrike" kern="120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en-US" alt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Then, we solve this equation for     :</a:t>
            </a:r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6386674"/>
              </p:ext>
            </p:extLst>
          </p:nvPr>
        </p:nvGraphicFramePr>
        <p:xfrm>
          <a:off x="7086600" y="2356245"/>
          <a:ext cx="4724400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3" imgW="1828800" imgH="838080" progId="Equation.DSMT4">
                  <p:embed/>
                </p:oleObj>
              </mc:Choice>
              <mc:Fallback>
                <p:oleObj name="Equation" r:id="rId3" imgW="1828800" imgH="838080" progId="Equation.DSMT4">
                  <p:embed/>
                  <p:pic>
                    <p:nvPicPr>
                      <p:cNvPr id="2048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2356245"/>
                        <a:ext cx="4724400" cy="216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0480505"/>
              </p:ext>
            </p:extLst>
          </p:nvPr>
        </p:nvGraphicFramePr>
        <p:xfrm>
          <a:off x="7005637" y="5287168"/>
          <a:ext cx="5429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5" imgW="215713" imgH="393359" progId="Equation.DSMT4">
                  <p:embed/>
                </p:oleObj>
              </mc:Choice>
              <mc:Fallback>
                <p:oleObj name="Equation" r:id="rId5" imgW="215713" imgH="393359" progId="Equation.DSMT4">
                  <p:embed/>
                  <p:pic>
                    <p:nvPicPr>
                      <p:cNvPr id="2048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5637" y="5287168"/>
                        <a:ext cx="5429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5469282"/>
              </p:ext>
            </p:extLst>
          </p:nvPr>
        </p:nvGraphicFramePr>
        <p:xfrm>
          <a:off x="7924800" y="5235574"/>
          <a:ext cx="1524000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7" imgW="583947" imgH="418918" progId="Equation.DSMT4">
                  <p:embed/>
                </p:oleObj>
              </mc:Choice>
              <mc:Fallback>
                <p:oleObj name="Equation" r:id="rId7" imgW="583947" imgH="418918" progId="Equation.DSMT4">
                  <p:embed/>
                  <p:pic>
                    <p:nvPicPr>
                      <p:cNvPr id="2048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5235574"/>
                        <a:ext cx="1524000" cy="109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606425" y="384175"/>
            <a:ext cx="6629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2400" b="1" i="0" u="none" strike="noStrike" kern="0" cap="none" spc="0" normalizeH="0" baseline="0" noProof="0" smtClean="0">
                <a:ln>
                  <a:noFill/>
                </a:ln>
                <a:solidFill>
                  <a:srgbClr val="E45C00"/>
                </a:solidFill>
                <a:effectLst/>
                <a:uLnTx/>
                <a:uFillTx/>
                <a:latin typeface="Arial" panose="020B0604020202020204" pitchFamily="34" charset="0"/>
              </a:rPr>
              <a:t>IMPLICIT DIFFERENTIATION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266700" y="112395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 panose="020B0604020202020204" pitchFamily="34" charset="0"/>
              </a:rPr>
              <a:t>Example 1 a</a:t>
            </a:r>
          </a:p>
        </p:txBody>
      </p:sp>
    </p:spTree>
    <p:extLst>
      <p:ext uri="{BB962C8B-B14F-4D97-AF65-F5344CB8AC3E}">
        <p14:creationId xmlns:p14="http://schemas.microsoft.com/office/powerpoint/2010/main" val="3620925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1782763" y="2035176"/>
            <a:ext cx="8534400" cy="405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3175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3200" kern="1200">
                <a:solidFill>
                  <a:srgbClr val="8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2pPr>
            <a:lvl3pPr marL="1431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3pPr>
            <a:lvl4pPr marL="1774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77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en-US" alt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At the point (3, 4) we have </a:t>
            </a:r>
            <a:r>
              <a:rPr kumimoji="0" lang="en-US" altLang="hu-HU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alt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3 and </a:t>
            </a:r>
            <a:r>
              <a:rPr kumimoji="0" lang="en-US" altLang="hu-HU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</a:t>
            </a:r>
            <a:r>
              <a:rPr kumimoji="0" lang="en-US" alt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4. </a:t>
            </a:r>
            <a:br>
              <a:rPr kumimoji="0" lang="en-US" alt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en-US" altLang="hu-HU" sz="3200" b="0" i="0" u="none" strike="noStrike" kern="120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en-US" alt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So,</a:t>
            </a:r>
          </a:p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endParaRPr kumimoji="0" lang="en-US" altLang="hu-HU" sz="3200" b="0" i="0" u="none" strike="noStrike" kern="120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741363" marR="0" lvl="1" indent="-2841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346075" algn="l"/>
              </a:tabLst>
              <a:defRPr/>
            </a:pP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Thus, an equation of the tangent to the circle at (3, 4) </a:t>
            </a:r>
            <a:b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is: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– 4 = 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–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¾(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– 3) or 3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+ 4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y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= 25.</a:t>
            </a:r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8111665"/>
              </p:ext>
            </p:extLst>
          </p:nvPr>
        </p:nvGraphicFramePr>
        <p:xfrm>
          <a:off x="3376613" y="3286126"/>
          <a:ext cx="152400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3" imgW="583947" imgH="393529" progId="Equation.DSMT4">
                  <p:embed/>
                </p:oleObj>
              </mc:Choice>
              <mc:Fallback>
                <p:oleObj name="Equation" r:id="rId3" imgW="583947" imgH="393529" progId="Equation.DSMT4">
                  <p:embed/>
                  <p:pic>
                    <p:nvPicPr>
                      <p:cNvPr id="2150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6613" y="3286126"/>
                        <a:ext cx="1524000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606425" y="384175"/>
            <a:ext cx="6629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2400" b="1" i="0" u="none" strike="noStrike" kern="0" cap="none" spc="0" normalizeH="0" baseline="0" noProof="0" smtClean="0">
                <a:ln>
                  <a:noFill/>
                </a:ln>
                <a:solidFill>
                  <a:srgbClr val="E45C00"/>
                </a:solidFill>
                <a:effectLst/>
                <a:uLnTx/>
                <a:uFillTx/>
                <a:latin typeface="Arial" panose="020B0604020202020204" pitchFamily="34" charset="0"/>
              </a:rPr>
              <a:t>IMPLICIT DIFFERENTIATION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606425" y="1344612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 panose="020B0604020202020204" pitchFamily="34" charset="0"/>
              </a:rPr>
              <a:t>E. g. 1 b—Solution 1</a:t>
            </a:r>
          </a:p>
        </p:txBody>
      </p:sp>
    </p:spTree>
    <p:extLst>
      <p:ext uri="{BB962C8B-B14F-4D97-AF65-F5344CB8AC3E}">
        <p14:creationId xmlns:p14="http://schemas.microsoft.com/office/powerpoint/2010/main" val="1564320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592137" y="2427288"/>
            <a:ext cx="10975975" cy="381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3175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3200" kern="1200">
                <a:solidFill>
                  <a:srgbClr val="8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2pPr>
            <a:lvl3pPr marL="1431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3pPr>
            <a:lvl4pPr marL="1774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77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en-US" altLang="hu-H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Solving the equation </a:t>
            </a:r>
            <a:r>
              <a:rPr kumimoji="0" lang="en-US" altLang="hu-HU" sz="3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altLang="hu-HU" sz="36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altLang="hu-H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+ </a:t>
            </a:r>
            <a:r>
              <a:rPr kumimoji="0" lang="en-US" altLang="hu-HU" sz="3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</a:t>
            </a:r>
            <a:r>
              <a:rPr kumimoji="0" lang="en-US" altLang="hu-HU" sz="36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altLang="hu-H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25, </a:t>
            </a:r>
            <a:br>
              <a:rPr kumimoji="0" lang="en-US" altLang="hu-H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altLang="hu-H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 get:</a:t>
            </a:r>
            <a:r>
              <a:rPr kumimoji="0" lang="en-US" alt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</a:t>
            </a:r>
          </a:p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endParaRPr kumimoji="0" lang="en-US" altLang="hu-HU" sz="3200" b="0" i="0" u="none" strike="noStrike" kern="120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741363" marR="0" lvl="1" indent="-2841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346075" algn="l"/>
              </a:tabLst>
              <a:defRPr/>
            </a:pP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point (3, 4) lies on the upper semicircle       </a:t>
            </a:r>
          </a:p>
          <a:p>
            <a:pPr marL="741363" marR="0" lvl="1" indent="-2841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346075" algn="l"/>
              </a:tabLst>
              <a:defRPr/>
            </a:pPr>
            <a:endParaRPr kumimoji="0" lang="en-US" altLang="hu-HU" sz="2400" b="0" i="0" u="none" strike="noStrike" kern="1200" cap="none" spc="0" normalizeH="0" baseline="0" noProof="0" dirty="0" smtClean="0">
              <a:ln>
                <a:noFill/>
              </a:ln>
              <a:solidFill>
                <a:srgbClr val="AC4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741363" marR="0" lvl="1" indent="-2841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346075" algn="l"/>
              </a:tabLst>
              <a:defRPr/>
            </a:pP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So, we consider the function</a:t>
            </a:r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7428584"/>
              </p:ext>
            </p:extLst>
          </p:nvPr>
        </p:nvGraphicFramePr>
        <p:xfrm>
          <a:off x="2919413" y="3072209"/>
          <a:ext cx="2947987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3" imgW="914003" imgH="266584" progId="Equation.DSMT4">
                  <p:embed/>
                </p:oleObj>
              </mc:Choice>
              <mc:Fallback>
                <p:oleObj name="Equation" r:id="rId3" imgW="914003" imgH="266584" progId="Equation.DSMT4">
                  <p:embed/>
                  <p:pic>
                    <p:nvPicPr>
                      <p:cNvPr id="2253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9413" y="3072209"/>
                        <a:ext cx="2947987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753479"/>
              </p:ext>
            </p:extLst>
          </p:nvPr>
        </p:nvGraphicFramePr>
        <p:xfrm>
          <a:off x="7681118" y="4668838"/>
          <a:ext cx="17843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5" imgW="850531" imgH="266584" progId="Equation.DSMT4">
                  <p:embed/>
                </p:oleObj>
              </mc:Choice>
              <mc:Fallback>
                <p:oleObj name="Equation" r:id="rId5" imgW="850531" imgH="266584" progId="Equation.DSMT4">
                  <p:embed/>
                  <p:pic>
                    <p:nvPicPr>
                      <p:cNvPr id="2253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1118" y="4668838"/>
                        <a:ext cx="178435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6287508"/>
              </p:ext>
            </p:extLst>
          </p:nvPr>
        </p:nvGraphicFramePr>
        <p:xfrm>
          <a:off x="5629275" y="5437981"/>
          <a:ext cx="2362200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Equation" r:id="rId7" imgW="1053643" imgH="266584" progId="Equation.DSMT4">
                  <p:embed/>
                </p:oleObj>
              </mc:Choice>
              <mc:Fallback>
                <p:oleObj name="Equation" r:id="rId7" imgW="1053643" imgH="266584" progId="Equation.DSMT4">
                  <p:embed/>
                  <p:pic>
                    <p:nvPicPr>
                      <p:cNvPr id="2253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9275" y="5437981"/>
                        <a:ext cx="2362200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06425" y="384175"/>
            <a:ext cx="6629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2400" b="1" i="0" u="none" strike="noStrike" kern="0" cap="none" spc="0" normalizeH="0" baseline="0" noProof="0" smtClean="0">
                <a:ln>
                  <a:noFill/>
                </a:ln>
                <a:solidFill>
                  <a:srgbClr val="E45C00"/>
                </a:solidFill>
                <a:effectLst/>
                <a:uLnTx/>
                <a:uFillTx/>
                <a:latin typeface="Arial" panose="020B0604020202020204" pitchFamily="34" charset="0"/>
              </a:rPr>
              <a:t>IMPLICIT DIFFERENTIATION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481013" y="1330721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 panose="020B0604020202020204" pitchFamily="34" charset="0"/>
              </a:rPr>
              <a:t>E. g. 1 b—Solution 2</a:t>
            </a:r>
          </a:p>
        </p:txBody>
      </p:sp>
    </p:spTree>
    <p:extLst>
      <p:ext uri="{BB962C8B-B14F-4D97-AF65-F5344CB8AC3E}">
        <p14:creationId xmlns:p14="http://schemas.microsoft.com/office/powerpoint/2010/main" val="1310545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754061" y="2314574"/>
            <a:ext cx="10718801" cy="971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3175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3200" kern="1200">
                <a:solidFill>
                  <a:srgbClr val="8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2pPr>
            <a:lvl3pPr marL="1431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3pPr>
            <a:lvl4pPr marL="1774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77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en-US" alt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Differentiating </a:t>
            </a:r>
            <a:r>
              <a:rPr kumimoji="0" lang="en-US" altLang="hu-HU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</a:t>
            </a:r>
            <a:r>
              <a:rPr kumimoji="0" lang="en-US" alt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using the Chain Rule, we have:</a:t>
            </a:r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3678109"/>
              </p:ext>
            </p:extLst>
          </p:nvPr>
        </p:nvGraphicFramePr>
        <p:xfrm>
          <a:off x="3463924" y="3286125"/>
          <a:ext cx="6081713" cy="320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3" imgW="2095500" imgH="1104900" progId="Equation.DSMT4">
                  <p:embed/>
                </p:oleObj>
              </mc:Choice>
              <mc:Fallback>
                <p:oleObj name="Equation" r:id="rId3" imgW="2095500" imgH="1104900" progId="Equation.DSMT4">
                  <p:embed/>
                  <p:pic>
                    <p:nvPicPr>
                      <p:cNvPr id="2355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3924" y="3286125"/>
                        <a:ext cx="6081713" cy="320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606425" y="384175"/>
            <a:ext cx="6629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2400" b="1" i="0" u="none" strike="noStrike" kern="0" cap="none" spc="0" normalizeH="0" baseline="0" noProof="0" smtClean="0">
                <a:ln>
                  <a:noFill/>
                </a:ln>
                <a:solidFill>
                  <a:srgbClr val="E45C00"/>
                </a:solidFill>
                <a:effectLst/>
                <a:uLnTx/>
                <a:uFillTx/>
                <a:latin typeface="Arial" panose="020B0604020202020204" pitchFamily="34" charset="0"/>
              </a:rPr>
              <a:t>IMPLICIT DIFFERENTIATION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754061" y="1298574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 panose="020B0604020202020204" pitchFamily="34" charset="0"/>
              </a:rPr>
              <a:t>E. g. 1 b—Solution 2</a:t>
            </a:r>
          </a:p>
        </p:txBody>
      </p:sp>
    </p:spTree>
    <p:extLst>
      <p:ext uri="{BB962C8B-B14F-4D97-AF65-F5344CB8AC3E}">
        <p14:creationId xmlns:p14="http://schemas.microsoft.com/office/powerpoint/2010/main" val="39934045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1581150" y="2955926"/>
            <a:ext cx="85344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3175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3200" kern="1200">
                <a:solidFill>
                  <a:srgbClr val="8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2pPr>
            <a:lvl3pPr marL="1431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3pPr>
            <a:lvl4pPr marL="1774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77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en-US" altLang="hu-HU" sz="3600" b="0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So,</a:t>
            </a:r>
          </a:p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endParaRPr kumimoji="0" lang="en-US" altLang="hu-HU" sz="3600" b="0" i="0" u="none" strike="noStrike" kern="1200" cap="none" spc="0" normalizeH="0" baseline="0" noProof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endParaRPr kumimoji="0" lang="en-US" altLang="hu-HU" sz="3600" b="0" i="0" u="none" strike="noStrike" kern="1200" cap="none" spc="0" normalizeH="0" baseline="0" noProof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741363" marR="0" lvl="1" indent="-2841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346075" algn="l"/>
              </a:tabLst>
              <a:defRPr/>
            </a:pPr>
            <a:r>
              <a:rPr kumimoji="0" lang="en-US" altLang="hu-HU" sz="2400" b="0" i="0" u="none" strike="noStrike" kern="1200" cap="none" spc="0" normalizeH="0" baseline="0" noProof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As in Solution 1, an equation of the tangent is </a:t>
            </a:r>
            <a:br>
              <a:rPr kumimoji="0" lang="en-US" altLang="hu-HU" sz="2400" b="0" i="0" u="none" strike="noStrike" kern="1200" cap="none" spc="0" normalizeH="0" baseline="0" noProof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altLang="hu-HU" sz="2400" b="0" i="0" u="none" strike="noStrike" kern="1200" cap="none" spc="0" normalizeH="0" baseline="0" noProof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  <a:r>
              <a:rPr kumimoji="0" lang="en-US" altLang="hu-HU" sz="2400" b="0" i="1" u="none" strike="noStrike" kern="1200" cap="none" spc="0" normalizeH="0" baseline="0" noProof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altLang="hu-HU" sz="2400" b="0" i="0" u="none" strike="noStrike" kern="1200" cap="none" spc="0" normalizeH="0" baseline="0" noProof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+ 4</a:t>
            </a:r>
            <a:r>
              <a:rPr kumimoji="0" lang="en-US" altLang="hu-HU" sz="2400" b="0" i="1" u="none" strike="noStrike" kern="1200" cap="none" spc="0" normalizeH="0" baseline="0" noProof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</a:t>
            </a:r>
            <a:r>
              <a:rPr kumimoji="0" lang="en-US" altLang="hu-HU" sz="2400" b="0" i="0" u="none" strike="noStrike" kern="1200" cap="none" spc="0" normalizeH="0" baseline="0" noProof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25.</a:t>
            </a:r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636814"/>
              </p:ext>
            </p:extLst>
          </p:nvPr>
        </p:nvGraphicFramePr>
        <p:xfrm>
          <a:off x="3371850" y="2811463"/>
          <a:ext cx="4953000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3" imgW="1536700" imgH="431800" progId="Equation.DSMT4">
                  <p:embed/>
                </p:oleObj>
              </mc:Choice>
              <mc:Fallback>
                <p:oleObj name="Equation" r:id="rId3" imgW="1536700" imgH="431800" progId="Equation.DSMT4">
                  <p:embed/>
                  <p:pic>
                    <p:nvPicPr>
                      <p:cNvPr id="2457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1850" y="2811463"/>
                        <a:ext cx="4953000" cy="139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E45C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606425" y="384175"/>
            <a:ext cx="6629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2400" b="1" i="0" u="none" strike="noStrike" kern="0" cap="none" spc="0" normalizeH="0" baseline="0" noProof="0" smtClean="0">
                <a:ln>
                  <a:noFill/>
                </a:ln>
                <a:solidFill>
                  <a:srgbClr val="E45C00"/>
                </a:solidFill>
                <a:effectLst/>
                <a:uLnTx/>
                <a:uFillTx/>
                <a:latin typeface="Arial" panose="020B0604020202020204" pitchFamily="34" charset="0"/>
              </a:rPr>
              <a:t>IMPLICIT DIFFERENTIATION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606425" y="1785143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 panose="020B0604020202020204" pitchFamily="34" charset="0"/>
              </a:rPr>
              <a:t>E. g. 1 b—Solution 2</a:t>
            </a:r>
          </a:p>
        </p:txBody>
      </p:sp>
    </p:spTree>
    <p:extLst>
      <p:ext uri="{BB962C8B-B14F-4D97-AF65-F5344CB8AC3E}">
        <p14:creationId xmlns:p14="http://schemas.microsoft.com/office/powerpoint/2010/main" val="13210139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254000" y="914400"/>
            <a:ext cx="11747500" cy="1357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3175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3200" kern="1200">
                <a:solidFill>
                  <a:srgbClr val="8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2pPr>
            <a:lvl3pPr marL="1431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3pPr>
            <a:lvl4pPr marL="1774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77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expression </a:t>
            </a:r>
            <a:r>
              <a:rPr kumimoji="0" lang="en-US" altLang="hu-HU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dy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/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dx 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=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/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in Solution 1 gives the derivative in terms of both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and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</a:p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It is correct no matter which function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is determined by the given equation.</a:t>
            </a: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606425" y="384175"/>
            <a:ext cx="6629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2400" b="1" i="0" u="none" strike="noStrike" kern="0" cap="none" spc="0" normalizeH="0" baseline="0" noProof="0" smtClean="0">
                <a:ln>
                  <a:noFill/>
                </a:ln>
                <a:solidFill>
                  <a:srgbClr val="E45C00"/>
                </a:solidFill>
                <a:effectLst/>
                <a:uLnTx/>
                <a:uFillTx/>
                <a:latin typeface="Arial" panose="020B0604020202020204" pitchFamily="34" charset="0"/>
              </a:rPr>
              <a:t>NOTE 1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49300" y="2622550"/>
            <a:ext cx="10852150" cy="423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3175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3200" kern="1200">
                <a:solidFill>
                  <a:srgbClr val="8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2pPr>
            <a:lvl3pPr marL="1431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3pPr>
            <a:lvl4pPr marL="1774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77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 instance, for                                  , </a:t>
            </a:r>
            <a:b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 have:</a:t>
            </a:r>
            <a:b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en-US" altLang="hu-HU" sz="2400" b="0" i="0" u="none" strike="noStrike" kern="120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endParaRPr kumimoji="0" lang="en-US" altLang="hu-HU" sz="2400" b="0" i="0" u="none" strike="noStrike" kern="120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However, for                                     , </a:t>
            </a:r>
            <a:b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 have: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4862323"/>
              </p:ext>
            </p:extLst>
          </p:nvPr>
        </p:nvGraphicFramePr>
        <p:xfrm>
          <a:off x="3954463" y="4149150"/>
          <a:ext cx="2786062" cy="536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name="Equation" r:id="rId3" imgW="1383699" imgH="266584" progId="Equation.DSMT4">
                  <p:embed/>
                </p:oleObj>
              </mc:Choice>
              <mc:Fallback>
                <p:oleObj name="Equation" r:id="rId3" imgW="1383699" imgH="266584" progId="Equation.DSMT4">
                  <p:embed/>
                  <p:pic>
                    <p:nvPicPr>
                      <p:cNvPr id="2662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4463" y="4149150"/>
                        <a:ext cx="2786062" cy="5363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471008"/>
              </p:ext>
            </p:extLst>
          </p:nvPr>
        </p:nvGraphicFramePr>
        <p:xfrm>
          <a:off x="3906837" y="4983781"/>
          <a:ext cx="4876800" cy="948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1" name="Equation" r:id="rId5" imgW="2222500" imgH="431800" progId="Equation.DSMT4">
                  <p:embed/>
                </p:oleObj>
              </mc:Choice>
              <mc:Fallback>
                <p:oleObj name="Equation" r:id="rId5" imgW="2222500" imgH="431800" progId="Equation.DSMT4">
                  <p:embed/>
                  <p:pic>
                    <p:nvPicPr>
                      <p:cNvPr id="2662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6837" y="4983781"/>
                        <a:ext cx="4876800" cy="9482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054095"/>
              </p:ext>
            </p:extLst>
          </p:nvPr>
        </p:nvGraphicFramePr>
        <p:xfrm>
          <a:off x="4029075" y="2675745"/>
          <a:ext cx="2214563" cy="464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name="Equation" r:id="rId7" imgW="1269449" imgH="266584" progId="Equation.DSMT4">
                  <p:embed/>
                </p:oleObj>
              </mc:Choice>
              <mc:Fallback>
                <p:oleObj name="Equation" r:id="rId7" imgW="1269449" imgH="266584" progId="Equation.DSMT4">
                  <p:embed/>
                  <p:pic>
                    <p:nvPicPr>
                      <p:cNvPr id="2662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9075" y="2675745"/>
                        <a:ext cx="2214563" cy="4641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0268953"/>
              </p:ext>
            </p:extLst>
          </p:nvPr>
        </p:nvGraphicFramePr>
        <p:xfrm>
          <a:off x="3906837" y="3193132"/>
          <a:ext cx="2833688" cy="866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3" name="Equation" r:id="rId9" imgW="1409088" imgH="431613" progId="Equation.DSMT4">
                  <p:embed/>
                </p:oleObj>
              </mc:Choice>
              <mc:Fallback>
                <p:oleObj name="Equation" r:id="rId9" imgW="1409088" imgH="431613" progId="Equation.DSMT4">
                  <p:embed/>
                  <p:pic>
                    <p:nvPicPr>
                      <p:cNvPr id="2663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6837" y="3193132"/>
                        <a:ext cx="2833688" cy="8662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25244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757238" y="2895601"/>
            <a:ext cx="11434762" cy="334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3175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3200" kern="1200">
                <a:solidFill>
                  <a:srgbClr val="8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2pPr>
            <a:lvl3pPr marL="1431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3pPr>
            <a:lvl4pPr marL="1774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77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a. Find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y’ 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if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altLang="hu-HU" sz="2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+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</a:t>
            </a:r>
            <a:r>
              <a:rPr kumimoji="0" lang="en-US" altLang="hu-HU" sz="2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6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xy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endParaRPr kumimoji="0" lang="en-US" altLang="hu-HU" sz="2400" b="0" i="0" u="none" strike="noStrike" kern="120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b. Find the tangent to the folium of Descartes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altLang="hu-HU" sz="2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+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</a:t>
            </a:r>
            <a:r>
              <a:rPr kumimoji="0" lang="en-US" altLang="hu-HU" sz="2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6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xy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at the point (3, 3).</a:t>
            </a:r>
          </a:p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endParaRPr kumimoji="0" lang="en-US" altLang="hu-HU" sz="2400" b="0" i="0" u="none" strike="noStrike" kern="120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c. At what points in the first quadrant is </a:t>
            </a:r>
            <a:b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tangent line horizontal?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3035300" y="382586"/>
            <a:ext cx="6629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E45C00"/>
                </a:solidFill>
                <a:effectLst/>
                <a:uLnTx/>
                <a:uFillTx/>
                <a:latin typeface="Arial" panose="020B0604020202020204" pitchFamily="34" charset="0"/>
              </a:rPr>
              <a:t>IMPLICIT DIFFERENTIATION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52450" y="1675606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 panose="020B0604020202020204" pitchFamily="34" charset="0"/>
              </a:rPr>
              <a:t>Example 2</a:t>
            </a:r>
          </a:p>
        </p:txBody>
      </p:sp>
    </p:spTree>
    <p:extLst>
      <p:ext uri="{BB962C8B-B14F-4D97-AF65-F5344CB8AC3E}">
        <p14:creationId xmlns:p14="http://schemas.microsoft.com/office/powerpoint/2010/main" val="1388907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hu-HU" smtClean="0"/>
              <a:t>Implicit Differentiation</a:t>
            </a:r>
            <a:endParaRPr lang="en-US" altLang="hu-HU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762000" y="1295400"/>
            <a:ext cx="792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hu-HU"/>
              <a:t>So far, all the equations and functions we looked at were all stated explicitly in terms of one variable:</a:t>
            </a:r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1447800" y="2209800"/>
          <a:ext cx="176530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3" imgW="634725" imgH="203112" progId="Equation.3">
                  <p:embed/>
                </p:oleObj>
              </mc:Choice>
              <mc:Fallback>
                <p:oleObj name="Equation" r:id="rId3" imgW="634725" imgH="203112" progId="Equation.3">
                  <p:embed/>
                  <p:pic>
                    <p:nvPicPr>
                      <p:cNvPr id="615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209800"/>
                        <a:ext cx="1765300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4267200" y="2286000"/>
          <a:ext cx="177165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5" imgW="952087" imgH="203112" progId="Equation.3">
                  <p:embed/>
                </p:oleObj>
              </mc:Choice>
              <mc:Fallback>
                <p:oleObj name="Equation" r:id="rId5" imgW="952087" imgH="203112" progId="Equation.3">
                  <p:embed/>
                  <p:pic>
                    <p:nvPicPr>
                      <p:cNvPr id="615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286000"/>
                        <a:ext cx="177165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8"/>
          <p:cNvGraphicFramePr>
            <a:graphicFrameLocks noChangeAspect="1"/>
          </p:cNvGraphicFramePr>
          <p:nvPr/>
        </p:nvGraphicFramePr>
        <p:xfrm>
          <a:off x="1143000" y="3352800"/>
          <a:ext cx="914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7" imgW="393529" imgH="393529" progId="Equation.3">
                  <p:embed/>
                </p:oleObj>
              </mc:Choice>
              <mc:Fallback>
                <p:oleObj name="Equation" r:id="rId7" imgW="393529" imgH="393529" progId="Equation.3">
                  <p:embed/>
                  <p:pic>
                    <p:nvPicPr>
                      <p:cNvPr id="615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352800"/>
                        <a:ext cx="9144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3429000" y="3200400"/>
            <a:ext cx="5486400" cy="990600"/>
          </a:xfrm>
          <a:prstGeom prst="wedgeRoundRectCallout">
            <a:avLst>
              <a:gd name="adj1" fmla="val -72917"/>
              <a:gd name="adj2" fmla="val 1618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hu-HU"/>
              <a:t>In this function, y is defined explicitly in terms of x. If we re-wrote it as xy = 1, y is now defined </a:t>
            </a:r>
            <a:r>
              <a:rPr lang="en-US" altLang="hu-HU" b="1"/>
              <a:t>implicitly</a:t>
            </a:r>
            <a:r>
              <a:rPr lang="en-US" altLang="hu-HU"/>
              <a:t> in terms of x.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762000" y="4724400"/>
            <a:ext cx="807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hu-HU"/>
              <a:t>It is easy to find the derivative of an explicit function, but what about: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/>
        </p:nvGraphicFramePr>
        <p:xfrm>
          <a:off x="2359025" y="5299075"/>
          <a:ext cx="360045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9" imgW="1295400" imgH="228600" progId="Equation.3">
                  <p:embed/>
                </p:oleObj>
              </mc:Choice>
              <mc:Fallback>
                <p:oleObj name="Equation" r:id="rId9" imgW="1295400" imgH="228600" progId="Equation.3">
                  <p:embed/>
                  <p:pic>
                    <p:nvPicPr>
                      <p:cNvPr id="615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9025" y="5299075"/>
                        <a:ext cx="3600450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016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711200" y="2281237"/>
            <a:ext cx="11233150" cy="320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3175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3200" kern="1200">
                <a:solidFill>
                  <a:srgbClr val="8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2pPr>
            <a:lvl3pPr marL="1431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3pPr>
            <a:lvl4pPr marL="1774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77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Differentiating both sides of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altLang="hu-HU" sz="2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+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</a:t>
            </a:r>
            <a:r>
              <a:rPr kumimoji="0" lang="en-US" altLang="hu-HU" sz="2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6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xy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with respect to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regarding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as a</a:t>
            </a:r>
            <a:r>
              <a:rPr kumimoji="0" lang="hu-HU" altLang="hu-HU" sz="2400" b="0" i="0" u="none" strike="noStrike" kern="1200" cap="none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function of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and using the Chain Rule on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</a:t>
            </a:r>
            <a:r>
              <a:rPr kumimoji="0" lang="en-US" altLang="hu-HU" sz="2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and the Product Rule on 6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xy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we get: </a:t>
            </a:r>
            <a:b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	3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altLang="hu-HU" sz="2400" b="0" i="1" u="none" strike="noStrike" kern="1200" cap="none" spc="0" normalizeH="0" baseline="3000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+ 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</a:t>
            </a:r>
            <a:r>
              <a:rPr kumimoji="0" lang="en-US" altLang="hu-HU" sz="2400" b="0" i="1" u="none" strike="noStrike" kern="1200" cap="none" spc="0" normalizeH="0" baseline="3000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y’ = 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xy’ + 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 </a:t>
            </a:r>
            <a:endParaRPr lang="hu-HU" altLang="hu-HU" sz="2400" i="1" dirty="0">
              <a:latin typeface="Arial"/>
            </a:endParaRPr>
          </a:p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hu-HU" altLang="hu-HU" sz="2400" b="0" i="1" u="none" strike="noStrike" kern="1200" cap="none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 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or 	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altLang="hu-HU" sz="2400" b="0" i="1" u="none" strike="noStrike" kern="1200" cap="none" spc="0" normalizeH="0" baseline="3000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+ y</a:t>
            </a:r>
            <a:r>
              <a:rPr kumimoji="0" lang="en-US" altLang="hu-HU" sz="2400" b="0" i="1" u="none" strike="noStrike" kern="1200" cap="none" spc="0" normalizeH="0" baseline="3000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y’ = 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xy’ + 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606425" y="384175"/>
            <a:ext cx="6629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2400" b="1" i="0" u="none" strike="noStrike" kern="0" cap="none" spc="0" normalizeH="0" baseline="0" noProof="0" smtClean="0">
                <a:ln>
                  <a:noFill/>
                </a:ln>
                <a:solidFill>
                  <a:srgbClr val="E45C00"/>
                </a:solidFill>
                <a:effectLst/>
                <a:uLnTx/>
                <a:uFillTx/>
                <a:latin typeface="Arial" panose="020B0604020202020204" pitchFamily="34" charset="0"/>
              </a:rPr>
              <a:t>IMPLICIT DIFFERENTIATION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711200" y="1369218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 panose="020B0604020202020204" pitchFamily="34" charset="0"/>
              </a:rPr>
              <a:t>Example 2 a</a:t>
            </a:r>
          </a:p>
        </p:txBody>
      </p:sp>
    </p:spTree>
    <p:extLst>
      <p:ext uri="{BB962C8B-B14F-4D97-AF65-F5344CB8AC3E}">
        <p14:creationId xmlns:p14="http://schemas.microsoft.com/office/powerpoint/2010/main" val="4500160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911225" y="1752601"/>
            <a:ext cx="8534400" cy="582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3175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3200" kern="1200">
                <a:solidFill>
                  <a:srgbClr val="8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2pPr>
            <a:lvl3pPr marL="1431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3pPr>
            <a:lvl4pPr marL="1774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77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Now, we solve for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’:</a:t>
            </a:r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345729"/>
              </p:ext>
            </p:extLst>
          </p:nvPr>
        </p:nvGraphicFramePr>
        <p:xfrm>
          <a:off x="4163332" y="2428875"/>
          <a:ext cx="3408135" cy="243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Equation" r:id="rId3" imgW="1333500" imgH="952500" progId="Equation.DSMT4">
                  <p:embed/>
                </p:oleObj>
              </mc:Choice>
              <mc:Fallback>
                <p:oleObj name="Equation" r:id="rId3" imgW="1333500" imgH="952500" progId="Equation.DSMT4">
                  <p:embed/>
                  <p:pic>
                    <p:nvPicPr>
                      <p:cNvPr id="2969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3332" y="2428875"/>
                        <a:ext cx="3408135" cy="243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606425" y="384175"/>
            <a:ext cx="6629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2400" b="1" i="0" u="none" strike="noStrike" kern="0" cap="none" spc="0" normalizeH="0" baseline="0" noProof="0" smtClean="0">
                <a:ln>
                  <a:noFill/>
                </a:ln>
                <a:solidFill>
                  <a:srgbClr val="E45C00"/>
                </a:solidFill>
                <a:effectLst/>
                <a:uLnTx/>
                <a:uFillTx/>
                <a:latin typeface="Arial" panose="020B0604020202020204" pitchFamily="34" charset="0"/>
              </a:rPr>
              <a:t>IMPLICIT DIFFERENTIATION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606425" y="1236663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 panose="020B0604020202020204" pitchFamily="34" charset="0"/>
              </a:rPr>
              <a:t>Example 2 a</a:t>
            </a:r>
          </a:p>
        </p:txBody>
      </p:sp>
    </p:spTree>
    <p:extLst>
      <p:ext uri="{BB962C8B-B14F-4D97-AF65-F5344CB8AC3E}">
        <p14:creationId xmlns:p14="http://schemas.microsoft.com/office/powerpoint/2010/main" val="23909254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377825" y="2335214"/>
            <a:ext cx="8534400" cy="4033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3175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3200" kern="1200">
                <a:solidFill>
                  <a:srgbClr val="8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2pPr>
            <a:lvl3pPr marL="1431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3pPr>
            <a:lvl4pPr marL="1774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77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When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3,</a:t>
            </a:r>
          </a:p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endParaRPr kumimoji="0" lang="en-US" altLang="hu-HU" sz="2400" b="0" i="0" u="none" strike="noStrike" kern="120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741363" marR="0" lvl="1" indent="-2841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346075" algn="l"/>
              </a:tabLst>
              <a:defRPr/>
            </a:pPr>
            <a:endParaRPr kumimoji="0" lang="en-US" altLang="hu-HU" sz="2400" b="0" i="0" u="none" strike="noStrike" kern="1200" cap="none" spc="0" normalizeH="0" baseline="0" noProof="0" dirty="0" smtClean="0">
              <a:ln>
                <a:noFill/>
              </a:ln>
              <a:solidFill>
                <a:srgbClr val="AC4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741363" marR="0" lvl="1" indent="-2841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346075" algn="l"/>
              </a:tabLst>
              <a:defRPr/>
            </a:pP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 glance at the figure confirms </a:t>
            </a:r>
            <a:b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that this is a reasonable value </a:t>
            </a:r>
            <a:b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 the slope at (3, 3).</a:t>
            </a:r>
          </a:p>
          <a:p>
            <a:pPr marL="741363" marR="0" lvl="1" indent="-2841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346075" algn="l"/>
              </a:tabLst>
              <a:defRPr/>
            </a:pP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So, an equation of the tangent </a:t>
            </a:r>
            <a:b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 the folium at (3, 3) is:</a:t>
            </a:r>
            <a:b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– 3 = – 1(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– 3) or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+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6.</a:t>
            </a:r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4643820"/>
              </p:ext>
            </p:extLst>
          </p:nvPr>
        </p:nvGraphicFramePr>
        <p:xfrm>
          <a:off x="3189287" y="2122490"/>
          <a:ext cx="2452687" cy="908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3" imgW="1130300" imgH="419100" progId="Equation.DSMT4">
                  <p:embed/>
                </p:oleObj>
              </mc:Choice>
              <mc:Fallback>
                <p:oleObj name="Equation" r:id="rId3" imgW="1130300" imgH="419100" progId="Equation.DSMT4">
                  <p:embed/>
                  <p:pic>
                    <p:nvPicPr>
                      <p:cNvPr id="3072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9287" y="2122490"/>
                        <a:ext cx="2452687" cy="908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7604125" y="2240758"/>
            <a:ext cx="3054350" cy="3157538"/>
          </a:xfrm>
          <a:prstGeom prst="rect">
            <a:avLst/>
          </a:prstGeom>
          <a:noFill/>
          <a:ln w="9525">
            <a:solidFill>
              <a:srgbClr val="E45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altLang="hu-HU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606425" y="384175"/>
            <a:ext cx="6629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2400" b="1" i="0" u="none" strike="noStrike" kern="0" cap="none" spc="0" normalizeH="0" baseline="0" noProof="0" smtClean="0">
                <a:ln>
                  <a:noFill/>
                </a:ln>
                <a:solidFill>
                  <a:srgbClr val="E45C00"/>
                </a:solidFill>
                <a:effectLst/>
                <a:uLnTx/>
                <a:uFillTx/>
                <a:latin typeface="Arial" panose="020B0604020202020204" pitchFamily="34" charset="0"/>
              </a:rPr>
              <a:t>IMPLICIT DIFFERENTIATION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223837" y="1484314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 panose="020B0604020202020204" pitchFamily="34" charset="0"/>
              </a:rPr>
              <a:t>Example 2 b</a:t>
            </a:r>
          </a:p>
        </p:txBody>
      </p:sp>
      <p:pic>
        <p:nvPicPr>
          <p:cNvPr id="7" name="Picture 14" descr="03050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550" y="2335214"/>
            <a:ext cx="28575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28634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996949" y="2395539"/>
            <a:ext cx="9490075" cy="4162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3175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3200" kern="1200">
                <a:solidFill>
                  <a:srgbClr val="8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2pPr>
            <a:lvl3pPr marL="1431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3pPr>
            <a:lvl4pPr marL="1774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77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tangent line is horizontal if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’ = 0. </a:t>
            </a:r>
          </a:p>
          <a:p>
            <a:pPr marL="741363" marR="0" lvl="1" indent="-2841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346075" algn="l"/>
              </a:tabLst>
              <a:defRPr/>
            </a:pPr>
            <a:endParaRPr kumimoji="0" lang="en-US" altLang="hu-HU" sz="2400" b="0" i="0" u="none" strike="noStrike" kern="1200" cap="none" spc="0" normalizeH="0" baseline="0" noProof="0" dirty="0" smtClean="0">
              <a:ln>
                <a:noFill/>
              </a:ln>
              <a:solidFill>
                <a:srgbClr val="AC4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741363" marR="0" lvl="1" indent="-2841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346075" algn="l"/>
              </a:tabLst>
              <a:defRPr/>
            </a:pP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Using the expression for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y’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from (a), we see that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’ = 0 when 2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–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altLang="hu-HU" sz="2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0 (provided that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</a:t>
            </a:r>
            <a:r>
              <a:rPr kumimoji="0" lang="en-US" altLang="hu-HU" sz="2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– 2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≠ 0)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</a:p>
          <a:p>
            <a:pPr marL="741363" marR="0" lvl="1" indent="-2841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346075" algn="l"/>
              </a:tabLst>
              <a:defRPr/>
            </a:pPr>
            <a:endParaRPr kumimoji="0" lang="en-US" altLang="hu-HU" sz="2400" b="0" i="0" u="none" strike="noStrike" kern="1200" cap="none" spc="0" normalizeH="0" baseline="0" noProof="0" dirty="0" smtClean="0">
              <a:ln>
                <a:noFill/>
              </a:ln>
              <a:solidFill>
                <a:srgbClr val="AC4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741363" marR="0" lvl="1" indent="-2841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346075" algn="l"/>
              </a:tabLst>
              <a:defRPr/>
            </a:pP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Substituting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½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hu-HU" sz="2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in the equation of the curve, </a:t>
            </a:r>
            <a:b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 get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altLang="hu-HU" sz="2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+ (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½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hu-HU" sz="2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)</a:t>
            </a:r>
            <a:r>
              <a:rPr kumimoji="0" lang="en-US" altLang="hu-HU" sz="2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3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= 6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(½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hu-HU" sz="2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) 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which simplifies to </a:t>
            </a:r>
            <a:b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altLang="hu-HU" sz="2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16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altLang="hu-HU" sz="2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811212" y="227011"/>
            <a:ext cx="6629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2400" b="1" i="0" u="none" strike="noStrike" kern="0" cap="none" spc="0" normalizeH="0" baseline="0" noProof="0" smtClean="0">
                <a:ln>
                  <a:noFill/>
                </a:ln>
                <a:solidFill>
                  <a:srgbClr val="E45C00"/>
                </a:solidFill>
                <a:effectLst/>
                <a:uLnTx/>
                <a:uFillTx/>
                <a:latin typeface="Arial" panose="020B0604020202020204" pitchFamily="34" charset="0"/>
              </a:rPr>
              <a:t>IMPLICIT DIFFERENTIATION</a:t>
            </a: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681038" y="154305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 panose="020B0604020202020204" pitchFamily="34" charset="0"/>
              </a:rPr>
              <a:t>Example 2 c</a:t>
            </a:r>
          </a:p>
        </p:txBody>
      </p:sp>
    </p:spTree>
    <p:extLst>
      <p:ext uri="{BB962C8B-B14F-4D97-AF65-F5344CB8AC3E}">
        <p14:creationId xmlns:p14="http://schemas.microsoft.com/office/powerpoint/2010/main" val="18316053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454026" y="1771651"/>
            <a:ext cx="10647362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3175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3200" kern="1200">
                <a:solidFill>
                  <a:srgbClr val="8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2pPr>
            <a:lvl3pPr marL="1431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3pPr>
            <a:lvl4pPr marL="1774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77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en-US" alt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</a:rPr>
              <a:t>Since </a:t>
            </a:r>
            <a:r>
              <a:rPr kumimoji="0" lang="en-US" altLang="hu-HU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</a:rPr>
              <a:t>x</a:t>
            </a:r>
            <a:r>
              <a:rPr kumimoji="0" lang="en-US" alt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</a:rPr>
              <a:t> </a:t>
            </a:r>
            <a:r>
              <a:rPr kumimoji="0" lang="en-US" alt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≠ 0 in the first quadrant</a:t>
            </a:r>
            <a:r>
              <a:rPr kumimoji="0" lang="en-US" alt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</a:rPr>
              <a:t>, we have </a:t>
            </a:r>
            <a:r>
              <a:rPr kumimoji="0" lang="en-US" altLang="hu-HU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</a:rPr>
              <a:t>x</a:t>
            </a:r>
            <a:r>
              <a:rPr kumimoji="0" lang="en-US" altLang="hu-HU" sz="2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</a:rPr>
              <a:t>3</a:t>
            </a:r>
            <a:r>
              <a:rPr kumimoji="0" lang="en-US" alt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</a:rPr>
              <a:t> = 16.</a:t>
            </a:r>
          </a:p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en-US" alt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</a:rPr>
              <a:t>If </a:t>
            </a:r>
            <a:r>
              <a:rPr kumimoji="0" lang="en-US" altLang="hu-HU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</a:rPr>
              <a:t>x </a:t>
            </a:r>
            <a:r>
              <a:rPr kumimoji="0" lang="en-US" alt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</a:rPr>
              <a:t>= 16</a:t>
            </a:r>
            <a:r>
              <a:rPr kumimoji="0" lang="en-US" altLang="hu-HU" sz="2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</a:rPr>
              <a:t>1/3</a:t>
            </a:r>
            <a:r>
              <a:rPr kumimoji="0" lang="en-US" alt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</a:rPr>
              <a:t> = 2</a:t>
            </a:r>
            <a:r>
              <a:rPr kumimoji="0" lang="en-US" altLang="hu-HU" sz="2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</a:rPr>
              <a:t>4/3</a:t>
            </a:r>
            <a:r>
              <a:rPr kumimoji="0" lang="en-US" alt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</a:rPr>
              <a:t>, then</a:t>
            </a:r>
            <a:r>
              <a:rPr kumimoji="0" lang="en-US" altLang="hu-HU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</a:rPr>
              <a:t> y</a:t>
            </a:r>
            <a:r>
              <a:rPr kumimoji="0" lang="en-US" alt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</a:rPr>
              <a:t> = </a:t>
            </a:r>
            <a:r>
              <a:rPr kumimoji="0" lang="en-US" alt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½(2</a:t>
            </a:r>
            <a:r>
              <a:rPr kumimoji="0" lang="en-US" altLang="hu-HU" sz="2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8/3</a:t>
            </a:r>
            <a:r>
              <a:rPr kumimoji="0" lang="en-US" alt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) = 2</a:t>
            </a:r>
            <a:r>
              <a:rPr kumimoji="0" lang="en-US" altLang="hu-HU" sz="2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5/3</a:t>
            </a:r>
            <a:r>
              <a:rPr kumimoji="0" lang="en-US" alt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606425" y="384175"/>
            <a:ext cx="6629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2400" b="1" i="0" u="none" strike="noStrike" kern="0" cap="none" spc="0" normalizeH="0" baseline="0" noProof="0" smtClean="0">
                <a:ln>
                  <a:noFill/>
                </a:ln>
                <a:solidFill>
                  <a:srgbClr val="E45C00"/>
                </a:solidFill>
                <a:effectLst/>
                <a:uLnTx/>
                <a:uFillTx/>
                <a:latin typeface="Arial" panose="020B0604020202020204" pitchFamily="34" charset="0"/>
              </a:rPr>
              <a:t>IMPLICIT DIFFERENTIATION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338138" y="1114425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 panose="020B0604020202020204" pitchFamily="34" charset="0"/>
              </a:rPr>
              <a:t>Example 2 c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80976" y="3371851"/>
            <a:ext cx="8269288" cy="2390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3175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3200" kern="1200">
                <a:solidFill>
                  <a:srgbClr val="8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2pPr>
            <a:lvl3pPr marL="1431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3pPr>
            <a:lvl4pPr marL="1774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77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</a:rPr>
              <a:t>Thus, the tangent is horizontal at (0, 0) </a:t>
            </a:r>
            <a:b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</a:rPr>
            </a:b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</a:rPr>
              <a:t>and at (2</a:t>
            </a:r>
            <a:r>
              <a:rPr kumimoji="0" lang="en-US" altLang="hu-HU" sz="2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</a:rPr>
              <a:t>4/3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</a:rPr>
              <a:t>, 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hu-HU" sz="2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5/3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)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</a:rPr>
              <a:t>, which is approximately (2.5198, 3.1748). </a:t>
            </a:r>
          </a:p>
          <a:p>
            <a:pPr marL="741363" marR="0" lvl="1" indent="-2841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346075" algn="l"/>
              </a:tabLst>
              <a:defRPr/>
            </a:pPr>
            <a:endParaRPr kumimoji="0" lang="en-US" altLang="hu-HU" sz="2400" b="0" i="0" u="none" strike="noStrike" kern="1200" cap="none" spc="0" normalizeH="0" baseline="0" noProof="0" dirty="0" smtClean="0">
              <a:ln>
                <a:noFill/>
              </a:ln>
              <a:solidFill>
                <a:srgbClr val="AC4600"/>
              </a:solidFill>
              <a:effectLst/>
              <a:uLnTx/>
              <a:uFillTx/>
              <a:latin typeface="Arial"/>
              <a:ea typeface="+mn-ea"/>
            </a:endParaRPr>
          </a:p>
          <a:p>
            <a:pPr marL="741363" marR="0" lvl="1" indent="-2841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346075" algn="l"/>
              </a:tabLst>
              <a:defRPr/>
            </a:pP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</a:rPr>
              <a:t>Looking at the figure, we see </a:t>
            </a:r>
            <a:b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</a:rPr>
            </a:b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</a:rPr>
              <a:t>that our answer is reasonable.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06425" y="384175"/>
            <a:ext cx="6629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2400" b="1" i="0" u="none" strike="noStrike" kern="0" cap="none" spc="0" normalizeH="0" baseline="0" noProof="0" smtClean="0">
                <a:ln>
                  <a:noFill/>
                </a:ln>
                <a:solidFill>
                  <a:srgbClr val="E45C00"/>
                </a:solidFill>
                <a:effectLst/>
                <a:uLnTx/>
                <a:uFillTx/>
                <a:latin typeface="Arial" panose="020B0604020202020204" pitchFamily="34" charset="0"/>
              </a:rPr>
              <a:t>IMPLICIT DIFFERENTIATION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8582026" y="3038475"/>
            <a:ext cx="3054350" cy="3309938"/>
          </a:xfrm>
          <a:prstGeom prst="rect">
            <a:avLst/>
          </a:prstGeom>
          <a:noFill/>
          <a:ln w="9525">
            <a:solidFill>
              <a:srgbClr val="E45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altLang="hu-HU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pic>
        <p:nvPicPr>
          <p:cNvPr id="9" name="Picture 12" descr="03050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76" y="3152775"/>
            <a:ext cx="2789238" cy="308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39625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354012" y="1138239"/>
            <a:ext cx="11190287" cy="2233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3175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3200" kern="1200">
                <a:solidFill>
                  <a:srgbClr val="8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2pPr>
            <a:lvl3pPr marL="1431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3pPr>
            <a:lvl4pPr marL="1774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77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</a:rPr>
              <a:t>There is a formula for the three roots of a cubic equation that is like the quadratic formula, but much more complicated.</a:t>
            </a:r>
            <a:r>
              <a:rPr kumimoji="0" lang="hu-HU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</a:rPr>
              <a:t> </a:t>
            </a:r>
          </a:p>
          <a:p>
            <a:pPr eaLnBrk="1" hangingPunct="1"/>
            <a:r>
              <a:rPr lang="en-US" altLang="hu-HU" sz="2400" dirty="0" smtClean="0"/>
              <a:t>If we use this formula (or a computer algebra system) to solve the equation </a:t>
            </a:r>
            <a:r>
              <a:rPr lang="en-US" altLang="hu-HU" sz="2400" i="1" dirty="0" smtClean="0"/>
              <a:t>x</a:t>
            </a:r>
            <a:r>
              <a:rPr lang="en-US" altLang="hu-HU" sz="2400" baseline="30000" dirty="0" smtClean="0"/>
              <a:t>3</a:t>
            </a:r>
            <a:r>
              <a:rPr lang="en-US" altLang="hu-HU" sz="2400" dirty="0" smtClean="0"/>
              <a:t> + </a:t>
            </a:r>
            <a:r>
              <a:rPr lang="en-US" altLang="hu-HU" sz="2400" i="1" dirty="0" smtClean="0"/>
              <a:t>y</a:t>
            </a:r>
            <a:r>
              <a:rPr lang="en-US" altLang="hu-HU" sz="2400" baseline="30000" dirty="0" smtClean="0"/>
              <a:t>3</a:t>
            </a:r>
            <a:r>
              <a:rPr lang="en-US" altLang="hu-HU" sz="2400" dirty="0" smtClean="0"/>
              <a:t> = 6</a:t>
            </a:r>
            <a:r>
              <a:rPr lang="en-US" altLang="hu-HU" sz="2400" i="1" dirty="0" smtClean="0"/>
              <a:t>xy</a:t>
            </a:r>
            <a:r>
              <a:rPr lang="en-US" altLang="hu-HU" sz="2400" dirty="0" smtClean="0"/>
              <a:t> </a:t>
            </a:r>
            <a:br>
              <a:rPr lang="en-US" altLang="hu-HU" sz="2400" dirty="0" smtClean="0"/>
            </a:br>
            <a:r>
              <a:rPr lang="en-US" altLang="hu-HU" sz="2400" dirty="0" smtClean="0"/>
              <a:t>for </a:t>
            </a:r>
            <a:r>
              <a:rPr lang="en-US" altLang="hu-HU" sz="2400" i="1" dirty="0" smtClean="0"/>
              <a:t>y</a:t>
            </a:r>
            <a:r>
              <a:rPr lang="en-US" altLang="hu-HU" sz="2400" dirty="0" smtClean="0"/>
              <a:t> in terms of </a:t>
            </a:r>
            <a:r>
              <a:rPr lang="en-US" altLang="hu-HU" sz="2400" i="1" dirty="0" smtClean="0"/>
              <a:t>x</a:t>
            </a:r>
            <a:r>
              <a:rPr lang="en-US" altLang="hu-HU" sz="2400" dirty="0" smtClean="0"/>
              <a:t>, we get three functions determined by the following equation.</a:t>
            </a:r>
          </a:p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endParaRPr kumimoji="0" lang="en-US" altLang="hu-HU" sz="2400" b="0" i="0" u="none" strike="noStrike" kern="120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606425" y="384175"/>
            <a:ext cx="6629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2400" b="1" i="0" u="none" strike="noStrike" kern="0" cap="none" spc="0" normalizeH="0" baseline="0" noProof="0" smtClean="0">
                <a:ln>
                  <a:noFill/>
                </a:ln>
                <a:solidFill>
                  <a:srgbClr val="E45C00"/>
                </a:solidFill>
                <a:effectLst/>
                <a:uLnTx/>
                <a:uFillTx/>
                <a:latin typeface="Arial" panose="020B0604020202020204" pitchFamily="34" charset="0"/>
              </a:rPr>
              <a:t>NOTE 2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8529" y="3595689"/>
            <a:ext cx="7166268" cy="676969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985838" y="4529138"/>
            <a:ext cx="655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>
                <a:solidFill>
                  <a:schemeClr val="accent2">
                    <a:lumMod val="50000"/>
                  </a:schemeClr>
                </a:solidFill>
              </a:rPr>
              <a:t>and</a:t>
            </a:r>
            <a:endParaRPr lang="hu-H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8529" y="5320083"/>
            <a:ext cx="8956034" cy="919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8918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325438" y="1866901"/>
            <a:ext cx="10890250" cy="733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3175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3200" kern="1200">
                <a:solidFill>
                  <a:srgbClr val="8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2pPr>
            <a:lvl3pPr marL="1431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3pPr>
            <a:lvl4pPr marL="1774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77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These are the three functions whose graphs are shown in the earlier figure.</a:t>
            </a:r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606425" y="384175"/>
            <a:ext cx="6629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2400" b="1" i="0" u="none" strike="noStrike" kern="0" cap="none" spc="0" normalizeH="0" baseline="0" noProof="0" smtClean="0">
                <a:ln>
                  <a:noFill/>
                </a:ln>
                <a:solidFill>
                  <a:srgbClr val="E45C00"/>
                </a:solidFill>
                <a:effectLst/>
                <a:uLnTx/>
                <a:uFillTx/>
                <a:latin typeface="Arial" panose="020B0604020202020204" pitchFamily="34" charset="0"/>
              </a:rPr>
              <a:t>NOTE 2</a:t>
            </a: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1425576" y="3316288"/>
            <a:ext cx="8439150" cy="2927350"/>
          </a:xfrm>
          <a:prstGeom prst="rect">
            <a:avLst/>
          </a:prstGeom>
          <a:noFill/>
          <a:ln w="9525">
            <a:solidFill>
              <a:srgbClr val="E45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altLang="hu-HU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pic>
        <p:nvPicPr>
          <p:cNvPr id="5" name="Picture 19" descr="030503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3432175"/>
            <a:ext cx="2605088" cy="274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0" descr="030503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701" y="3430588"/>
            <a:ext cx="2614612" cy="274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1" descr="030503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26" y="3430588"/>
            <a:ext cx="2614612" cy="274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81785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429419" y="705644"/>
            <a:ext cx="11600656" cy="5191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3175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3200" kern="1200">
                <a:solidFill>
                  <a:srgbClr val="8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2pPr>
            <a:lvl3pPr marL="1431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3pPr>
            <a:lvl4pPr marL="1774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77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You can see that the method of implicit differentiation saves an enormous amount of work in cases such as this.</a:t>
            </a:r>
            <a:endParaRPr kumimoji="0" lang="hu-HU" altLang="hu-HU" sz="2400" b="0" i="0" u="none" strike="noStrike" kern="120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0" eaLnBrk="1" hangingPunct="1"/>
            <a:r>
              <a:rPr lang="en-US" altLang="hu-HU" sz="2400" dirty="0">
                <a:latin typeface="Arial"/>
              </a:rPr>
              <a:t>Moreover, implicit differentiation works just </a:t>
            </a:r>
            <a:r>
              <a:rPr lang="en-US" altLang="hu-HU" sz="2400" dirty="0" smtClean="0">
                <a:latin typeface="Arial"/>
              </a:rPr>
              <a:t>as </a:t>
            </a:r>
            <a:r>
              <a:rPr lang="en-US" altLang="hu-HU" sz="2400" dirty="0">
                <a:latin typeface="Arial"/>
              </a:rPr>
              <a:t>easily for equations such as</a:t>
            </a:r>
          </a:p>
          <a:p>
            <a:pPr lvl="0" algn="ctr" eaLnBrk="1" hangingPunct="1"/>
            <a:r>
              <a:rPr lang="en-US" altLang="hu-HU" sz="2400" i="1" dirty="0">
                <a:latin typeface="Arial"/>
              </a:rPr>
              <a:t>y</a:t>
            </a:r>
            <a:r>
              <a:rPr lang="en-US" altLang="hu-HU" sz="2400" baseline="30000" dirty="0">
                <a:latin typeface="Arial"/>
              </a:rPr>
              <a:t>5</a:t>
            </a:r>
            <a:r>
              <a:rPr lang="en-US" altLang="hu-HU" sz="2400" dirty="0">
                <a:latin typeface="Arial"/>
              </a:rPr>
              <a:t> + 3</a:t>
            </a:r>
            <a:r>
              <a:rPr lang="en-US" altLang="hu-HU" sz="2400" i="1" dirty="0">
                <a:latin typeface="Arial"/>
              </a:rPr>
              <a:t>x</a:t>
            </a:r>
            <a:r>
              <a:rPr lang="en-US" altLang="hu-HU" sz="2400" baseline="30000" dirty="0">
                <a:latin typeface="Arial"/>
              </a:rPr>
              <a:t>2</a:t>
            </a:r>
            <a:r>
              <a:rPr lang="en-US" altLang="hu-HU" sz="2400" i="1" dirty="0">
                <a:latin typeface="Arial"/>
              </a:rPr>
              <a:t>y</a:t>
            </a:r>
            <a:r>
              <a:rPr lang="en-US" altLang="hu-HU" sz="2400" baseline="30000" dirty="0">
                <a:latin typeface="Arial"/>
              </a:rPr>
              <a:t>2</a:t>
            </a:r>
            <a:r>
              <a:rPr lang="en-US" altLang="hu-HU" sz="2400" dirty="0">
                <a:latin typeface="Arial"/>
              </a:rPr>
              <a:t> + 5</a:t>
            </a:r>
            <a:r>
              <a:rPr lang="en-US" altLang="hu-HU" sz="2400" i="1" dirty="0">
                <a:latin typeface="Arial"/>
              </a:rPr>
              <a:t>x</a:t>
            </a:r>
            <a:r>
              <a:rPr lang="en-US" altLang="hu-HU" sz="2400" baseline="30000" dirty="0">
                <a:latin typeface="Arial"/>
              </a:rPr>
              <a:t>4</a:t>
            </a:r>
            <a:r>
              <a:rPr lang="en-US" altLang="hu-HU" sz="2400" dirty="0">
                <a:latin typeface="Arial"/>
              </a:rPr>
              <a:t> = 12</a:t>
            </a:r>
          </a:p>
          <a:p>
            <a:pPr lvl="0" eaLnBrk="1" hangingPunct="1"/>
            <a:r>
              <a:rPr lang="en-US" altLang="hu-HU" sz="2400" dirty="0">
                <a:latin typeface="Arial"/>
              </a:rPr>
              <a:t>for which it is impossible</a:t>
            </a:r>
            <a:r>
              <a:rPr lang="en-US" altLang="hu-HU" sz="2400" i="1" dirty="0">
                <a:latin typeface="Arial"/>
              </a:rPr>
              <a:t> </a:t>
            </a:r>
            <a:r>
              <a:rPr lang="en-US" altLang="hu-HU" sz="2400" dirty="0">
                <a:latin typeface="Arial"/>
              </a:rPr>
              <a:t>to find a similar expression for </a:t>
            </a:r>
            <a:r>
              <a:rPr lang="en-US" altLang="hu-HU" sz="2400" i="1" dirty="0">
                <a:latin typeface="Arial"/>
              </a:rPr>
              <a:t>y</a:t>
            </a:r>
            <a:r>
              <a:rPr lang="en-US" altLang="hu-HU" sz="2400" dirty="0">
                <a:latin typeface="Arial"/>
              </a:rPr>
              <a:t> in terms of </a:t>
            </a:r>
            <a:r>
              <a:rPr lang="en-US" altLang="hu-HU" sz="2400" i="1" dirty="0">
                <a:latin typeface="Arial"/>
              </a:rPr>
              <a:t>x</a:t>
            </a:r>
            <a:r>
              <a:rPr lang="en-US" altLang="hu-HU" sz="2400" dirty="0">
                <a:latin typeface="Arial"/>
              </a:rPr>
              <a:t>.</a:t>
            </a:r>
          </a:p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endParaRPr kumimoji="0" lang="en-US" altLang="hu-HU" sz="2400" b="0" i="0" u="none" strike="noStrike" kern="120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09601" y="175419"/>
            <a:ext cx="6629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E45C00"/>
                </a:solidFill>
                <a:effectLst/>
                <a:uLnTx/>
                <a:uFillTx/>
                <a:latin typeface="Arial" panose="020B0604020202020204" pitchFamily="34" charset="0"/>
              </a:rPr>
              <a:t>NOTE 2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568451" y="3359151"/>
            <a:ext cx="8439150" cy="2927350"/>
          </a:xfrm>
          <a:prstGeom prst="rect">
            <a:avLst/>
          </a:prstGeom>
          <a:noFill/>
          <a:ln w="9525">
            <a:solidFill>
              <a:srgbClr val="E45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altLang="hu-HU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pic>
        <p:nvPicPr>
          <p:cNvPr id="5" name="Picture 8" descr="030503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263" y="3475038"/>
            <a:ext cx="2605088" cy="274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9" descr="030503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3576" y="3473451"/>
            <a:ext cx="2614612" cy="274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0" descr="030503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1" y="3473451"/>
            <a:ext cx="2614612" cy="274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40844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358774" y="2266950"/>
            <a:ext cx="11471275" cy="429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3175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3200" kern="1200">
                <a:solidFill>
                  <a:srgbClr val="8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2pPr>
            <a:lvl3pPr marL="1431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3pPr>
            <a:lvl4pPr marL="1774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77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Find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y’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if sin(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+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 =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</a:t>
            </a:r>
            <a:r>
              <a:rPr kumimoji="0" lang="en-US" altLang="hu-HU" sz="2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cos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  <a:p>
            <a:pPr marL="741363" marR="0" lvl="1" indent="-2841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346075" algn="l"/>
              </a:tabLst>
              <a:defRPr/>
            </a:pPr>
            <a:endParaRPr kumimoji="0" lang="en-US" altLang="hu-HU" sz="4000" b="0" i="0" u="none" strike="noStrike" kern="1200" cap="none" spc="0" normalizeH="0" baseline="0" noProof="0" dirty="0" smtClean="0">
              <a:ln>
                <a:noFill/>
              </a:ln>
              <a:solidFill>
                <a:srgbClr val="AC4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741363" marR="0" lvl="1" indent="-2841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346075" algn="l"/>
              </a:tabLst>
              <a:defRPr/>
            </a:pP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Differentiating implicitly with respect to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and remembering that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is a function of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we get:</a:t>
            </a:r>
          </a:p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endParaRPr kumimoji="0" lang="en-US" altLang="hu-HU" sz="2400" b="0" i="0" u="none" strike="noStrike" kern="120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741363" marR="0" lvl="1" indent="-2841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346075" algn="l"/>
              </a:tabLst>
              <a:defRPr/>
            </a:pPr>
            <a:endParaRPr kumimoji="0" lang="en-US" altLang="hu-HU" sz="2400" b="0" i="0" u="none" strike="noStrike" kern="1200" cap="none" spc="0" normalizeH="0" baseline="0" noProof="0" dirty="0" smtClean="0">
              <a:ln>
                <a:noFill/>
              </a:ln>
              <a:solidFill>
                <a:srgbClr val="AC4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741363" marR="0" lvl="1" indent="-2841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346075" algn="l"/>
              </a:tabLst>
              <a:defRPr/>
            </a:pP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Note that we have used the Chain Rule on the left side and the Product Rule and Chain Rule on the right side.</a:t>
            </a:r>
          </a:p>
        </p:txBody>
      </p:sp>
      <p:graphicFrame>
        <p:nvGraphicFramePr>
          <p:cNvPr id="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1567192"/>
              </p:ext>
            </p:extLst>
          </p:nvPr>
        </p:nvGraphicFramePr>
        <p:xfrm>
          <a:off x="2476500" y="4412456"/>
          <a:ext cx="67818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Equation" r:id="rId3" imgW="2857500" imgH="228600" progId="Equation.DSMT4">
                  <p:embed/>
                </p:oleObj>
              </mc:Choice>
              <mc:Fallback>
                <p:oleObj name="Equation" r:id="rId3" imgW="2857500" imgH="228600" progId="Equation.DSMT4">
                  <p:embed/>
                  <p:pic>
                    <p:nvPicPr>
                      <p:cNvPr id="4096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0" y="4412456"/>
                        <a:ext cx="678180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606425" y="384175"/>
            <a:ext cx="6629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2400" b="1" i="0" u="none" strike="noStrike" kern="0" cap="none" spc="0" normalizeH="0" baseline="0" noProof="0" smtClean="0">
                <a:ln>
                  <a:noFill/>
                </a:ln>
                <a:solidFill>
                  <a:srgbClr val="E45C00"/>
                </a:solidFill>
                <a:effectLst/>
                <a:uLnTx/>
                <a:uFillTx/>
                <a:latin typeface="Arial" panose="020B0604020202020204" pitchFamily="34" charset="0"/>
              </a:rPr>
              <a:t>IMPLICIT DIFFERENTIATION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358774" y="1317625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 panose="020B0604020202020204" pitchFamily="34" charset="0"/>
              </a:rPr>
              <a:t>Example 3</a:t>
            </a:r>
          </a:p>
        </p:txBody>
      </p:sp>
    </p:spTree>
    <p:extLst>
      <p:ext uri="{BB962C8B-B14F-4D97-AF65-F5344CB8AC3E}">
        <p14:creationId xmlns:p14="http://schemas.microsoft.com/office/powerpoint/2010/main" val="16946890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606425" y="1909763"/>
            <a:ext cx="11056937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3175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3200" kern="1200">
                <a:solidFill>
                  <a:srgbClr val="8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2pPr>
            <a:lvl3pPr marL="1431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3pPr>
            <a:lvl4pPr marL="1774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77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If we collect the terms that involve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’, </a:t>
            </a:r>
            <a:b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 get:</a:t>
            </a:r>
          </a:p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endParaRPr kumimoji="0" lang="en-US" altLang="hu-HU" sz="3200" b="0" i="0" u="none" strike="noStrike" kern="120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endParaRPr kumimoji="0" lang="en-US" altLang="hu-HU" sz="3200" b="0" i="0" u="none" strike="noStrike" kern="120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So,</a:t>
            </a:r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7281272"/>
              </p:ext>
            </p:extLst>
          </p:nvPr>
        </p:nvGraphicFramePr>
        <p:xfrm>
          <a:off x="1981993" y="2949575"/>
          <a:ext cx="830580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3" imgW="3098800" imgH="228600" progId="Equation.DSMT4">
                  <p:embed/>
                </p:oleObj>
              </mc:Choice>
              <mc:Fallback>
                <p:oleObj name="Equation" r:id="rId3" imgW="3098800" imgH="228600" progId="Equation.DSMT4">
                  <p:embed/>
                  <p:pic>
                    <p:nvPicPr>
                      <p:cNvPr id="4198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993" y="2949575"/>
                        <a:ext cx="8305800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606425" y="384175"/>
            <a:ext cx="6629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2400" b="1" i="0" u="none" strike="noStrike" kern="0" cap="none" spc="0" normalizeH="0" baseline="0" noProof="0" smtClean="0">
                <a:ln>
                  <a:noFill/>
                </a:ln>
                <a:solidFill>
                  <a:srgbClr val="E45C00"/>
                </a:solidFill>
                <a:effectLst/>
                <a:uLnTx/>
                <a:uFillTx/>
                <a:latin typeface="Arial" panose="020B0604020202020204" pitchFamily="34" charset="0"/>
              </a:rPr>
              <a:t>IMPLICIT DIFFERENTIATION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572293" y="1185861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 panose="020B0604020202020204" pitchFamily="34" charset="0"/>
              </a:rPr>
              <a:t>Example 3</a:t>
            </a:r>
          </a:p>
        </p:txBody>
      </p:sp>
      <p:graphicFrame>
        <p:nvGraphicFramePr>
          <p:cNvPr id="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341094"/>
              </p:ext>
            </p:extLst>
          </p:nvPr>
        </p:nvGraphicFramePr>
        <p:xfrm>
          <a:off x="3009900" y="4602162"/>
          <a:ext cx="4267200" cy="117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Equation" r:id="rId5" imgW="1612900" imgH="444500" progId="Equation.DSMT4">
                  <p:embed/>
                </p:oleObj>
              </mc:Choice>
              <mc:Fallback>
                <p:oleObj name="Equation" r:id="rId5" imgW="1612900" imgH="444500" progId="Equation.DSMT4">
                  <p:embed/>
                  <p:pic>
                    <p:nvPicPr>
                      <p:cNvPr id="4199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9900" y="4602162"/>
                        <a:ext cx="4267200" cy="1176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5899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354666" y="530578"/>
            <a:ext cx="95996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000" dirty="0" err="1" smtClean="0">
                <a:solidFill>
                  <a:srgbClr val="FF0000"/>
                </a:solidFill>
              </a:rPr>
              <a:t>Explicite</a:t>
            </a:r>
            <a:r>
              <a:rPr lang="hu-HU" sz="4000" dirty="0" smtClean="0">
                <a:solidFill>
                  <a:srgbClr val="FF0000"/>
                </a:solidFill>
              </a:rPr>
              <a:t> and implicite </a:t>
            </a:r>
            <a:r>
              <a:rPr lang="hu-HU" sz="4000" dirty="0" err="1" smtClean="0">
                <a:solidFill>
                  <a:srgbClr val="FF0000"/>
                </a:solidFill>
              </a:rPr>
              <a:t>definition</a:t>
            </a:r>
            <a:r>
              <a:rPr lang="hu-HU" sz="4000" dirty="0" smtClean="0">
                <a:solidFill>
                  <a:srgbClr val="FF0000"/>
                </a:solidFill>
              </a:rPr>
              <a:t> of a </a:t>
            </a:r>
            <a:r>
              <a:rPr lang="hu-HU" sz="4000" dirty="0" err="1" smtClean="0">
                <a:solidFill>
                  <a:srgbClr val="FF0000"/>
                </a:solidFill>
              </a:rPr>
              <a:t>function</a:t>
            </a:r>
            <a:endParaRPr lang="hu-HU" sz="4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zövegdoboz 2"/>
              <p:cNvSpPr txBox="1"/>
              <p:nvPr/>
            </p:nvSpPr>
            <p:spPr>
              <a:xfrm>
                <a:off x="1461911" y="1868311"/>
                <a:ext cx="754867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hu-H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hu-HU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hu-HU" sz="2400" b="0" i="0" smtClean="0">
                          <a:latin typeface="Cambria Math" panose="02040503050406030204" pitchFamily="18" charset="0"/>
                        </a:rPr>
                        <m:t>an</m:t>
                      </m:r>
                      <m:r>
                        <a:rPr lang="hu-HU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hu-HU" sz="2400" b="0" i="0" smtClean="0">
                          <a:latin typeface="Cambria Math" panose="02040503050406030204" pitchFamily="18" charset="0"/>
                        </a:rPr>
                        <m:t>explicite</m:t>
                      </m:r>
                      <m:r>
                        <a:rPr lang="hu-HU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hu-HU" sz="2400" b="0" i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hu-HU" sz="2400" b="0" i="0" smtClean="0">
                              <a:latin typeface="Cambria Math" panose="02040503050406030204" pitchFamily="18" charset="0"/>
                            </a:rPr>
                            <m:t>usual</m:t>
                          </m:r>
                        </m:e>
                      </m:d>
                      <m:r>
                        <a:rPr lang="hu-HU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hu-HU" sz="2400" b="0" i="0" smtClean="0">
                          <a:latin typeface="Cambria Math" panose="02040503050406030204" pitchFamily="18" charset="0"/>
                        </a:rPr>
                        <m:t>definition</m:t>
                      </m:r>
                      <m:r>
                        <a:rPr lang="hu-HU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hu-HU" sz="2400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hu-HU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hu-HU" sz="2400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hu-HU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hu-HU" sz="2400" b="0" i="0" smtClean="0">
                          <a:latin typeface="Cambria Math" panose="02040503050406030204" pitchFamily="18" charset="0"/>
                        </a:rPr>
                        <m:t>real</m:t>
                      </m:r>
                      <m:r>
                        <a:rPr lang="hu-HU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hu-HU" sz="2400" b="0" i="0" smtClean="0">
                          <a:latin typeface="Cambria Math" panose="02040503050406030204" pitchFamily="18" charset="0"/>
                        </a:rPr>
                        <m:t>function</m:t>
                      </m:r>
                      <m:r>
                        <a:rPr lang="hu-HU" sz="2400" b="0" i="0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hu-HU" sz="2400" dirty="0"/>
              </a:p>
            </p:txBody>
          </p:sp>
        </mc:Choice>
        <mc:Fallback>
          <p:sp>
            <p:nvSpPr>
              <p:cNvPr id="3" name="Szövegdoboz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911" y="1868311"/>
                <a:ext cx="7548670" cy="369332"/>
              </a:xfrm>
              <a:prstGeom prst="rect">
                <a:avLst/>
              </a:prstGeom>
              <a:blipFill>
                <a:blip r:embed="rId2"/>
                <a:stretch>
                  <a:fillRect l="-485" b="-3442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Szövegdoboz 3"/>
              <p:cNvSpPr txBox="1"/>
              <p:nvPr/>
            </p:nvSpPr>
            <p:spPr>
              <a:xfrm>
                <a:off x="206115" y="3984978"/>
                <a:ext cx="118967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hu-HU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hu-HU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hu-HU" sz="2400" b="0" i="1" smtClean="0">
                          <a:latin typeface="Cambria Math" panose="02040503050406030204" pitchFamily="18" charset="0"/>
                        </a:rPr>
                        <m:t>=0, </m:t>
                      </m:r>
                      <m:r>
                        <a:rPr lang="hu-HU" sz="2400" b="0" i="1" smtClean="0">
                          <a:latin typeface="Cambria Math" panose="02040503050406030204" pitchFamily="18" charset="0"/>
                        </a:rPr>
                        <m:t>𝑤h𝑒𝑟𝑒</m:t>
                      </m:r>
                      <m:r>
                        <a:rPr lang="hu-HU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hu-HU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hu-HU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hu-H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hu-H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  <m:r>
                        <a:rPr lang="hu-H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hu-H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  <m:r>
                        <a:rPr lang="hu-H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hu-HU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is</m:t>
                      </m:r>
                      <m:r>
                        <a:rPr lang="hu-HU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hu-HU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an</m:t>
                      </m:r>
                      <m:r>
                        <a:rPr lang="hu-HU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hu-HU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implicite</m:t>
                      </m:r>
                      <m:r>
                        <a:rPr lang="hu-HU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hu-HU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definition</m:t>
                      </m:r>
                      <m:r>
                        <a:rPr lang="hu-HU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hu-HU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hu-HU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hu-HU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</m:t>
                      </m:r>
                      <m:r>
                        <a:rPr lang="hu-HU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hu-HU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function</m:t>
                      </m:r>
                      <m:r>
                        <a:rPr lang="hu-HU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hu-HU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between</m:t>
                      </m:r>
                      <m:r>
                        <a:rPr lang="hu-HU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hu-H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hu-H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hu-HU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and</m:t>
                      </m:r>
                      <m:r>
                        <a:rPr lang="hu-H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hu-H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hu-H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hu-HU" sz="2400" dirty="0"/>
              </a:p>
            </p:txBody>
          </p:sp>
        </mc:Choice>
        <mc:Fallback>
          <p:sp>
            <p:nvSpPr>
              <p:cNvPr id="4" name="Szövegdoboz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115" y="3984978"/>
                <a:ext cx="11896718" cy="461665"/>
              </a:xfrm>
              <a:prstGeom prst="rect">
                <a:avLst/>
              </a:prstGeom>
              <a:blipFill>
                <a:blip r:embed="rId3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Szövegdoboz 4"/>
              <p:cNvSpPr txBox="1"/>
              <p:nvPr/>
            </p:nvSpPr>
            <p:spPr>
              <a:xfrm>
                <a:off x="4369309" y="2713827"/>
                <a:ext cx="2262671" cy="693908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hu-H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u-HU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hu-HU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hu-HU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hu-HU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hu-H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≠1</m:t>
                      </m:r>
                    </m:oMath>
                  </m:oMathPara>
                </a14:m>
                <a:endParaRPr lang="hu-HU" sz="2400" dirty="0"/>
              </a:p>
            </p:txBody>
          </p:sp>
        </mc:Choice>
        <mc:Fallback>
          <p:sp>
            <p:nvSpPr>
              <p:cNvPr id="5" name="Szövegdoboz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9309" y="2713827"/>
                <a:ext cx="2262671" cy="6939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Szövegdoboz 5"/>
              <p:cNvSpPr txBox="1"/>
              <p:nvPr/>
            </p:nvSpPr>
            <p:spPr>
              <a:xfrm>
                <a:off x="4041207" y="5023886"/>
                <a:ext cx="2918876" cy="369332"/>
              </a:xfrm>
              <a:prstGeom prst="rect">
                <a:avLst/>
              </a:prstGeom>
              <a:solidFill>
                <a:schemeClr val="accent5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b="0" i="1" smtClean="0">
                          <a:latin typeface="Cambria Math" panose="02040503050406030204" pitchFamily="18" charset="0"/>
                        </a:rPr>
                        <m:t>𝑦𝑥</m:t>
                      </m:r>
                      <m:r>
                        <a:rPr lang="hu-HU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u-HU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hu-HU" sz="2400" b="0" i="1" smtClean="0">
                          <a:latin typeface="Cambria Math" panose="02040503050406030204" pitchFamily="18" charset="0"/>
                        </a:rPr>
                        <m:t>−1=0, </m:t>
                      </m:r>
                      <m:r>
                        <a:rPr lang="hu-HU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hu-H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≠1</m:t>
                      </m:r>
                    </m:oMath>
                  </m:oMathPara>
                </a14:m>
                <a:endParaRPr lang="hu-HU" sz="2400" dirty="0"/>
              </a:p>
            </p:txBody>
          </p:sp>
        </mc:Choice>
        <mc:Fallback>
          <p:sp>
            <p:nvSpPr>
              <p:cNvPr id="6" name="Szövegdoboz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207" y="5023886"/>
                <a:ext cx="2918876" cy="369332"/>
              </a:xfrm>
              <a:prstGeom prst="rect">
                <a:avLst/>
              </a:prstGeom>
              <a:blipFill>
                <a:blip r:embed="rId5"/>
                <a:stretch>
                  <a:fillRect l="-2088" r="-1879" b="-2459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83612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152400" y="2123280"/>
            <a:ext cx="11453813" cy="468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3175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3200" kern="1200">
                <a:solidFill>
                  <a:srgbClr val="8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2pPr>
            <a:lvl3pPr marL="1431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3pPr>
            <a:lvl4pPr marL="1774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77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figure, drawn with the implicit-plotting command of a computer algebra system, shows part of the curve sin(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+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 =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</a:t>
            </a:r>
            <a:r>
              <a:rPr kumimoji="0" lang="en-US" altLang="hu-HU" sz="2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cos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  <a:p>
            <a:pPr marL="741363" marR="0" lvl="1" indent="-2841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346075" algn="l"/>
              </a:tabLst>
              <a:defRPr/>
            </a:pPr>
            <a:endParaRPr kumimoji="0" lang="en-US" altLang="hu-HU" sz="2400" b="0" i="0" u="none" strike="noStrike" kern="1200" cap="none" spc="0" normalizeH="0" baseline="0" noProof="0" dirty="0" smtClean="0">
              <a:ln>
                <a:noFill/>
              </a:ln>
              <a:solidFill>
                <a:srgbClr val="AC4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741363" marR="0" lvl="1" indent="-2841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346075" algn="l"/>
              </a:tabLst>
              <a:defRPr/>
            </a:pP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As a check on our calculation, </a:t>
            </a:r>
            <a:b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notice that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y’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-1 when </a:t>
            </a:r>
            <a:b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0 and it appears that </a:t>
            </a:r>
            <a:b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slope is approximately -1 </a:t>
            </a:r>
            <a:b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at the origin. </a:t>
            </a: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8328025" y="2776537"/>
            <a:ext cx="3278188" cy="3381375"/>
          </a:xfrm>
          <a:prstGeom prst="rect">
            <a:avLst/>
          </a:prstGeom>
          <a:noFill/>
          <a:ln w="9525">
            <a:solidFill>
              <a:srgbClr val="E45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altLang="hu-HU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606425" y="384175"/>
            <a:ext cx="6629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2400" b="1" i="0" u="none" strike="noStrike" kern="0" cap="none" spc="0" normalizeH="0" baseline="0" noProof="0" smtClean="0">
                <a:ln>
                  <a:noFill/>
                </a:ln>
                <a:solidFill>
                  <a:srgbClr val="E45C00"/>
                </a:solidFill>
                <a:effectLst/>
                <a:uLnTx/>
                <a:uFillTx/>
                <a:latin typeface="Arial" panose="020B0604020202020204" pitchFamily="34" charset="0"/>
              </a:rPr>
              <a:t>IMPLICIT DIFFERENTIATION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395288" y="1063625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 panose="020B0604020202020204" pitchFamily="34" charset="0"/>
              </a:rPr>
              <a:t>Example 3</a:t>
            </a:r>
          </a:p>
        </p:txBody>
      </p:sp>
      <p:pic>
        <p:nvPicPr>
          <p:cNvPr id="6" name="Picture 13" descr="0305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450" y="2865437"/>
            <a:ext cx="3081338" cy="320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16271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314324" y="3697289"/>
            <a:ext cx="10758487" cy="284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3175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3200" kern="1200">
                <a:solidFill>
                  <a:srgbClr val="8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2pPr>
            <a:lvl3pPr marL="1431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3pPr>
            <a:lvl4pPr marL="1774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77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Find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y”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if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altLang="hu-HU" sz="2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+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</a:t>
            </a:r>
            <a:r>
              <a:rPr kumimoji="0" lang="en-US" altLang="hu-HU" sz="2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16.</a:t>
            </a:r>
          </a:p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endParaRPr kumimoji="0" lang="en-US" altLang="hu-HU" sz="4400" b="0" i="0" u="none" strike="noStrike" kern="120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741363" marR="0" lvl="1" indent="-2841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346075" algn="l"/>
              </a:tabLst>
              <a:defRPr/>
            </a:pPr>
            <a:r>
              <a:rPr kumimoji="0" lang="en-US" alt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Differentiating the equation implicitly with respect to </a:t>
            </a:r>
            <a:r>
              <a:rPr kumimoji="0" lang="en-US" altLang="hu-HU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alt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we get 4</a:t>
            </a:r>
            <a:r>
              <a:rPr kumimoji="0" lang="en-US" altLang="hu-HU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altLang="hu-HU" sz="2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  <a:r>
              <a:rPr kumimoji="0" lang="en-US" alt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+ 4</a:t>
            </a:r>
            <a:r>
              <a:rPr kumimoji="0" lang="en-US" altLang="hu-HU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</a:t>
            </a:r>
            <a:r>
              <a:rPr kumimoji="0" lang="en-US" altLang="hu-HU" sz="2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  <a:r>
              <a:rPr kumimoji="0" lang="en-US" altLang="hu-HU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y’</a:t>
            </a:r>
            <a:r>
              <a:rPr kumimoji="0" lang="en-US" alt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0.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606425" y="384175"/>
            <a:ext cx="6629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2400" b="1" i="0" u="none" strike="noStrike" kern="0" cap="none" spc="0" normalizeH="0" baseline="0" noProof="0" smtClean="0">
                <a:ln>
                  <a:noFill/>
                </a:ln>
                <a:solidFill>
                  <a:srgbClr val="E45C00"/>
                </a:solidFill>
                <a:effectLst/>
                <a:uLnTx/>
                <a:uFillTx/>
                <a:latin typeface="Arial" panose="020B0604020202020204" pitchFamily="34" charset="0"/>
              </a:rPr>
              <a:t>IMPLICIT DIFFERENTIATION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606425" y="1400175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 panose="020B0604020202020204" pitchFamily="34" charset="0"/>
              </a:rPr>
              <a:t>Example 4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314324" y="2275361"/>
            <a:ext cx="11644314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3175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</a:pPr>
            <a:r>
              <a:rPr lang="en-US" altLang="hu-HU" sz="2400" dirty="0">
                <a:solidFill>
                  <a:srgbClr val="800000"/>
                </a:solidFill>
                <a:latin typeface="Arial"/>
              </a:rPr>
              <a:t>The following example shows how to </a:t>
            </a:r>
            <a:r>
              <a:rPr lang="en-US" altLang="hu-HU" sz="2400" dirty="0" smtClean="0">
                <a:solidFill>
                  <a:srgbClr val="800000"/>
                </a:solidFill>
                <a:latin typeface="Arial"/>
              </a:rPr>
              <a:t>find </a:t>
            </a:r>
            <a:r>
              <a:rPr lang="en-US" altLang="hu-HU" sz="2400" dirty="0">
                <a:solidFill>
                  <a:srgbClr val="800000"/>
                </a:solidFill>
                <a:latin typeface="Arial"/>
              </a:rPr>
              <a:t>the second derivative of a function that is defined implicitly.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9734466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381000" y="1969442"/>
            <a:ext cx="3432175" cy="78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3175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3200" kern="1200">
                <a:solidFill>
                  <a:srgbClr val="8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2pPr>
            <a:lvl3pPr marL="1431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3pPr>
            <a:lvl4pPr marL="1774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77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Solving for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’ gives:</a:t>
            </a:r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9713758"/>
              </p:ext>
            </p:extLst>
          </p:nvPr>
        </p:nvGraphicFramePr>
        <p:xfrm>
          <a:off x="3429000" y="1572540"/>
          <a:ext cx="1763712" cy="1294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Equation" r:id="rId3" imgW="622300" imgH="457200" progId="Equation.DSMT4">
                  <p:embed/>
                </p:oleObj>
              </mc:Choice>
              <mc:Fallback>
                <p:oleObj name="Equation" r:id="rId3" imgW="622300" imgH="457200" progId="Equation.DSMT4">
                  <p:embed/>
                  <p:pic>
                    <p:nvPicPr>
                      <p:cNvPr id="4608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572540"/>
                        <a:ext cx="1763712" cy="12944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388144" y="406091"/>
            <a:ext cx="6629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E45C00"/>
                </a:solidFill>
                <a:effectLst/>
                <a:uLnTx/>
                <a:uFillTx/>
                <a:latin typeface="Arial" panose="020B0604020202020204" pitchFamily="34" charset="0"/>
              </a:rPr>
              <a:t>IMPLICIT DIFFERENTIATION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381000" y="1213321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 panose="020B0604020202020204" pitchFamily="34" charset="0"/>
              </a:rPr>
              <a:t>E. g. 4—Equation 3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2890783"/>
            <a:ext cx="8534400" cy="131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3175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3200" kern="1200">
                <a:solidFill>
                  <a:srgbClr val="8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2pPr>
            <a:lvl3pPr marL="1431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3pPr>
            <a:lvl4pPr marL="1774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77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 find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y’’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we differentiate this expression </a:t>
            </a:r>
            <a:b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’ using the Quotient Rule and remembering that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is a function of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6309379"/>
              </p:ext>
            </p:extLst>
          </p:nvPr>
        </p:nvGraphicFramePr>
        <p:xfrm>
          <a:off x="3702844" y="4206821"/>
          <a:ext cx="7351712" cy="2276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Equation" r:id="rId5" imgW="3035300" imgH="939800" progId="Equation.DSMT4">
                  <p:embed/>
                </p:oleObj>
              </mc:Choice>
              <mc:Fallback>
                <p:oleObj name="Equation" r:id="rId5" imgW="3035300" imgH="939800" progId="Equation.DSMT4">
                  <p:embed/>
                  <p:pic>
                    <p:nvPicPr>
                      <p:cNvPr id="4710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2844" y="4206821"/>
                        <a:ext cx="7351712" cy="22760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47672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582613" y="1912937"/>
            <a:ext cx="8534400" cy="582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3175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3200" kern="1200">
                <a:solidFill>
                  <a:srgbClr val="8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2pPr>
            <a:lvl3pPr marL="1431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3pPr>
            <a:lvl4pPr marL="1774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77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en-US" alt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If we now substitute Equation 3 into </a:t>
            </a:r>
            <a:br>
              <a:rPr kumimoji="0" lang="en-US" alt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alt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this expression, we get:</a:t>
            </a:r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1413587"/>
              </p:ext>
            </p:extLst>
          </p:nvPr>
        </p:nvGraphicFramePr>
        <p:xfrm>
          <a:off x="5095875" y="2925763"/>
          <a:ext cx="6677025" cy="341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Equation" r:id="rId3" imgW="2235200" imgH="1143000" progId="Equation.DSMT4">
                  <p:embed/>
                </p:oleObj>
              </mc:Choice>
              <mc:Fallback>
                <p:oleObj name="Equation" r:id="rId3" imgW="2235200" imgH="1143000" progId="Equation.DSMT4">
                  <p:embed/>
                  <p:pic>
                    <p:nvPicPr>
                      <p:cNvPr id="4813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75" y="2925763"/>
                        <a:ext cx="6677025" cy="341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82613" y="192087"/>
            <a:ext cx="6629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2400" b="1" i="0" u="none" strike="noStrike" kern="0" cap="none" spc="0" normalizeH="0" baseline="0" noProof="0" smtClean="0">
                <a:ln>
                  <a:noFill/>
                </a:ln>
                <a:solidFill>
                  <a:srgbClr val="E45C00"/>
                </a:solidFill>
                <a:effectLst/>
                <a:uLnTx/>
                <a:uFillTx/>
                <a:latin typeface="Arial" panose="020B0604020202020204" pitchFamily="34" charset="0"/>
              </a:rPr>
              <a:t>IMPLICIT DIFFERENTIATION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66725" y="1089024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 panose="020B0604020202020204" pitchFamily="34" charset="0"/>
              </a:rPr>
              <a:t>Example 4</a:t>
            </a:r>
          </a:p>
        </p:txBody>
      </p:sp>
    </p:spTree>
    <p:extLst>
      <p:ext uri="{BB962C8B-B14F-4D97-AF65-F5344CB8AC3E}">
        <p14:creationId xmlns:p14="http://schemas.microsoft.com/office/powerpoint/2010/main" val="27848432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369887" y="2463006"/>
            <a:ext cx="10995025" cy="403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3175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3200" kern="1200">
                <a:solidFill>
                  <a:srgbClr val="8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2pPr>
            <a:lvl3pPr marL="1431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3pPr>
            <a:lvl4pPr marL="1774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77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en-US" alt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However, the values of </a:t>
            </a:r>
            <a:r>
              <a:rPr kumimoji="0" lang="en-US" altLang="hu-HU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alt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and </a:t>
            </a:r>
            <a:r>
              <a:rPr kumimoji="0" lang="en-US" altLang="hu-HU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</a:t>
            </a:r>
            <a:r>
              <a:rPr kumimoji="0" lang="en-US" alt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must satisfy the original equation </a:t>
            </a:r>
            <a:r>
              <a:rPr kumimoji="0" lang="en-US" altLang="hu-HU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altLang="hu-HU" sz="3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</a:t>
            </a:r>
            <a:r>
              <a:rPr kumimoji="0" lang="en-US" alt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+ </a:t>
            </a:r>
            <a:r>
              <a:rPr kumimoji="0" lang="en-US" altLang="hu-HU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</a:t>
            </a:r>
            <a:r>
              <a:rPr kumimoji="0" lang="en-US" altLang="hu-HU" sz="3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</a:t>
            </a:r>
            <a:r>
              <a:rPr kumimoji="0" lang="en-US" alt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16. </a:t>
            </a:r>
          </a:p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endParaRPr kumimoji="0" lang="en-US" altLang="hu-HU" sz="3200" b="0" i="0" u="none" strike="noStrike" kern="120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en-US" alt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So, the answer simplifies to:</a:t>
            </a:r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207494"/>
              </p:ext>
            </p:extLst>
          </p:nvPr>
        </p:nvGraphicFramePr>
        <p:xfrm>
          <a:off x="6157913" y="4311651"/>
          <a:ext cx="4343400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Equation" r:id="rId3" imgW="1511300" imgH="444500" progId="Equation.DSMT4">
                  <p:embed/>
                </p:oleObj>
              </mc:Choice>
              <mc:Fallback>
                <p:oleObj name="Equation" r:id="rId3" imgW="1511300" imgH="444500" progId="Equation.DSMT4">
                  <p:embed/>
                  <p:pic>
                    <p:nvPicPr>
                      <p:cNvPr id="4915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7913" y="4311651"/>
                        <a:ext cx="4343400" cy="127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606425" y="384175"/>
            <a:ext cx="6629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2400" b="1" i="0" u="none" strike="noStrike" kern="0" cap="none" spc="0" normalizeH="0" baseline="0" noProof="0" smtClean="0">
                <a:ln>
                  <a:noFill/>
                </a:ln>
                <a:solidFill>
                  <a:srgbClr val="E45C00"/>
                </a:solidFill>
                <a:effectLst/>
                <a:uLnTx/>
                <a:uFillTx/>
                <a:latin typeface="Arial" panose="020B0604020202020204" pitchFamily="34" charset="0"/>
              </a:rPr>
              <a:t>IMPLICIT DIFFERENTIATION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69887" y="142994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 panose="020B0604020202020204" pitchFamily="34" charset="0"/>
              </a:rPr>
              <a:t>Example 4</a:t>
            </a:r>
          </a:p>
        </p:txBody>
      </p:sp>
    </p:spTree>
    <p:extLst>
      <p:ext uri="{BB962C8B-B14F-4D97-AF65-F5344CB8AC3E}">
        <p14:creationId xmlns:p14="http://schemas.microsoft.com/office/powerpoint/2010/main" val="1896798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36587" y="940404"/>
            <a:ext cx="9793287" cy="132340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hu-HU" sz="2400" dirty="0" smtClean="0"/>
              <a:t>Some </a:t>
            </a:r>
            <a:r>
              <a:rPr lang="hu-HU" altLang="hu-HU" sz="2400" dirty="0" err="1" smtClean="0"/>
              <a:t>other</a:t>
            </a:r>
            <a:r>
              <a:rPr lang="hu-HU" altLang="hu-HU" sz="2400" dirty="0" smtClean="0"/>
              <a:t> </a:t>
            </a:r>
            <a:r>
              <a:rPr lang="en-US" altLang="hu-HU" sz="2400" dirty="0" smtClean="0"/>
              <a:t>examples of implicit functions are:</a:t>
            </a:r>
          </a:p>
          <a:p>
            <a:r>
              <a:rPr lang="hu-HU" altLang="hu-HU" sz="2400" i="1" dirty="0" smtClean="0"/>
              <a:t> </a:t>
            </a:r>
            <a:r>
              <a:rPr lang="hu-HU" altLang="hu-HU" sz="2400" dirty="0" smtClean="0"/>
              <a:t>(</a:t>
            </a:r>
            <a:r>
              <a:rPr lang="hu-HU" altLang="hu-HU" sz="2400" dirty="0" err="1" smtClean="0"/>
              <a:t>Equation</a:t>
            </a:r>
            <a:r>
              <a:rPr lang="hu-HU" altLang="hu-HU" sz="2400" dirty="0" smtClean="0"/>
              <a:t> 1)</a:t>
            </a:r>
            <a:r>
              <a:rPr lang="en-US" altLang="hu-HU" sz="2400" i="1" dirty="0" smtClean="0"/>
              <a:t>				x</a:t>
            </a:r>
            <a:r>
              <a:rPr lang="en-US" altLang="hu-HU" sz="2400" baseline="30000" dirty="0" smtClean="0"/>
              <a:t>2</a:t>
            </a:r>
            <a:r>
              <a:rPr lang="en-US" altLang="hu-HU" sz="2400" dirty="0" smtClean="0"/>
              <a:t> + </a:t>
            </a:r>
            <a:r>
              <a:rPr lang="en-US" altLang="hu-HU" sz="2400" i="1" dirty="0" smtClean="0"/>
              <a:t>y</a:t>
            </a:r>
            <a:r>
              <a:rPr lang="en-US" altLang="hu-HU" sz="2400" baseline="30000" dirty="0" smtClean="0"/>
              <a:t>2</a:t>
            </a:r>
            <a:r>
              <a:rPr lang="en-US" altLang="hu-HU" sz="2400" dirty="0" smtClean="0"/>
              <a:t> = 25</a:t>
            </a:r>
            <a:r>
              <a:rPr lang="en-US" altLang="hu-HU" sz="2400" i="1" dirty="0" smtClean="0"/>
              <a:t>				</a:t>
            </a:r>
          </a:p>
          <a:p>
            <a:r>
              <a:rPr lang="hu-HU" altLang="hu-HU" sz="2400" i="1" dirty="0" smtClean="0"/>
              <a:t> </a:t>
            </a:r>
            <a:r>
              <a:rPr lang="hu-HU" altLang="hu-HU" sz="2400" dirty="0" smtClean="0"/>
              <a:t>(</a:t>
            </a:r>
            <a:r>
              <a:rPr lang="hu-HU" altLang="hu-HU" sz="2400" dirty="0" err="1" smtClean="0"/>
              <a:t>Equation</a:t>
            </a:r>
            <a:r>
              <a:rPr lang="hu-HU" altLang="hu-HU" sz="2400" dirty="0" smtClean="0"/>
              <a:t> 2)</a:t>
            </a:r>
            <a:r>
              <a:rPr lang="en-US" altLang="hu-HU" sz="2400" i="1" dirty="0" smtClean="0"/>
              <a:t>			</a:t>
            </a:r>
            <a:r>
              <a:rPr lang="hu-HU" altLang="hu-HU" sz="2400" i="1" dirty="0"/>
              <a:t> </a:t>
            </a:r>
            <a:r>
              <a:rPr lang="hu-HU" altLang="hu-HU" sz="2400" i="1" dirty="0" smtClean="0"/>
              <a:t>             </a:t>
            </a:r>
            <a:r>
              <a:rPr lang="en-US" altLang="hu-HU" sz="2400" i="1" dirty="0" smtClean="0"/>
              <a:t>x</a:t>
            </a:r>
            <a:r>
              <a:rPr lang="en-US" altLang="hu-HU" sz="2400" baseline="30000" dirty="0" smtClean="0"/>
              <a:t>3</a:t>
            </a:r>
            <a:r>
              <a:rPr lang="en-US" altLang="hu-HU" sz="2400" dirty="0" smtClean="0"/>
              <a:t> + </a:t>
            </a:r>
            <a:r>
              <a:rPr lang="en-US" altLang="hu-HU" sz="2400" i="1" dirty="0" smtClean="0"/>
              <a:t>y</a:t>
            </a:r>
            <a:r>
              <a:rPr lang="en-US" altLang="hu-HU" sz="2400" baseline="30000" dirty="0" smtClean="0"/>
              <a:t>3</a:t>
            </a:r>
            <a:r>
              <a:rPr lang="en-US" altLang="hu-HU" sz="2400" dirty="0" smtClean="0"/>
              <a:t> = 6</a:t>
            </a:r>
            <a:r>
              <a:rPr lang="en-US" altLang="hu-HU" sz="2400" i="1" dirty="0" smtClean="0"/>
              <a:t>xy</a:t>
            </a:r>
            <a:r>
              <a:rPr lang="en-US" altLang="hu-HU" sz="2400" dirty="0" smtClean="0"/>
              <a:t> </a:t>
            </a:r>
            <a:endParaRPr lang="en-US" altLang="hu-HU" sz="2400" dirty="0"/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582612" y="325438"/>
            <a:ext cx="6629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20000"/>
              </a:lnSpc>
            </a:pPr>
            <a:r>
              <a:rPr lang="en-US" altLang="hu-HU" sz="2400" b="1" dirty="0">
                <a:solidFill>
                  <a:srgbClr val="E45C00"/>
                </a:solidFill>
              </a:rPr>
              <a:t>IMPLICIT DIFFERENTIATION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82612" y="2759654"/>
            <a:ext cx="11390313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3175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3200" kern="1200">
                <a:solidFill>
                  <a:srgbClr val="8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2pPr>
            <a:lvl3pPr marL="1431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3pPr>
            <a:lvl4pPr marL="1774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77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 some cases</a:t>
            </a:r>
            <a:r>
              <a:rPr kumimoji="0" lang="hu-HU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(</a:t>
            </a:r>
            <a:r>
              <a:rPr kumimoji="0" lang="hu-HU" altLang="hu-H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Eq</a:t>
            </a:r>
            <a:r>
              <a:rPr kumimoji="0" lang="hu-HU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1.)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it is possible to solve such an equation for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as an explicit function (or several functions) of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</a:p>
          <a:p>
            <a:pPr marL="741363" marR="0" lvl="1" indent="-2841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346075" algn="l"/>
              </a:tabLst>
              <a:defRPr/>
            </a:pP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 instance, if we solve Equation 1 for </a:t>
            </a:r>
            <a:r>
              <a:rPr kumimoji="0" lang="en-US" alt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</a:t>
            </a: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b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 get 		 </a:t>
            </a:r>
          </a:p>
          <a:p>
            <a:pPr marL="741363" marR="0" lvl="1" indent="-2841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346075" algn="l"/>
              </a:tabLst>
              <a:defRPr/>
            </a:pPr>
            <a:endParaRPr kumimoji="0" lang="en-US" altLang="hu-HU" sz="2400" b="0" i="0" u="none" strike="noStrike" kern="1200" cap="none" spc="0" normalizeH="0" baseline="0" noProof="0" dirty="0" smtClean="0">
              <a:ln>
                <a:noFill/>
              </a:ln>
              <a:solidFill>
                <a:srgbClr val="AC4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741363" marR="0" lvl="1" indent="-2841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346075" algn="l"/>
              </a:tabLst>
              <a:defRPr/>
            </a:pP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So, two of the functions determined by </a:t>
            </a:r>
            <a:b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implicit Equation 1 are</a:t>
            </a:r>
            <a:b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alt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and 		                   </a:t>
            </a: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2117513"/>
              </p:ext>
            </p:extLst>
          </p:nvPr>
        </p:nvGraphicFramePr>
        <p:xfrm>
          <a:off x="2967038" y="4167797"/>
          <a:ext cx="2745878" cy="50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3" imgW="914003" imgH="266584" progId="Equation.DSMT4">
                  <p:embed/>
                </p:oleObj>
              </mc:Choice>
              <mc:Fallback>
                <p:oleObj name="Equation" r:id="rId3" imgW="914003" imgH="266584" progId="Equation.DSMT4">
                  <p:embed/>
                  <p:pic>
                    <p:nvPicPr>
                      <p:cNvPr id="921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7038" y="4167797"/>
                        <a:ext cx="2745878" cy="50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4830196"/>
              </p:ext>
            </p:extLst>
          </p:nvPr>
        </p:nvGraphicFramePr>
        <p:xfrm>
          <a:off x="2560240" y="5705721"/>
          <a:ext cx="3152676" cy="477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5" imgW="1104421" imgH="266584" progId="Equation.DSMT4">
                  <p:embed/>
                </p:oleObj>
              </mc:Choice>
              <mc:Fallback>
                <p:oleObj name="Equation" r:id="rId5" imgW="1104421" imgH="266584" progId="Equation.DSMT4">
                  <p:embed/>
                  <p:pic>
                    <p:nvPicPr>
                      <p:cNvPr id="922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0240" y="5705721"/>
                        <a:ext cx="3152676" cy="4772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2857929"/>
              </p:ext>
            </p:extLst>
          </p:nvPr>
        </p:nvGraphicFramePr>
        <p:xfrm>
          <a:off x="6869112" y="5635033"/>
          <a:ext cx="2949277" cy="481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7" imgW="1028254" imgH="266584" progId="Equation.DSMT4">
                  <p:embed/>
                </p:oleObj>
              </mc:Choice>
              <mc:Fallback>
                <p:oleObj name="Equation" r:id="rId7" imgW="1028254" imgH="266584" progId="Equation.DSMT4">
                  <p:embed/>
                  <p:pic>
                    <p:nvPicPr>
                      <p:cNvPr id="922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9112" y="5635033"/>
                        <a:ext cx="2949277" cy="4812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9060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838200" y="1524000"/>
          <a:ext cx="1571625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Equation" r:id="rId3" imgW="672808" imgH="228501" progId="Equation.DSMT4">
                  <p:embed/>
                </p:oleObj>
              </mc:Choice>
              <mc:Fallback>
                <p:oleObj name="Equation" r:id="rId3" imgW="672808" imgH="228501" progId="Equation.DSMT4">
                  <p:embed/>
                  <p:pic>
                    <p:nvPicPr>
                      <p:cNvPr id="614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524000"/>
                        <a:ext cx="1571625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2895600" y="13716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 flipV="1">
            <a:off x="4038600" y="3810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3271838" y="639763"/>
            <a:ext cx="1524000" cy="1447800"/>
          </a:xfrm>
          <a:prstGeom prst="ellips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638800" y="685800"/>
            <a:ext cx="31400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hu-HU" sz="2400"/>
              <a:t>This is not a function, but it would still be nice to be able to find the slope.</a:t>
            </a:r>
          </a:p>
        </p:txBody>
      </p:sp>
      <p:graphicFrame>
        <p:nvGraphicFramePr>
          <p:cNvPr id="7" name="Object 9"/>
          <p:cNvGraphicFramePr>
            <a:graphicFrameLocks noChangeAspect="1"/>
          </p:cNvGraphicFramePr>
          <p:nvPr/>
        </p:nvGraphicFramePr>
        <p:xfrm>
          <a:off x="457200" y="2514600"/>
          <a:ext cx="2906713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Equation" r:id="rId5" imgW="1244600" imgH="393700" progId="Equation.DSMT4">
                  <p:embed/>
                </p:oleObj>
              </mc:Choice>
              <mc:Fallback>
                <p:oleObj name="Equation" r:id="rId5" imgW="1244600" imgH="393700" progId="Equation.DSMT4">
                  <p:embed/>
                  <p:pic>
                    <p:nvPicPr>
                      <p:cNvPr id="717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14600"/>
                        <a:ext cx="2906713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4022725" y="2706688"/>
            <a:ext cx="455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hu-HU" sz="2400">
                <a:solidFill>
                  <a:srgbClr val="0000FF"/>
                </a:solidFill>
              </a:rPr>
              <a:t>Do the same thing to both sides.</a:t>
            </a:r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 flipH="1">
            <a:off x="3505200" y="2971800"/>
            <a:ext cx="457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graphicFrame>
        <p:nvGraphicFramePr>
          <p:cNvPr id="10" name="Object 12"/>
          <p:cNvGraphicFramePr>
            <a:graphicFrameLocks noChangeAspect="1"/>
          </p:cNvGraphicFramePr>
          <p:nvPr/>
        </p:nvGraphicFramePr>
        <p:xfrm>
          <a:off x="655638" y="4038600"/>
          <a:ext cx="2163762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Equation" r:id="rId7" imgW="926698" imgH="393529" progId="Equation.DSMT4">
                  <p:embed/>
                </p:oleObj>
              </mc:Choice>
              <mc:Fallback>
                <p:oleObj name="Equation" r:id="rId7" imgW="926698" imgH="393529" progId="Equation.DSMT4">
                  <p:embed/>
                  <p:pic>
                    <p:nvPicPr>
                      <p:cNvPr id="718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638" y="4038600"/>
                        <a:ext cx="2163762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4022725" y="3657600"/>
            <a:ext cx="323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hu-HU" sz="2400">
                <a:solidFill>
                  <a:srgbClr val="0000FF"/>
                </a:solidFill>
              </a:rPr>
              <a:t>Note use of chain rule.</a:t>
            </a:r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2286000" y="3879850"/>
            <a:ext cx="1676400" cy="234950"/>
          </a:xfrm>
          <a:custGeom>
            <a:avLst/>
            <a:gdLst>
              <a:gd name="T0" fmla="*/ 1676400 w 1056"/>
              <a:gd name="T1" fmla="*/ 6350 h 148"/>
              <a:gd name="T2" fmla="*/ 990600 w 1056"/>
              <a:gd name="T3" fmla="*/ 6350 h 148"/>
              <a:gd name="T4" fmla="*/ 442913 w 1056"/>
              <a:gd name="T5" fmla="*/ 44450 h 148"/>
              <a:gd name="T6" fmla="*/ 0 w 1056"/>
              <a:gd name="T7" fmla="*/ 234950 h 14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56" h="148">
                <a:moveTo>
                  <a:pt x="1056" y="4"/>
                </a:moveTo>
                <a:cubicBezTo>
                  <a:pt x="900" y="4"/>
                  <a:pt x="753" y="0"/>
                  <a:pt x="624" y="4"/>
                </a:cubicBezTo>
                <a:cubicBezTo>
                  <a:pt x="495" y="8"/>
                  <a:pt x="383" y="4"/>
                  <a:pt x="279" y="28"/>
                </a:cubicBezTo>
                <a:cubicBezTo>
                  <a:pt x="175" y="52"/>
                  <a:pt x="58" y="123"/>
                  <a:pt x="0" y="148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graphicFrame>
        <p:nvGraphicFramePr>
          <p:cNvPr id="13" name="Object 15"/>
          <p:cNvGraphicFramePr>
            <a:graphicFrameLocks noChangeAspect="1"/>
          </p:cNvGraphicFramePr>
          <p:nvPr/>
        </p:nvGraphicFramePr>
        <p:xfrm>
          <a:off x="762000" y="5257800"/>
          <a:ext cx="1866900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Equation" r:id="rId9" imgW="799753" imgH="393529" progId="Equation.DSMT4">
                  <p:embed/>
                </p:oleObj>
              </mc:Choice>
              <mc:Fallback>
                <p:oleObj name="Equation" r:id="rId9" imgW="799753" imgH="393529" progId="Equation.DSMT4">
                  <p:embed/>
                  <p:pic>
                    <p:nvPicPr>
                      <p:cNvPr id="718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257800"/>
                        <a:ext cx="1866900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6"/>
          <p:cNvGraphicFramePr>
            <a:graphicFrameLocks noChangeAspect="1"/>
          </p:cNvGraphicFramePr>
          <p:nvPr/>
        </p:nvGraphicFramePr>
        <p:xfrm>
          <a:off x="4459288" y="4314825"/>
          <a:ext cx="1482725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Equation" r:id="rId11" imgW="634725" imgH="418918" progId="Equation.DSMT4">
                  <p:embed/>
                </p:oleObj>
              </mc:Choice>
              <mc:Fallback>
                <p:oleObj name="Equation" r:id="rId11" imgW="634725" imgH="418918" progId="Equation.DSMT4">
                  <p:embed/>
                  <p:pic>
                    <p:nvPicPr>
                      <p:cNvPr id="718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9288" y="4314825"/>
                        <a:ext cx="1482725" cy="97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Line 17"/>
          <p:cNvSpPr>
            <a:spLocks noChangeShapeType="1"/>
          </p:cNvSpPr>
          <p:nvPr/>
        </p:nvSpPr>
        <p:spPr bwMode="auto">
          <a:xfrm flipV="1">
            <a:off x="2895600" y="4876800"/>
            <a:ext cx="1447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 flipV="1">
            <a:off x="5410200" y="4267200"/>
            <a:ext cx="228600" cy="99060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graphicFrame>
        <p:nvGraphicFramePr>
          <p:cNvPr id="17" name="Object 19"/>
          <p:cNvGraphicFramePr>
            <a:graphicFrameLocks noChangeAspect="1"/>
          </p:cNvGraphicFramePr>
          <p:nvPr/>
        </p:nvGraphicFramePr>
        <p:xfrm>
          <a:off x="4425950" y="5573713"/>
          <a:ext cx="1365250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Equation" r:id="rId13" imgW="583947" imgH="418918" progId="Equation.DSMT4">
                  <p:embed/>
                </p:oleObj>
              </mc:Choice>
              <mc:Fallback>
                <p:oleObj name="Equation" r:id="rId13" imgW="583947" imgH="418918" progId="Equation.DSMT4">
                  <p:embed/>
                  <p:pic>
                    <p:nvPicPr>
                      <p:cNvPr id="7187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5950" y="5573713"/>
                        <a:ext cx="1365250" cy="979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640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8" grpId="0" autoUpdateAnimBg="0"/>
      <p:bldP spid="1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582613" y="852488"/>
            <a:ext cx="8547100" cy="454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3175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3200" kern="1200">
                <a:solidFill>
                  <a:srgbClr val="8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2pPr>
            <a:lvl3pPr marL="1431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3pPr>
            <a:lvl4pPr marL="1774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77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en-US" altLang="hu-HU" sz="3600" b="0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graphs of </a:t>
            </a:r>
            <a:r>
              <a:rPr kumimoji="0" lang="en-US" altLang="hu-HU" sz="3600" b="0" i="1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 </a:t>
            </a:r>
            <a:r>
              <a:rPr kumimoji="0" lang="en-US" altLang="hu-HU" sz="3600" b="0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and </a:t>
            </a:r>
            <a:r>
              <a:rPr kumimoji="0" lang="en-US" altLang="hu-HU" sz="3600" b="0" i="1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</a:t>
            </a:r>
            <a:r>
              <a:rPr kumimoji="0" lang="en-US" altLang="hu-HU" sz="3600" b="0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are the upper </a:t>
            </a:r>
          </a:p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en-US" altLang="hu-HU" sz="3600" b="0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and lower semicircles of the circle </a:t>
            </a:r>
          </a:p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en-US" altLang="hu-HU" sz="3600" b="0" i="1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altLang="hu-HU" sz="3600" b="0" i="0" u="none" strike="noStrike" kern="1200" cap="none" spc="0" normalizeH="0" baseline="3000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altLang="hu-HU" sz="3600" b="0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+ </a:t>
            </a:r>
            <a:r>
              <a:rPr kumimoji="0" lang="en-US" altLang="hu-HU" sz="3600" b="0" i="1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</a:t>
            </a:r>
            <a:r>
              <a:rPr kumimoji="0" lang="en-US" altLang="hu-HU" sz="3600" b="0" i="0" u="none" strike="noStrike" kern="1200" cap="none" spc="0" normalizeH="0" baseline="3000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altLang="hu-HU" sz="3600" b="0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25.</a:t>
            </a:r>
            <a:endParaRPr kumimoji="0" lang="en-US" altLang="hu-HU" sz="3600" b="0" i="0" u="none" strike="noStrike" kern="120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3" name="Picture 18" descr="0305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25" y="3910013"/>
            <a:ext cx="7859713" cy="263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696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582613" y="157164"/>
            <a:ext cx="10590212" cy="652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3175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3200" kern="1200">
                <a:solidFill>
                  <a:srgbClr val="8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2pPr>
            <a:lvl3pPr marL="1431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3pPr>
            <a:lvl4pPr marL="1774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77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en-US" altLang="hu-HU" sz="3600" b="0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It’s not easy to solve Equation 2 for </a:t>
            </a:r>
            <a:r>
              <a:rPr kumimoji="0" lang="en-US" altLang="hu-HU" sz="3600" b="0" i="1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 </a:t>
            </a:r>
            <a:r>
              <a:rPr kumimoji="0" lang="en-US" altLang="hu-HU" sz="3600" b="0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explicitly as a function of </a:t>
            </a:r>
            <a:r>
              <a:rPr kumimoji="0" lang="en-US" altLang="hu-HU" sz="3600" b="0" i="1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altLang="hu-HU" sz="3600" b="0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by hand.</a:t>
            </a:r>
            <a:r>
              <a:rPr kumimoji="0" lang="en-US" altLang="hu-HU" sz="3200" b="0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741363" marR="0" lvl="1" indent="-2841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346075" algn="l"/>
              </a:tabLst>
              <a:defRPr/>
            </a:pPr>
            <a:endParaRPr kumimoji="0" lang="en-US" altLang="hu-HU" sz="2400" b="0" i="0" u="none" strike="noStrike" kern="1200" cap="none" spc="0" normalizeH="0" baseline="0" noProof="0" smtClean="0">
              <a:ln>
                <a:noFill/>
              </a:ln>
              <a:solidFill>
                <a:srgbClr val="AC4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741363" marR="0" lvl="1" indent="-2841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346075" algn="l"/>
              </a:tabLst>
              <a:defRPr/>
            </a:pPr>
            <a:r>
              <a:rPr kumimoji="0" lang="en-US" altLang="hu-HU" sz="2400" b="0" i="0" u="none" strike="noStrike" kern="1200" cap="none" spc="0" normalizeH="0" baseline="0" noProof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 computer algebra system has no trouble.</a:t>
            </a:r>
          </a:p>
          <a:p>
            <a:pPr marL="741363" marR="0" lvl="1" indent="-2841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346075" algn="l"/>
              </a:tabLst>
              <a:defRPr/>
            </a:pPr>
            <a:endParaRPr kumimoji="0" lang="en-US" altLang="hu-HU" sz="2400" b="0" i="0" u="none" strike="noStrike" kern="1200" cap="none" spc="0" normalizeH="0" baseline="0" noProof="0" smtClean="0">
              <a:ln>
                <a:noFill/>
              </a:ln>
              <a:solidFill>
                <a:srgbClr val="AC4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741363" marR="0" lvl="1" indent="-2841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346075" algn="l"/>
              </a:tabLst>
              <a:defRPr/>
            </a:pPr>
            <a:r>
              <a:rPr kumimoji="0" lang="en-US" altLang="hu-HU" sz="2400" b="0" i="0" u="none" strike="noStrike" kern="1200" cap="none" spc="0" normalizeH="0" baseline="0" noProof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However, the expressions it obtains are </a:t>
            </a:r>
            <a:br>
              <a:rPr kumimoji="0" lang="en-US" altLang="hu-HU" sz="2400" b="0" i="0" u="none" strike="noStrike" kern="1200" cap="none" spc="0" normalizeH="0" baseline="0" noProof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altLang="hu-HU" sz="2400" b="0" i="0" u="none" strike="noStrike" kern="1200" cap="none" spc="0" normalizeH="0" baseline="0" noProof="0" smtClean="0">
                <a:ln>
                  <a:noFill/>
                </a:ln>
                <a:solidFill>
                  <a:srgbClr val="AC4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very complicated.</a:t>
            </a:r>
          </a:p>
        </p:txBody>
      </p:sp>
    </p:spTree>
    <p:extLst>
      <p:ext uri="{BB962C8B-B14F-4D97-AF65-F5344CB8AC3E}">
        <p14:creationId xmlns:p14="http://schemas.microsoft.com/office/powerpoint/2010/main" val="459506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582613" y="863600"/>
            <a:ext cx="8534400" cy="582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3175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3200" kern="1200">
                <a:solidFill>
                  <a:srgbClr val="8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2pPr>
            <a:lvl3pPr marL="1431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3pPr>
            <a:lvl4pPr marL="1774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77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en-US" altLang="hu-HU" sz="3200" b="0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Nonetheless, Equation 2 is the equation </a:t>
            </a:r>
            <a:br>
              <a:rPr kumimoji="0" lang="en-US" altLang="hu-HU" sz="3200" b="0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altLang="hu-HU" sz="3200" b="0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of a curve called the folium of Descartes shown here and it implicitly defines </a:t>
            </a:r>
            <a:r>
              <a:rPr kumimoji="0" lang="en-US" altLang="hu-HU" sz="3200" b="0" i="1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</a:t>
            </a:r>
            <a:r>
              <a:rPr kumimoji="0" lang="en-US" altLang="hu-HU" sz="3200" b="0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as several functions of </a:t>
            </a:r>
            <a:r>
              <a:rPr kumimoji="0" lang="en-US" altLang="hu-HU" sz="3200" b="0" i="1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altLang="hu-HU" sz="3200" b="0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  <a:endParaRPr kumimoji="0" lang="en-US" altLang="hu-HU" sz="3200" b="0" i="0" u="none" strike="noStrike" kern="120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06425" y="384175"/>
            <a:ext cx="6629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2400" b="1" i="0" u="none" strike="noStrike" kern="0" cap="none" spc="0" normalizeH="0" baseline="0" noProof="0" smtClean="0">
                <a:ln>
                  <a:noFill/>
                </a:ln>
                <a:solidFill>
                  <a:srgbClr val="E45C00"/>
                </a:solidFill>
                <a:effectLst/>
                <a:uLnTx/>
                <a:uFillTx/>
                <a:latin typeface="Arial" panose="020B0604020202020204" pitchFamily="34" charset="0"/>
              </a:rPr>
              <a:t>FOLIUM OF DESCARTES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5486400" y="3429000"/>
            <a:ext cx="3433763" cy="3214688"/>
          </a:xfrm>
          <a:prstGeom prst="rect">
            <a:avLst/>
          </a:prstGeom>
          <a:noFill/>
          <a:ln w="9525">
            <a:solidFill>
              <a:srgbClr val="E45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altLang="hu-HU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pic>
        <p:nvPicPr>
          <p:cNvPr id="5" name="Picture 7" descr="0305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475" y="3522663"/>
            <a:ext cx="3062288" cy="303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6664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685800" y="1275555"/>
            <a:ext cx="112014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3175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3200" kern="1200">
                <a:solidFill>
                  <a:srgbClr val="8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2pPr>
            <a:lvl3pPr marL="1431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46075" algn="l"/>
              </a:tabLst>
              <a:defRPr sz="2800" kern="1200">
                <a:solidFill>
                  <a:srgbClr val="AC4600"/>
                </a:solidFill>
                <a:latin typeface="+mn-lt"/>
                <a:ea typeface="+mn-ea"/>
                <a:cs typeface="+mn-cs"/>
              </a:defRPr>
            </a:lvl3pPr>
            <a:lvl4pPr marL="1774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77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6075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3175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en-US" altLang="hu-H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graphs of three functions defined by the folium of Descartes are shown. </a:t>
            </a: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1421606" y="3649663"/>
            <a:ext cx="8439150" cy="2927350"/>
          </a:xfrm>
          <a:prstGeom prst="rect">
            <a:avLst/>
          </a:prstGeom>
          <a:noFill/>
          <a:ln w="9525">
            <a:solidFill>
              <a:srgbClr val="E45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altLang="hu-HU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3335337" y="273050"/>
            <a:ext cx="6629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E45C00"/>
                </a:solidFill>
                <a:effectLst/>
                <a:uLnTx/>
                <a:uFillTx/>
                <a:latin typeface="Arial" panose="020B0604020202020204" pitchFamily="34" charset="0"/>
              </a:rPr>
              <a:t>FOLIUM OF DESCARTES</a:t>
            </a:r>
          </a:p>
        </p:txBody>
      </p:sp>
      <p:pic>
        <p:nvPicPr>
          <p:cNvPr id="5" name="Picture 12" descr="030503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337" y="3829051"/>
            <a:ext cx="2605088" cy="274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3" descr="030503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463" y="3829051"/>
            <a:ext cx="2614612" cy="274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4" descr="030503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113" y="3830638"/>
            <a:ext cx="2614612" cy="274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3402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1175</Words>
  <Application>Microsoft Office PowerPoint</Application>
  <PresentationFormat>Szélesvásznú</PresentationFormat>
  <Paragraphs>169</Paragraphs>
  <Slides>34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34</vt:i4>
      </vt:variant>
    </vt:vector>
  </HeadingPairs>
  <TitlesOfParts>
    <vt:vector size="42" baseType="lpstr">
      <vt:lpstr>Arial</vt:lpstr>
      <vt:lpstr>Calibri</vt:lpstr>
      <vt:lpstr>Calibri Light</vt:lpstr>
      <vt:lpstr>Cambria Math</vt:lpstr>
      <vt:lpstr>Wingdings</vt:lpstr>
      <vt:lpstr>Office-téma</vt:lpstr>
      <vt:lpstr>Microsoft Equation 3.0</vt:lpstr>
      <vt:lpstr>MathType 5.0 Equation</vt:lpstr>
      <vt:lpstr>Implicite Differentation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Implicite Differentation</dc:title>
  <dc:creator>Windows-felhasználó</dc:creator>
  <cp:lastModifiedBy>Windows-felhasználó</cp:lastModifiedBy>
  <cp:revision>12</cp:revision>
  <dcterms:created xsi:type="dcterms:W3CDTF">2019-07-28T05:59:24Z</dcterms:created>
  <dcterms:modified xsi:type="dcterms:W3CDTF">2019-07-28T08:37:06Z</dcterms:modified>
</cp:coreProperties>
</file>