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8" r:id="rId2"/>
    <p:sldId id="30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9" r:id="rId11"/>
    <p:sldId id="267" r:id="rId12"/>
    <p:sldId id="304" r:id="rId13"/>
    <p:sldId id="32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  <p:sldId id="283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01" r:id="rId41"/>
    <p:sldId id="302" r:id="rId42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84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E0061-6401-45B8-8F9C-2006204FE6A8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82E6F-E827-4C92-B82A-F66DBDFB51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97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9D37B7F-FA7B-4362-A53B-6B116BB6CFF9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858AE12-00D9-4708-A34C-5CA63B792D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8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04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4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4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8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6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8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90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1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6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20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245B-6B6F-4D1C-B8B2-E2DFF2713CEF}" type="datetimeFigureOut">
              <a:rPr lang="nb-NO" smtClean="0"/>
              <a:t>04.09.2015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0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3841C5"/>
                </a:solidFill>
              </a:rPr>
              <a:t>Fine-Grained Complexity and Algorithm Design Boot Camp</a:t>
            </a:r>
            <a:r>
              <a:rPr lang="en-US" dirty="0" smtClean="0">
                <a:solidFill>
                  <a:srgbClr val="3841C5"/>
                </a:solidFill>
              </a:rPr>
              <a:t/>
            </a:r>
            <a:br>
              <a:rPr lang="en-US" dirty="0" smtClean="0">
                <a:solidFill>
                  <a:srgbClr val="3841C5"/>
                </a:solidFill>
              </a:rPr>
            </a:br>
            <a:r>
              <a:rPr lang="en-US" dirty="0" smtClean="0">
                <a:solidFill>
                  <a:srgbClr val="3841C5"/>
                </a:solidFill>
              </a:rPr>
              <a:t>Lower </a:t>
            </a:r>
            <a:r>
              <a:rPr lang="en-US" dirty="0">
                <a:solidFill>
                  <a:srgbClr val="3841C5"/>
                </a:solidFill>
              </a:rPr>
              <a:t>Bounds Based on </a:t>
            </a:r>
            <a:r>
              <a:rPr lang="en-US" dirty="0" smtClean="0">
                <a:solidFill>
                  <a:srgbClr val="3841C5"/>
                </a:solidFill>
              </a:rPr>
              <a:t>SETH </a:t>
            </a:r>
            <a:endParaRPr lang="nb-NO" i="1" dirty="0" smtClean="0">
              <a:solidFill>
                <a:srgbClr val="3841C5"/>
              </a:solidFill>
            </a:endParaRPr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hu-HU" b="1" dirty="0" err="1" smtClean="0">
                <a:solidFill>
                  <a:schemeClr val="tx1"/>
                </a:solidFill>
              </a:rPr>
              <a:t>ániel</a:t>
            </a:r>
            <a:r>
              <a:rPr lang="hu-HU" b="1" dirty="0" smtClean="0">
                <a:solidFill>
                  <a:schemeClr val="tx1"/>
                </a:solidFill>
              </a:rPr>
              <a:t> Marx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(slides by Daniel </a:t>
            </a:r>
            <a:r>
              <a:rPr lang="en-US" b="1" dirty="0" err="1">
                <a:solidFill>
                  <a:schemeClr val="tx1"/>
                </a:solidFill>
              </a:rPr>
              <a:t>Lokshtanov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nb-NO" i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Simons Institute, Berkeley, CA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September 4</a:t>
            </a:r>
            <a:r>
              <a:rPr lang="hu-HU" b="1" dirty="0" smtClean="0">
                <a:solidFill>
                  <a:schemeClr val="tx1"/>
                </a:solidFill>
              </a:rPr>
              <a:t>, 2015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726" y="2564904"/>
            <a:ext cx="1307507" cy="741444"/>
            <a:chOff x="155726" y="2564904"/>
            <a:chExt cx="1307507" cy="741444"/>
          </a:xfrm>
        </p:grpSpPr>
        <p:sp>
          <p:nvSpPr>
            <p:cNvPr id="7" name="Freeform 6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Oval 1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91680" y="2348880"/>
            <a:ext cx="1307507" cy="741444"/>
            <a:chOff x="155726" y="2564904"/>
            <a:chExt cx="1307507" cy="741444"/>
          </a:xfrm>
        </p:grpSpPr>
        <p:sp>
          <p:nvSpPr>
            <p:cNvPr id="74" name="Freeform 73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9912" y="2255508"/>
            <a:ext cx="1307507" cy="741444"/>
            <a:chOff x="155726" y="2564904"/>
            <a:chExt cx="1307507" cy="741444"/>
          </a:xfrm>
        </p:grpSpPr>
        <p:sp>
          <p:nvSpPr>
            <p:cNvPr id="78" name="Freeform 77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Oval 78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84773" y="2204864"/>
            <a:ext cx="1307507" cy="741444"/>
            <a:chOff x="155726" y="2564904"/>
            <a:chExt cx="1307507" cy="741444"/>
          </a:xfrm>
        </p:grpSpPr>
        <p:sp>
          <p:nvSpPr>
            <p:cNvPr id="82" name="Freeform 81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Oval 82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68949" y="2276872"/>
            <a:ext cx="1307507" cy="741444"/>
            <a:chOff x="155726" y="2564904"/>
            <a:chExt cx="1307507" cy="741444"/>
          </a:xfrm>
        </p:grpSpPr>
        <p:sp>
          <p:nvSpPr>
            <p:cNvPr id="86" name="Freeform 85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Oval 86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051720" y="5013176"/>
            <a:ext cx="5040560" cy="288032"/>
            <a:chOff x="2051720" y="5013176"/>
            <a:chExt cx="5040560" cy="28803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7" name="Oval 66"/>
            <p:cNvSpPr/>
            <p:nvPr/>
          </p:nvSpPr>
          <p:spPr>
            <a:xfrm>
              <a:off x="2051720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1581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47864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779912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196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44008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07605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08104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40152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7220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80424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699792" y="5445224"/>
            <a:ext cx="398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One vertex per clause in the formula</a:t>
            </a:r>
            <a:endParaRPr lang="en-US" sz="2000" dirty="0"/>
          </a:p>
        </p:txBody>
      </p:sp>
      <p:cxnSp>
        <p:nvCxnSpPr>
          <p:cNvPr id="99" name="Straight Connector 98"/>
          <p:cNvCxnSpPr>
            <a:stCxn id="26" idx="4"/>
            <a:endCxn id="69" idx="0"/>
          </p:cNvCxnSpPr>
          <p:nvPr/>
        </p:nvCxnSpPr>
        <p:spPr>
          <a:xfrm flipH="1">
            <a:off x="3059832" y="3645024"/>
            <a:ext cx="576064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7" idx="5"/>
            <a:endCxn id="93" idx="0"/>
          </p:cNvCxnSpPr>
          <p:nvPr/>
        </p:nvCxnSpPr>
        <p:spPr>
          <a:xfrm>
            <a:off x="4097771" y="3602843"/>
            <a:ext cx="1122301" cy="14103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004048" y="4077072"/>
            <a:ext cx="296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Edge if the </a:t>
            </a:r>
            <a:r>
              <a:rPr lang="nb-NO" dirty="0" smtClean="0">
                <a:solidFill>
                  <a:srgbClr val="C00000"/>
                </a:solidFill>
              </a:rPr>
              <a:t>partial assignment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/>
              <a:t>satisfies the clause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SAT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-</a:t>
            </a:r>
            <a:r>
              <a:rPr lang="nb-NO" dirty="0" err="1" smtClean="0">
                <a:sym typeface="Wingdings" panose="05000000000000000000" pitchFamily="2" charset="2"/>
              </a:rPr>
              <a:t>Dominating</a:t>
            </a:r>
            <a:r>
              <a:rPr lang="nb-NO" dirty="0" smtClean="0">
                <a:sym typeface="Wingdings" panose="05000000000000000000" pitchFamily="2" charset="2"/>
              </a:rPr>
              <a:t> Set</a:t>
            </a:r>
            <a:br>
              <a:rPr lang="nb-NO" dirty="0" smtClean="0">
                <a:sym typeface="Wingdings" panose="05000000000000000000" pitchFamily="2" charset="2"/>
              </a:rPr>
            </a:br>
            <a:r>
              <a:rPr lang="nb-NO" sz="2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analysis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687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Too fast </a:t>
            </a:r>
            <a:r>
              <a:rPr lang="nb-NO" sz="2800" dirty="0" err="1" smtClean="0"/>
              <a:t>algorithm</a:t>
            </a:r>
            <a:r>
              <a:rPr lang="nb-NO" sz="2800" dirty="0"/>
              <a:t> </a:t>
            </a:r>
            <a:r>
              <a:rPr lang="nb-NO" sz="2800" dirty="0" smtClean="0"/>
              <a:t>for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-</a:t>
            </a:r>
            <a:r>
              <a:rPr lang="nb-NO" sz="2800" dirty="0" err="1" smtClean="0"/>
              <a:t>Dominating</a:t>
            </a:r>
            <a:r>
              <a:rPr lang="nb-NO" sz="2800" dirty="0" smtClean="0"/>
              <a:t> Set: 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k-0.01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3199" y="2348880"/>
            <a:ext cx="269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For </a:t>
            </a:r>
            <a:r>
              <a:rPr lang="nb-NO" sz="2000" dirty="0" err="1" smtClean="0"/>
              <a:t>any</a:t>
            </a:r>
            <a:r>
              <a:rPr lang="nb-NO" sz="2000" dirty="0" smtClean="0"/>
              <a:t> </a:t>
            </a:r>
            <a:r>
              <a:rPr lang="nb-NO" sz="2000" dirty="0" err="1" smtClean="0"/>
              <a:t>fixed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 (like </a:t>
            </a:r>
            <a:r>
              <a:rPr lang="nb-NO" sz="2000" dirty="0" smtClean="0">
                <a:solidFill>
                  <a:srgbClr val="C00000"/>
                </a:solidFill>
              </a:rPr>
              <a:t>k=3</a:t>
            </a:r>
            <a:r>
              <a:rPr lang="nb-NO" sz="2000" dirty="0" smtClean="0"/>
              <a:t>)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The output </a:t>
                </a:r>
                <a:r>
                  <a:rPr lang="nb-NO" sz="2400" dirty="0" err="1" smtClean="0"/>
                  <a:t>graph</a:t>
                </a:r>
                <a:r>
                  <a:rPr lang="nb-NO" sz="2400" dirty="0" smtClean="0"/>
                  <a:t> has </a:t>
                </a:r>
                <a:br>
                  <a:rPr lang="nb-NO" sz="2400" dirty="0" smtClean="0"/>
                </a:br>
                <a:r>
                  <a:rPr lang="nb-NO" sz="2400" dirty="0" smtClean="0">
                    <a:solidFill>
                      <a:srgbClr val="C00000"/>
                    </a:solidFill>
                  </a:rPr>
                  <a:t>k2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+ 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2k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/>
                  <a:t>vertices</a:t>
                </a:r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29" t="-5882" r="-1997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If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err="1" smtClean="0"/>
                  <a:t>then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400" dirty="0" smtClean="0"/>
                  <a:t> is at most </a:t>
                </a:r>
                <a:r>
                  <a:rPr lang="nb-NO" sz="2400" dirty="0" err="1" smtClean="0">
                    <a:solidFill>
                      <a:srgbClr val="C00000"/>
                    </a:solidFill>
                  </a:rPr>
                  <a:t>m</a:t>
                </a:r>
                <a:r>
                  <a:rPr lang="nb-NO" sz="2400" baseline="30000" dirty="0" err="1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, </a:t>
                </a:r>
                <a:br>
                  <a:rPr lang="nb-NO" sz="2400" dirty="0" smtClean="0"/>
                </a:br>
                <a:r>
                  <a:rPr lang="nb-NO" sz="2400" dirty="0" err="1" smtClean="0"/>
                  <a:t>which</a:t>
                </a:r>
                <a:r>
                  <a:rPr lang="nb-NO" sz="2400" dirty="0" smtClean="0"/>
                  <a:t> is polynomial!</a:t>
                </a:r>
              </a:p>
              <a:p>
                <a:pPr algn="ctr"/>
                <a:r>
                  <a:rPr lang="nb-NO" sz="2400" dirty="0" smtClean="0"/>
                  <a:t>So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2400" dirty="0">
                        <a:solidFill>
                          <a:srgbClr val="C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09" t="-4061" r="-1852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⋅2</m:t>
                            </m:r>
                          </m:e>
                          <m:sup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−0.01</m:t>
                        </m:r>
                      </m:sup>
                    </m:sSup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	</a:t>
                </a:r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 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nb-NO" sz="2800" i="1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−0.01</m:t>
                              </m:r>
                            </m:num>
                            <m:den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sz="2800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𝑂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1.999</m:t>
                          </m:r>
                        </m:e>
                        <m:sup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b-NO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5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Dominating</a:t>
            </a:r>
            <a:r>
              <a:rPr lang="nb-NO" dirty="0" smtClean="0"/>
              <a:t> Set, </a:t>
            </a:r>
            <a:r>
              <a:rPr lang="nb-NO" dirty="0" err="1" smtClean="0"/>
              <a:t>wrapping</a:t>
            </a:r>
            <a:r>
              <a:rPr lang="nb-NO" dirty="0" smtClean="0"/>
              <a:t> up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2.99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Set</a:t>
            </a:r>
            <a:r>
              <a:rPr lang="nb-NO" dirty="0" smtClean="0"/>
              <a:t>, or </a:t>
            </a:r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3.99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Set</a:t>
            </a:r>
            <a:r>
              <a:rPr lang="nb-NO" dirty="0" smtClean="0"/>
              <a:t>, or a</a:t>
            </a:r>
          </a:p>
          <a:p>
            <a:pPr marL="0" indent="0">
              <a:buNone/>
            </a:pPr>
            <a:r>
              <a:rPr lang="nb-NO" dirty="0"/>
              <a:t>a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4.99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5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</a:t>
            </a:r>
            <a:r>
              <a:rPr lang="nb-NO" dirty="0">
                <a:solidFill>
                  <a:srgbClr val="002060"/>
                </a:solidFill>
              </a:rPr>
              <a:t>Set</a:t>
            </a:r>
            <a:r>
              <a:rPr lang="nb-NO" dirty="0"/>
              <a:t>, or a </a:t>
            </a:r>
            <a:r>
              <a:rPr lang="nb-NO" dirty="0" smtClean="0"/>
              <a:t>…</a:t>
            </a:r>
          </a:p>
          <a:p>
            <a:pPr marL="0" indent="0">
              <a:buNone/>
            </a:pPr>
            <a:r>
              <a:rPr lang="nb-NO" dirty="0" smtClean="0"/>
              <a:t>…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violate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6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seen: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n</a:t>
            </a:r>
            <a:r>
              <a:rPr lang="en-US" sz="2800" baseline="30000" dirty="0" smtClean="0">
                <a:solidFill>
                  <a:srgbClr val="C00000"/>
                </a:solidFill>
              </a:rPr>
              <a:t>O(1)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3</a:t>
            </a:r>
            <a:r>
              <a:rPr lang="en-US" sz="2800" baseline="30000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n</a:t>
            </a:r>
            <a:r>
              <a:rPr lang="en-US" sz="2800" baseline="30000" dirty="0" smtClean="0">
                <a:solidFill>
                  <a:srgbClr val="C00000"/>
                </a:solidFill>
              </a:rPr>
              <a:t>O(1)</a:t>
            </a:r>
            <a:r>
              <a:rPr lang="en-US" sz="2800" dirty="0" smtClean="0"/>
              <a:t>, etc. algorithms and no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</a:rPr>
              <a:t>o(t)</a:t>
            </a:r>
            <a:r>
              <a:rPr lang="en-US" sz="2800" dirty="0" err="1" smtClean="0">
                <a:solidFill>
                  <a:srgbClr val="C00000"/>
                </a:solidFill>
              </a:rPr>
              <a:t>n</a:t>
            </a:r>
            <a:r>
              <a:rPr lang="en-US" sz="2800" baseline="30000" dirty="0" err="1" smtClean="0">
                <a:solidFill>
                  <a:srgbClr val="C00000"/>
                </a:solidFill>
              </a:rPr>
              <a:t>O</a:t>
            </a:r>
            <a:r>
              <a:rPr lang="en-US" sz="2800" baseline="30000" dirty="0" smtClean="0">
                <a:solidFill>
                  <a:srgbClr val="C00000"/>
                </a:solidFill>
              </a:rPr>
              <a:t>(1)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algorithms assuming ETH.</a:t>
            </a:r>
            <a:endParaRPr lang="hu-HU" sz="2800" baseline="30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3" y="2852936"/>
            <a:ext cx="505455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/>
                  <a:t> Graph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tree-decomposition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width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t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have an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at </a:t>
                </a:r>
                <a:r>
                  <a:rPr lang="nb-NO" dirty="0" err="1" smtClean="0"/>
                  <a:t>least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  <a:blipFill rotWithShape="1">
                <a:blip r:embed="rId2"/>
                <a:stretch>
                  <a:fillRect l="-1852" t="-3621" r="-1185" b="-66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1720" y="4149080"/>
            <a:ext cx="498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DP</a:t>
            </a:r>
            <a:r>
              <a:rPr lang="nb-NO" sz="3600" dirty="0"/>
              <a:t>: </a:t>
            </a:r>
            <a:r>
              <a:rPr lang="nb-NO" sz="3600" dirty="0">
                <a:solidFill>
                  <a:srgbClr val="C00000"/>
                </a:solidFill>
              </a:rPr>
              <a:t>O(2</a:t>
            </a:r>
            <a:r>
              <a:rPr lang="nb-NO" sz="3600" baseline="30000" dirty="0">
                <a:solidFill>
                  <a:srgbClr val="C00000"/>
                </a:solidFill>
              </a:rPr>
              <a:t>t</a:t>
            </a:r>
            <a:r>
              <a:rPr lang="nb-NO" sz="3600" dirty="0">
                <a:solidFill>
                  <a:srgbClr val="C00000"/>
                </a:solidFill>
              </a:rPr>
              <a:t>n)</a:t>
            </a:r>
            <a:r>
              <a:rPr lang="nb-NO" sz="3600" dirty="0"/>
              <a:t> time </a:t>
            </a:r>
            <a:r>
              <a:rPr lang="nb-NO" sz="3600" dirty="0" err="1" smtClean="0"/>
              <a:t>algorithm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96416" y="4849996"/>
            <a:ext cx="514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Can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do it in </a:t>
            </a:r>
            <a:r>
              <a:rPr lang="nb-NO" sz="2800" dirty="0" smtClean="0">
                <a:solidFill>
                  <a:srgbClr val="C00000"/>
                </a:solidFill>
              </a:rPr>
              <a:t>1.99</a:t>
            </a:r>
            <a:r>
              <a:rPr lang="nb-NO" sz="2800" baseline="30000" dirty="0" smtClean="0">
                <a:solidFill>
                  <a:srgbClr val="C00000"/>
                </a:solidFill>
              </a:rPr>
              <a:t>t </a:t>
            </a:r>
            <a:r>
              <a:rPr lang="nb-NO" sz="2800" dirty="0" err="1" smtClean="0">
                <a:solidFill>
                  <a:srgbClr val="C00000"/>
                </a:solidFill>
              </a:rPr>
              <a:t>poly</a:t>
            </a:r>
            <a:r>
              <a:rPr lang="nb-NO" sz="2800" dirty="0" smtClean="0">
                <a:solidFill>
                  <a:srgbClr val="C00000"/>
                </a:solidFill>
              </a:rPr>
              <a:t>(n)</a:t>
            </a:r>
            <a:r>
              <a:rPr lang="nb-NO" sz="2800" dirty="0" smtClean="0"/>
              <a:t> time?</a:t>
            </a:r>
            <a:endParaRPr lang="nb-NO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85165" y="5517232"/>
            <a:ext cx="36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 smtClean="0">
                <a:solidFill>
                  <a:srgbClr val="002060"/>
                </a:solidFill>
              </a:rPr>
              <a:t>Next</a:t>
            </a:r>
            <a:r>
              <a:rPr lang="nb-NO" sz="2400" b="1" dirty="0" smtClean="0">
                <a:solidFill>
                  <a:srgbClr val="002060"/>
                </a:solidFill>
              </a:rPr>
              <a:t>:</a:t>
            </a:r>
            <a:r>
              <a:rPr lang="nb-NO" sz="2400" dirty="0" smtClean="0">
                <a:solidFill>
                  <a:srgbClr val="002060"/>
                </a:solidFill>
              </a:rPr>
              <a:t> If </a:t>
            </a:r>
            <a:r>
              <a:rPr lang="nb-NO" sz="2400" dirty="0" err="1" smtClean="0">
                <a:solidFill>
                  <a:srgbClr val="C00000"/>
                </a:solidFill>
              </a:rPr>
              <a:t>yes</a:t>
            </a:r>
            <a:r>
              <a:rPr lang="nb-NO" sz="2400" dirty="0" smtClean="0">
                <a:solidFill>
                  <a:srgbClr val="002060"/>
                </a:solidFill>
              </a:rPr>
              <a:t>, </a:t>
            </a:r>
            <a:r>
              <a:rPr lang="nb-NO" sz="2400" dirty="0" err="1" smtClean="0">
                <a:solidFill>
                  <a:srgbClr val="002060"/>
                </a:solidFill>
              </a:rPr>
              <a:t>then</a:t>
            </a:r>
            <a:r>
              <a:rPr lang="nb-NO" sz="2400" dirty="0" smtClean="0">
                <a:solidFill>
                  <a:srgbClr val="002060"/>
                </a:solidFill>
              </a:rPr>
              <a:t> SETH </a:t>
            </a:r>
            <a:r>
              <a:rPr lang="nb-NO" sz="2400" dirty="0" err="1" smtClean="0">
                <a:solidFill>
                  <a:srgbClr val="002060"/>
                </a:solidFill>
              </a:rPr>
              <a:t>fails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Will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-variable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in </a:t>
                </a:r>
                <a:r>
                  <a:rPr lang="nb-NO" dirty="0" err="1" smtClean="0"/>
                  <a:t>graphs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treewidth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where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time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  <a:blipFill rotWithShape="1">
                <a:blip r:embed="rId2"/>
                <a:stretch>
                  <a:fillRect l="-1806" t="-2277" r="-4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Sets </a:t>
            </a:r>
            <a:r>
              <a:rPr lang="nb-NO" dirty="0" err="1" smtClean="0"/>
              <a:t>on</a:t>
            </a:r>
            <a:r>
              <a:rPr lang="nb-NO" dirty="0" smtClean="0"/>
              <a:t> an Even </a:t>
            </a:r>
            <a:r>
              <a:rPr lang="nb-NO" dirty="0" err="1" smtClean="0"/>
              <a:t>Path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14036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21237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28438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35638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42839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50040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0" name="Oval 9"/>
          <p:cNvSpPr/>
          <p:nvPr/>
        </p:nvSpPr>
        <p:spPr>
          <a:xfrm>
            <a:off x="57241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1" name="Oval 10"/>
          <p:cNvSpPr/>
          <p:nvPr/>
        </p:nvSpPr>
        <p:spPr>
          <a:xfrm>
            <a:off x="64442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2" name="Oval 11"/>
          <p:cNvSpPr/>
          <p:nvPr/>
        </p:nvSpPr>
        <p:spPr>
          <a:xfrm>
            <a:off x="71642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>
          <a:xfrm>
            <a:off x="16916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>
          <a:xfrm>
            <a:off x="24117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7" idx="2"/>
          </p:cNvCxnSpPr>
          <p:nvPr/>
        </p:nvCxnSpPr>
        <p:spPr>
          <a:xfrm>
            <a:off x="31318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38519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9" idx="2"/>
          </p:cNvCxnSpPr>
          <p:nvPr/>
        </p:nvCxnSpPr>
        <p:spPr>
          <a:xfrm>
            <a:off x="457200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6"/>
            <a:endCxn id="10" idx="2"/>
          </p:cNvCxnSpPr>
          <p:nvPr/>
        </p:nvCxnSpPr>
        <p:spPr>
          <a:xfrm>
            <a:off x="52920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11" idx="2"/>
          </p:cNvCxnSpPr>
          <p:nvPr/>
        </p:nvCxnSpPr>
        <p:spPr>
          <a:xfrm>
            <a:off x="60121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12" idx="2"/>
          </p:cNvCxnSpPr>
          <p:nvPr/>
        </p:nvCxnSpPr>
        <p:spPr>
          <a:xfrm>
            <a:off x="67322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8843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0" name="Straight Connector 29"/>
          <p:cNvCxnSpPr>
            <a:stCxn id="12" idx="6"/>
            <a:endCxn id="29" idx="2"/>
          </p:cNvCxnSpPr>
          <p:nvPr/>
        </p:nvCxnSpPr>
        <p:spPr>
          <a:xfrm>
            <a:off x="74523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12372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500404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/>
          <p:cNvSpPr/>
          <p:nvPr/>
        </p:nvSpPr>
        <p:spPr>
          <a:xfrm>
            <a:off x="644420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Straight Connector 41"/>
          <p:cNvCxnSpPr>
            <a:stCxn id="33" idx="6"/>
            <a:endCxn id="34" idx="2"/>
          </p:cNvCxnSpPr>
          <p:nvPr/>
        </p:nvCxnSpPr>
        <p:spPr>
          <a:xfrm>
            <a:off x="16916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35" idx="2"/>
          </p:cNvCxnSpPr>
          <p:nvPr/>
        </p:nvCxnSpPr>
        <p:spPr>
          <a:xfrm>
            <a:off x="24117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6"/>
            <a:endCxn id="36" idx="2"/>
          </p:cNvCxnSpPr>
          <p:nvPr/>
        </p:nvCxnSpPr>
        <p:spPr>
          <a:xfrm>
            <a:off x="31318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6"/>
            <a:endCxn id="37" idx="2"/>
          </p:cNvCxnSpPr>
          <p:nvPr/>
        </p:nvCxnSpPr>
        <p:spPr>
          <a:xfrm>
            <a:off x="38519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8" idx="2"/>
          </p:cNvCxnSpPr>
          <p:nvPr/>
        </p:nvCxnSpPr>
        <p:spPr>
          <a:xfrm>
            <a:off x="457200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6"/>
            <a:endCxn id="39" idx="2"/>
          </p:cNvCxnSpPr>
          <p:nvPr/>
        </p:nvCxnSpPr>
        <p:spPr>
          <a:xfrm>
            <a:off x="52920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6"/>
            <a:endCxn id="40" idx="2"/>
          </p:cNvCxnSpPr>
          <p:nvPr/>
        </p:nvCxnSpPr>
        <p:spPr>
          <a:xfrm>
            <a:off x="60121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6"/>
            <a:endCxn id="41" idx="2"/>
          </p:cNvCxnSpPr>
          <p:nvPr/>
        </p:nvCxnSpPr>
        <p:spPr>
          <a:xfrm>
            <a:off x="67322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8436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Straight Connector 50"/>
          <p:cNvCxnSpPr>
            <a:stCxn id="41" idx="6"/>
            <a:endCxn id="50" idx="2"/>
          </p:cNvCxnSpPr>
          <p:nvPr/>
        </p:nvCxnSpPr>
        <p:spPr>
          <a:xfrm>
            <a:off x="74523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0364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284380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356388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428396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572412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/>
          <p:cNvSpPr/>
          <p:nvPr/>
        </p:nvSpPr>
        <p:spPr>
          <a:xfrm>
            <a:off x="716428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Oval 51"/>
          <p:cNvSpPr/>
          <p:nvPr/>
        </p:nvSpPr>
        <p:spPr>
          <a:xfrm>
            <a:off x="212372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Oval 52"/>
          <p:cNvSpPr/>
          <p:nvPr/>
        </p:nvSpPr>
        <p:spPr>
          <a:xfrm>
            <a:off x="500404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Oval 53"/>
          <p:cNvSpPr/>
          <p:nvPr/>
        </p:nvSpPr>
        <p:spPr>
          <a:xfrm>
            <a:off x="644420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5" name="Straight Connector 54"/>
          <p:cNvCxnSpPr>
            <a:stCxn id="65" idx="6"/>
            <a:endCxn id="52" idx="2"/>
          </p:cNvCxnSpPr>
          <p:nvPr/>
        </p:nvCxnSpPr>
        <p:spPr>
          <a:xfrm>
            <a:off x="16916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6"/>
            <a:endCxn id="66" idx="2"/>
          </p:cNvCxnSpPr>
          <p:nvPr/>
        </p:nvCxnSpPr>
        <p:spPr>
          <a:xfrm>
            <a:off x="24117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6" idx="6"/>
            <a:endCxn id="67" idx="2"/>
          </p:cNvCxnSpPr>
          <p:nvPr/>
        </p:nvCxnSpPr>
        <p:spPr>
          <a:xfrm>
            <a:off x="31318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7" idx="6"/>
            <a:endCxn id="68" idx="2"/>
          </p:cNvCxnSpPr>
          <p:nvPr/>
        </p:nvCxnSpPr>
        <p:spPr>
          <a:xfrm>
            <a:off x="38519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8" idx="6"/>
            <a:endCxn id="53" idx="2"/>
          </p:cNvCxnSpPr>
          <p:nvPr/>
        </p:nvCxnSpPr>
        <p:spPr>
          <a:xfrm>
            <a:off x="457200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3" idx="6"/>
            <a:endCxn id="69" idx="2"/>
          </p:cNvCxnSpPr>
          <p:nvPr/>
        </p:nvCxnSpPr>
        <p:spPr>
          <a:xfrm>
            <a:off x="52920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9" idx="6"/>
            <a:endCxn id="54" idx="2"/>
          </p:cNvCxnSpPr>
          <p:nvPr/>
        </p:nvCxnSpPr>
        <p:spPr>
          <a:xfrm>
            <a:off x="60121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6"/>
            <a:endCxn id="70" idx="2"/>
          </p:cNvCxnSpPr>
          <p:nvPr/>
        </p:nvCxnSpPr>
        <p:spPr>
          <a:xfrm>
            <a:off x="67322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88436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4" name="Straight Connector 63"/>
          <p:cNvCxnSpPr>
            <a:stCxn id="70" idx="6"/>
            <a:endCxn id="63" idx="2"/>
          </p:cNvCxnSpPr>
          <p:nvPr/>
        </p:nvCxnSpPr>
        <p:spPr>
          <a:xfrm>
            <a:off x="74523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40364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Oval 65"/>
          <p:cNvSpPr/>
          <p:nvPr/>
        </p:nvSpPr>
        <p:spPr>
          <a:xfrm>
            <a:off x="284380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Oval 66"/>
          <p:cNvSpPr/>
          <p:nvPr/>
        </p:nvSpPr>
        <p:spPr>
          <a:xfrm>
            <a:off x="356388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428396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572412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716428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xtBox 70"/>
          <p:cNvSpPr txBox="1"/>
          <p:nvPr/>
        </p:nvSpPr>
        <p:spPr>
          <a:xfrm>
            <a:off x="520199" y="2751311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7544" y="3399383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059832" y="1988840"/>
            <a:ext cx="3127730" cy="1477328"/>
            <a:chOff x="3676518" y="4797152"/>
            <a:chExt cx="3127730" cy="1477328"/>
          </a:xfrm>
        </p:grpSpPr>
        <p:sp>
          <p:nvSpPr>
            <p:cNvPr id="73" name="TextBox 72"/>
            <p:cNvSpPr txBox="1"/>
            <p:nvPr/>
          </p:nvSpPr>
          <p:spPr>
            <a:xfrm>
              <a:off x="3676518" y="4797152"/>
              <a:ext cx="3127730" cy="14773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nb-NO" dirty="0" smtClean="0"/>
            </a:p>
            <a:p>
              <a:r>
                <a:rPr lang="nb-NO" dirty="0" smtClean="0"/>
                <a:t>       In </a:t>
              </a:r>
              <a:r>
                <a:rPr lang="nb-NO" dirty="0" err="1" smtClean="0"/>
                <a:t>independent</a:t>
              </a:r>
              <a:r>
                <a:rPr lang="nb-NO" dirty="0" smtClean="0"/>
                <a:t> </a:t>
              </a:r>
              <a:r>
                <a:rPr lang="nb-NO" dirty="0" err="1" smtClean="0"/>
                <a:t>set</a:t>
              </a:r>
              <a:r>
                <a:rPr lang="nb-NO" dirty="0" smtClean="0"/>
                <a:t>:                  </a:t>
              </a:r>
            </a:p>
            <a:p>
              <a:endParaRPr lang="nb-NO" dirty="0" smtClean="0"/>
            </a:p>
            <a:p>
              <a:r>
                <a:rPr lang="nb-NO" dirty="0" smtClean="0"/>
                <a:t>       Not in </a:t>
              </a:r>
              <a:r>
                <a:rPr lang="nb-NO" dirty="0" err="1" smtClean="0"/>
                <a:t>solution</a:t>
              </a:r>
              <a:r>
                <a:rPr lang="nb-NO" dirty="0" smtClean="0"/>
                <a:t>:       </a:t>
              </a:r>
            </a:p>
            <a:p>
              <a:r>
                <a:rPr lang="nb-NO" dirty="0" smtClean="0"/>
                <a:t>   </a:t>
              </a:r>
              <a:endParaRPr lang="nb-NO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156176" y="5085184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5899530" y="5661248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Oval 96"/>
          <p:cNvSpPr/>
          <p:nvPr/>
        </p:nvSpPr>
        <p:spPr>
          <a:xfrm>
            <a:off x="212372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Oval 97"/>
          <p:cNvSpPr/>
          <p:nvPr/>
        </p:nvSpPr>
        <p:spPr>
          <a:xfrm>
            <a:off x="50040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Oval 98"/>
          <p:cNvSpPr/>
          <p:nvPr/>
        </p:nvSpPr>
        <p:spPr>
          <a:xfrm>
            <a:off x="64442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0" name="Straight Connector 99"/>
          <p:cNvCxnSpPr>
            <a:stCxn id="110" idx="6"/>
            <a:endCxn id="97" idx="2"/>
          </p:cNvCxnSpPr>
          <p:nvPr/>
        </p:nvCxnSpPr>
        <p:spPr>
          <a:xfrm>
            <a:off x="16916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7" idx="6"/>
            <a:endCxn id="111" idx="2"/>
          </p:cNvCxnSpPr>
          <p:nvPr/>
        </p:nvCxnSpPr>
        <p:spPr>
          <a:xfrm>
            <a:off x="24117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1" idx="6"/>
            <a:endCxn id="112" idx="2"/>
          </p:cNvCxnSpPr>
          <p:nvPr/>
        </p:nvCxnSpPr>
        <p:spPr>
          <a:xfrm>
            <a:off x="31318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2" idx="6"/>
            <a:endCxn id="113" idx="2"/>
          </p:cNvCxnSpPr>
          <p:nvPr/>
        </p:nvCxnSpPr>
        <p:spPr>
          <a:xfrm>
            <a:off x="38519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13" idx="6"/>
            <a:endCxn id="98" idx="2"/>
          </p:cNvCxnSpPr>
          <p:nvPr/>
        </p:nvCxnSpPr>
        <p:spPr>
          <a:xfrm>
            <a:off x="457200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8" idx="6"/>
            <a:endCxn id="114" idx="2"/>
          </p:cNvCxnSpPr>
          <p:nvPr/>
        </p:nvCxnSpPr>
        <p:spPr>
          <a:xfrm>
            <a:off x="52920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14" idx="6"/>
            <a:endCxn id="99" idx="2"/>
          </p:cNvCxnSpPr>
          <p:nvPr/>
        </p:nvCxnSpPr>
        <p:spPr>
          <a:xfrm>
            <a:off x="60121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9" idx="6"/>
            <a:endCxn id="115" idx="2"/>
          </p:cNvCxnSpPr>
          <p:nvPr/>
        </p:nvCxnSpPr>
        <p:spPr>
          <a:xfrm>
            <a:off x="67322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88436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9" name="Straight Connector 108"/>
          <p:cNvCxnSpPr>
            <a:stCxn id="115" idx="6"/>
            <a:endCxn id="108" idx="2"/>
          </p:cNvCxnSpPr>
          <p:nvPr/>
        </p:nvCxnSpPr>
        <p:spPr>
          <a:xfrm>
            <a:off x="74523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4036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1" name="Oval 110"/>
          <p:cNvSpPr/>
          <p:nvPr/>
        </p:nvSpPr>
        <p:spPr>
          <a:xfrm>
            <a:off x="28438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2" name="Oval 111"/>
          <p:cNvSpPr/>
          <p:nvPr/>
        </p:nvSpPr>
        <p:spPr>
          <a:xfrm>
            <a:off x="356388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Oval 112"/>
          <p:cNvSpPr/>
          <p:nvPr/>
        </p:nvSpPr>
        <p:spPr>
          <a:xfrm>
            <a:off x="428396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Oval 113"/>
          <p:cNvSpPr/>
          <p:nvPr/>
        </p:nvSpPr>
        <p:spPr>
          <a:xfrm>
            <a:off x="572412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Oval 114"/>
          <p:cNvSpPr/>
          <p:nvPr/>
        </p:nvSpPr>
        <p:spPr>
          <a:xfrm>
            <a:off x="716428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xtBox 116"/>
          <p:cNvSpPr txBox="1"/>
          <p:nvPr/>
        </p:nvSpPr>
        <p:spPr>
          <a:xfrm>
            <a:off x="1907704" y="4696108"/>
            <a:ext cx="7394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138683" y="4624100"/>
            <a:ext cx="8095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 smtClean="0">
                <a:solidFill>
                  <a:schemeClr val="accent6">
                    <a:lumMod val="75000"/>
                  </a:schemeClr>
                </a:solidFill>
              </a:rPr>
              <a:t>then</a:t>
            </a:r>
            <a:endParaRPr lang="nb-NO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4" grpId="0" animBg="1"/>
      <p:bldP spid="38" grpId="0" animBg="1"/>
      <p:bldP spid="40" grpId="0" animBg="1"/>
      <p:bldP spid="50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52" grpId="0" animBg="1"/>
      <p:bldP spid="53" grpId="0" animBg="1"/>
      <p:bldP spid="54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97" grpId="0" animBg="1"/>
      <p:bldP spid="98" grpId="0" animBg="1"/>
      <p:bldP spid="99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>
            <a:stCxn id="88" idx="6"/>
            <a:endCxn id="89" idx="2"/>
          </p:cNvCxnSpPr>
          <p:nvPr/>
        </p:nvCxnSpPr>
        <p:spPr>
          <a:xfrm>
            <a:off x="588875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0"/>
            <a:endCxn id="90" idx="5"/>
          </p:cNvCxnSpPr>
          <p:nvPr/>
        </p:nvCxnSpPr>
        <p:spPr>
          <a:xfrm flipH="1" flipV="1">
            <a:off x="604198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8" idx="0"/>
            <a:endCxn id="90" idx="3"/>
          </p:cNvCxnSpPr>
          <p:nvPr/>
        </p:nvCxnSpPr>
        <p:spPr>
          <a:xfrm flipV="1">
            <a:off x="574473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5" idx="0"/>
            <a:endCxn id="86" idx="5"/>
          </p:cNvCxnSpPr>
          <p:nvPr/>
        </p:nvCxnSpPr>
        <p:spPr>
          <a:xfrm flipH="1" flipV="1">
            <a:off x="46532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5" idx="2"/>
            <a:endCxn id="84" idx="6"/>
          </p:cNvCxnSpPr>
          <p:nvPr/>
        </p:nvCxnSpPr>
        <p:spPr>
          <a:xfrm flipH="1">
            <a:off x="44999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4" idx="0"/>
            <a:endCxn id="86" idx="3"/>
          </p:cNvCxnSpPr>
          <p:nvPr/>
        </p:nvCxnSpPr>
        <p:spPr>
          <a:xfrm flipV="1">
            <a:off x="43559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4" idx="2"/>
            <a:endCxn id="63" idx="6"/>
          </p:cNvCxnSpPr>
          <p:nvPr/>
        </p:nvCxnSpPr>
        <p:spPr>
          <a:xfrm flipH="1">
            <a:off x="305983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4" idx="0"/>
            <a:endCxn id="65" idx="5"/>
          </p:cNvCxnSpPr>
          <p:nvPr/>
        </p:nvCxnSpPr>
        <p:spPr>
          <a:xfrm flipH="1" flipV="1">
            <a:off x="321306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63" idx="0"/>
            <a:endCxn id="65" idx="3"/>
          </p:cNvCxnSpPr>
          <p:nvPr/>
        </p:nvCxnSpPr>
        <p:spPr>
          <a:xfrm flipV="1">
            <a:off x="291581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Independent</a:t>
                </a:r>
                <a:r>
                  <a:rPr lang="nb-NO" dirty="0" smtClean="0">
                    <a:sym typeface="Wingdings" panose="05000000000000000000" pitchFamily="2" charset="2"/>
                  </a:rPr>
                  <a:t> Set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sz="22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proof</a:t>
                </a:r>
                <a:r>
                  <a:rPr lang="nb-NO" sz="22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by </a:t>
                </a:r>
                <a:r>
                  <a:rPr lang="nb-NO" sz="22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example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8511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998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331996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40400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47601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548020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62002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13" name="Straight Connector 12"/>
          <p:cNvCxnSpPr>
            <a:stCxn id="4" idx="6"/>
            <a:endCxn id="5" idx="2"/>
          </p:cNvCxnSpPr>
          <p:nvPr/>
        </p:nvCxnSpPr>
        <p:spPr>
          <a:xfrm>
            <a:off x="28879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36079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>
          <a:xfrm>
            <a:off x="43280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50481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9" idx="2"/>
          </p:cNvCxnSpPr>
          <p:nvPr/>
        </p:nvCxnSpPr>
        <p:spPr>
          <a:xfrm>
            <a:off x="57682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998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4" name="Oval 23"/>
          <p:cNvSpPr/>
          <p:nvPr/>
        </p:nvSpPr>
        <p:spPr>
          <a:xfrm>
            <a:off x="33199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5" name="Oval 24"/>
          <p:cNvSpPr/>
          <p:nvPr/>
        </p:nvSpPr>
        <p:spPr>
          <a:xfrm>
            <a:off x="40400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476012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54802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62002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29" name="Straight Connector 28"/>
          <p:cNvCxnSpPr>
            <a:stCxn id="23" idx="6"/>
            <a:endCxn id="24" idx="2"/>
          </p:cNvCxnSpPr>
          <p:nvPr/>
        </p:nvCxnSpPr>
        <p:spPr>
          <a:xfrm>
            <a:off x="28879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6079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43280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50481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7682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998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5" name="Oval 34"/>
          <p:cNvSpPr/>
          <p:nvPr/>
        </p:nvSpPr>
        <p:spPr>
          <a:xfrm>
            <a:off x="331996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6" name="Oval 35"/>
          <p:cNvSpPr/>
          <p:nvPr/>
        </p:nvSpPr>
        <p:spPr>
          <a:xfrm>
            <a:off x="40400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47601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548020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62002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0" name="Straight Connector 39"/>
          <p:cNvCxnSpPr>
            <a:stCxn id="34" idx="6"/>
            <a:endCxn id="35" idx="2"/>
          </p:cNvCxnSpPr>
          <p:nvPr/>
        </p:nvCxnSpPr>
        <p:spPr>
          <a:xfrm>
            <a:off x="28879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6079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43280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50481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7682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5998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6" name="Oval 45"/>
          <p:cNvSpPr/>
          <p:nvPr/>
        </p:nvSpPr>
        <p:spPr>
          <a:xfrm>
            <a:off x="33199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7" name="Oval 46"/>
          <p:cNvSpPr/>
          <p:nvPr/>
        </p:nvSpPr>
        <p:spPr>
          <a:xfrm>
            <a:off x="40400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476012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54802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62002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1" name="Straight Connector 50"/>
          <p:cNvCxnSpPr>
            <a:stCxn id="45" idx="6"/>
            <a:endCxn id="46" idx="2"/>
          </p:cNvCxnSpPr>
          <p:nvPr/>
        </p:nvCxnSpPr>
        <p:spPr>
          <a:xfrm>
            <a:off x="28879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6079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43280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50481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7682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7971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71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971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7971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82402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22007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77180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4" name="Oval 63"/>
          <p:cNvSpPr/>
          <p:nvPr/>
        </p:nvSpPr>
        <p:spPr>
          <a:xfrm>
            <a:off x="318323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296721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grpSp>
        <p:nvGrpSpPr>
          <p:cNvPr id="77" name="Group 76"/>
          <p:cNvGrpSpPr/>
          <p:nvPr/>
        </p:nvGrpSpPr>
        <p:grpSpPr>
          <a:xfrm>
            <a:off x="2771800" y="1700808"/>
            <a:ext cx="4392488" cy="72008"/>
            <a:chOff x="2771800" y="1700808"/>
            <a:chExt cx="4392488" cy="720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28314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119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85" name="Oval 84"/>
          <p:cNvSpPr/>
          <p:nvPr/>
        </p:nvSpPr>
        <p:spPr>
          <a:xfrm>
            <a:off x="46233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86" name="Oval 85"/>
          <p:cNvSpPr/>
          <p:nvPr/>
        </p:nvSpPr>
        <p:spPr>
          <a:xfrm>
            <a:off x="44073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43118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60072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89" name="Oval 88"/>
          <p:cNvSpPr/>
          <p:nvPr/>
        </p:nvSpPr>
        <p:spPr>
          <a:xfrm>
            <a:off x="60121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90" name="Oval 89"/>
          <p:cNvSpPr/>
          <p:nvPr/>
        </p:nvSpPr>
        <p:spPr>
          <a:xfrm>
            <a:off x="579613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568001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120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3" idx="4"/>
            <a:endCxn id="5" idx="1"/>
          </p:cNvCxnSpPr>
          <p:nvPr/>
        </p:nvCxnSpPr>
        <p:spPr>
          <a:xfrm>
            <a:off x="291581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5" idx="4"/>
            <a:endCxn id="24" idx="1"/>
          </p:cNvCxnSpPr>
          <p:nvPr/>
        </p:nvCxnSpPr>
        <p:spPr>
          <a:xfrm>
            <a:off x="311123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64" idx="4"/>
            <a:endCxn id="34" idx="0"/>
          </p:cNvCxnSpPr>
          <p:nvPr/>
        </p:nvCxnSpPr>
        <p:spPr>
          <a:xfrm flipH="1">
            <a:off x="274390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84" idx="4"/>
            <a:endCxn id="6" idx="0"/>
          </p:cNvCxnSpPr>
          <p:nvPr/>
        </p:nvCxnSpPr>
        <p:spPr>
          <a:xfrm flipH="1">
            <a:off x="418406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6" idx="4"/>
            <a:endCxn id="37" idx="0"/>
          </p:cNvCxnSpPr>
          <p:nvPr/>
        </p:nvCxnSpPr>
        <p:spPr>
          <a:xfrm>
            <a:off x="455139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5" idx="4"/>
            <a:endCxn id="48" idx="0"/>
          </p:cNvCxnSpPr>
          <p:nvPr/>
        </p:nvCxnSpPr>
        <p:spPr>
          <a:xfrm>
            <a:off x="476741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8" idx="4"/>
            <a:endCxn id="27" idx="0"/>
          </p:cNvCxnSpPr>
          <p:nvPr/>
        </p:nvCxnSpPr>
        <p:spPr>
          <a:xfrm flipH="1">
            <a:off x="562422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9" idx="4"/>
            <a:endCxn id="49" idx="7"/>
          </p:cNvCxnSpPr>
          <p:nvPr/>
        </p:nvCxnSpPr>
        <p:spPr>
          <a:xfrm flipH="1">
            <a:off x="572605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0" idx="4"/>
            <a:endCxn id="28" idx="0"/>
          </p:cNvCxnSpPr>
          <p:nvPr/>
        </p:nvCxnSpPr>
        <p:spPr>
          <a:xfrm>
            <a:off x="594015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  <p:bldP spid="57" grpId="0"/>
      <p:bldP spid="58" grpId="0"/>
      <p:bldP spid="59" grpId="0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Independent Sets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 smtClean="0"/>
                  <a:t> Assignments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r="-444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77" idx="6"/>
            <a:endCxn id="78" idx="2"/>
          </p:cNvCxnSpPr>
          <p:nvPr/>
        </p:nvCxnSpPr>
        <p:spPr>
          <a:xfrm>
            <a:off x="630011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8" idx="0"/>
            <a:endCxn id="79" idx="5"/>
          </p:cNvCxnSpPr>
          <p:nvPr/>
        </p:nvCxnSpPr>
        <p:spPr>
          <a:xfrm flipH="1" flipV="1">
            <a:off x="645334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7" idx="0"/>
            <a:endCxn id="79" idx="3"/>
          </p:cNvCxnSpPr>
          <p:nvPr/>
        </p:nvCxnSpPr>
        <p:spPr>
          <a:xfrm flipV="1">
            <a:off x="615609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4" idx="0"/>
            <a:endCxn id="75" idx="5"/>
          </p:cNvCxnSpPr>
          <p:nvPr/>
        </p:nvCxnSpPr>
        <p:spPr>
          <a:xfrm flipH="1" flipV="1">
            <a:off x="506458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4" idx="2"/>
            <a:endCxn id="73" idx="6"/>
          </p:cNvCxnSpPr>
          <p:nvPr/>
        </p:nvCxnSpPr>
        <p:spPr>
          <a:xfrm flipH="1">
            <a:off x="491135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3" idx="0"/>
            <a:endCxn id="75" idx="3"/>
          </p:cNvCxnSpPr>
          <p:nvPr/>
        </p:nvCxnSpPr>
        <p:spPr>
          <a:xfrm flipV="1">
            <a:off x="476733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5" idx="2"/>
            <a:endCxn id="64" idx="6"/>
          </p:cNvCxnSpPr>
          <p:nvPr/>
        </p:nvCxnSpPr>
        <p:spPr>
          <a:xfrm flipH="1">
            <a:off x="34711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5" idx="0"/>
            <a:endCxn id="66" idx="5"/>
          </p:cNvCxnSpPr>
          <p:nvPr/>
        </p:nvCxnSpPr>
        <p:spPr>
          <a:xfrm flipH="1" flipV="1">
            <a:off x="36244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4" idx="0"/>
            <a:endCxn id="66" idx="3"/>
          </p:cNvCxnSpPr>
          <p:nvPr/>
        </p:nvCxnSpPr>
        <p:spPr>
          <a:xfrm flipV="1">
            <a:off x="33271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01124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5" name="Oval 14"/>
          <p:cNvSpPr/>
          <p:nvPr/>
        </p:nvSpPr>
        <p:spPr>
          <a:xfrm>
            <a:off x="37313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6" name="Oval 15"/>
          <p:cNvSpPr/>
          <p:nvPr/>
        </p:nvSpPr>
        <p:spPr>
          <a:xfrm>
            <a:off x="445140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7" name="Oval 16"/>
          <p:cNvSpPr/>
          <p:nvPr/>
        </p:nvSpPr>
        <p:spPr>
          <a:xfrm>
            <a:off x="51714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8" name="Oval 17"/>
          <p:cNvSpPr/>
          <p:nvPr/>
        </p:nvSpPr>
        <p:spPr>
          <a:xfrm>
            <a:off x="589156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9" name="Oval 18"/>
          <p:cNvSpPr/>
          <p:nvPr/>
        </p:nvSpPr>
        <p:spPr>
          <a:xfrm>
            <a:off x="66116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2992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0193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47394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4595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6"/>
            <a:endCxn id="19" idx="2"/>
          </p:cNvCxnSpPr>
          <p:nvPr/>
        </p:nvCxnSpPr>
        <p:spPr>
          <a:xfrm>
            <a:off x="61795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112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373132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44514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517148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9" name="Oval 28"/>
          <p:cNvSpPr/>
          <p:nvPr/>
        </p:nvSpPr>
        <p:spPr>
          <a:xfrm>
            <a:off x="58915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0" name="Oval 29"/>
          <p:cNvSpPr/>
          <p:nvPr/>
        </p:nvSpPr>
        <p:spPr>
          <a:xfrm>
            <a:off x="661164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2992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0193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47394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4595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>
            <a:off x="61795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01124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37313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445140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51714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0" name="Oval 39"/>
          <p:cNvSpPr/>
          <p:nvPr/>
        </p:nvSpPr>
        <p:spPr>
          <a:xfrm>
            <a:off x="589156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1" name="Oval 40"/>
          <p:cNvSpPr/>
          <p:nvPr/>
        </p:nvSpPr>
        <p:spPr>
          <a:xfrm>
            <a:off x="66116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2992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0193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47394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4595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1" idx="2"/>
          </p:cNvCxnSpPr>
          <p:nvPr/>
        </p:nvCxnSpPr>
        <p:spPr>
          <a:xfrm>
            <a:off x="61795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0112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373132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44514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517148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51" name="Oval 50"/>
          <p:cNvSpPr/>
          <p:nvPr/>
        </p:nvSpPr>
        <p:spPr>
          <a:xfrm>
            <a:off x="58915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2" name="Oval 51"/>
          <p:cNvSpPr/>
          <p:nvPr/>
        </p:nvSpPr>
        <p:spPr>
          <a:xfrm>
            <a:off x="661164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2992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0193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47394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4595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6"/>
            <a:endCxn id="52" idx="2"/>
          </p:cNvCxnSpPr>
          <p:nvPr/>
        </p:nvCxnSpPr>
        <p:spPr>
          <a:xfrm>
            <a:off x="61795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9107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9107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107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9107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23538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3143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18316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35945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6" name="Oval 65"/>
          <p:cNvSpPr/>
          <p:nvPr/>
        </p:nvSpPr>
        <p:spPr>
          <a:xfrm>
            <a:off x="33785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grpSp>
        <p:nvGrpSpPr>
          <p:cNvPr id="67" name="Group 66"/>
          <p:cNvGrpSpPr/>
          <p:nvPr/>
        </p:nvGrpSpPr>
        <p:grpSpPr>
          <a:xfrm>
            <a:off x="3183160" y="1700808"/>
            <a:ext cx="4392488" cy="72008"/>
            <a:chOff x="2771800" y="1700808"/>
            <a:chExt cx="4392488" cy="720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369450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62332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74" name="Oval 73"/>
          <p:cNvSpPr/>
          <p:nvPr/>
        </p:nvSpPr>
        <p:spPr>
          <a:xfrm>
            <a:off x="503475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5" name="Oval 74"/>
          <p:cNvSpPr/>
          <p:nvPr/>
        </p:nvSpPr>
        <p:spPr>
          <a:xfrm>
            <a:off x="4818734" y="24928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7232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01208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78" name="Oval 77"/>
          <p:cNvSpPr/>
          <p:nvPr/>
        </p:nvSpPr>
        <p:spPr>
          <a:xfrm>
            <a:off x="642352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9" name="Oval 78"/>
          <p:cNvSpPr/>
          <p:nvPr/>
        </p:nvSpPr>
        <p:spPr>
          <a:xfrm>
            <a:off x="620749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09137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5234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4" idx="4"/>
            <a:endCxn id="15" idx="1"/>
          </p:cNvCxnSpPr>
          <p:nvPr/>
        </p:nvCxnSpPr>
        <p:spPr>
          <a:xfrm>
            <a:off x="332717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4"/>
            <a:endCxn id="26" idx="1"/>
          </p:cNvCxnSpPr>
          <p:nvPr/>
        </p:nvCxnSpPr>
        <p:spPr>
          <a:xfrm>
            <a:off x="352259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4"/>
            <a:endCxn id="36" idx="0"/>
          </p:cNvCxnSpPr>
          <p:nvPr/>
        </p:nvCxnSpPr>
        <p:spPr>
          <a:xfrm flipH="1">
            <a:off x="315526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3" idx="4"/>
            <a:endCxn id="16" idx="0"/>
          </p:cNvCxnSpPr>
          <p:nvPr/>
        </p:nvCxnSpPr>
        <p:spPr>
          <a:xfrm flipH="1">
            <a:off x="459542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5" idx="4"/>
            <a:endCxn id="39" idx="0"/>
          </p:cNvCxnSpPr>
          <p:nvPr/>
        </p:nvCxnSpPr>
        <p:spPr>
          <a:xfrm>
            <a:off x="496275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4" idx="4"/>
            <a:endCxn id="50" idx="0"/>
          </p:cNvCxnSpPr>
          <p:nvPr/>
        </p:nvCxnSpPr>
        <p:spPr>
          <a:xfrm>
            <a:off x="517877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7" idx="4"/>
            <a:endCxn id="29" idx="0"/>
          </p:cNvCxnSpPr>
          <p:nvPr/>
        </p:nvCxnSpPr>
        <p:spPr>
          <a:xfrm flipH="1">
            <a:off x="603558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8" idx="4"/>
            <a:endCxn id="51" idx="7"/>
          </p:cNvCxnSpPr>
          <p:nvPr/>
        </p:nvCxnSpPr>
        <p:spPr>
          <a:xfrm flipH="1">
            <a:off x="613741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4"/>
            <a:endCxn id="30" idx="0"/>
          </p:cNvCxnSpPr>
          <p:nvPr/>
        </p:nvCxnSpPr>
        <p:spPr>
          <a:xfrm>
            <a:off x="635151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382960" y="3573016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82960" y="4725144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5467" y="4149080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82960" y="5343599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07704" y="2852936"/>
            <a:ext cx="573407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nb-NO" sz="2400" dirty="0"/>
          </a:p>
          <a:p>
            <a:pPr algn="ctr"/>
            <a:r>
              <a:rPr lang="nb-NO" sz="2400" dirty="0" err="1" smtClean="0"/>
              <a:t>But</a:t>
            </a:r>
            <a:r>
              <a:rPr lang="nb-NO" sz="2400" dirty="0" smtClean="0"/>
              <a:t> </a:t>
            </a:r>
            <a:r>
              <a:rPr lang="nb-NO" sz="2400" dirty="0" err="1" smtClean="0"/>
              <a:t>what</a:t>
            </a:r>
            <a:r>
              <a:rPr lang="nb-NO" sz="2400" dirty="0" smtClean="0"/>
              <a:t> </a:t>
            </a:r>
            <a:r>
              <a:rPr lang="nb-NO" sz="2400" dirty="0" err="1" smtClean="0"/>
              <a:t>about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endParaRPr lang="nb-NO" sz="2400" dirty="0" smtClean="0"/>
          </a:p>
          <a:p>
            <a:pPr algn="ctr"/>
            <a:r>
              <a:rPr lang="nb-NO" sz="2400" dirty="0" smtClean="0"/>
              <a:t>      </a:t>
            </a:r>
            <a:r>
              <a:rPr lang="nb-NO" sz="2400" b="1" dirty="0" smtClean="0">
                <a:solidFill>
                  <a:srgbClr val="00B0F0"/>
                </a:solidFill>
              </a:rPr>
              <a:t>first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b="1" dirty="0" err="1" smtClean="0">
                <a:solidFill>
                  <a:srgbClr val="00B0F0"/>
                </a:solidFill>
              </a:rPr>
              <a:t>then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r>
              <a:rPr lang="nb-NO" sz="2400" dirty="0" smtClean="0"/>
              <a:t> </a:t>
            </a:r>
            <a:r>
              <a:rPr lang="nb-NO" sz="2400" dirty="0" err="1" smtClean="0"/>
              <a:t>independent</a:t>
            </a:r>
            <a:r>
              <a:rPr lang="nb-NO" sz="2400" dirty="0" smtClean="0"/>
              <a:t> </a:t>
            </a:r>
            <a:r>
              <a:rPr lang="nb-NO" sz="2400" dirty="0" err="1" smtClean="0"/>
              <a:t>sets</a:t>
            </a:r>
            <a:r>
              <a:rPr lang="nb-NO" sz="2400" dirty="0" smtClean="0"/>
              <a:t>?    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98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Dealing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true</a:t>
            </a:r>
            <a:r>
              <a:rPr lang="nb-NO" dirty="0" err="1" smtClean="0">
                <a:sym typeface="Wingdings" panose="05000000000000000000" pitchFamily="2" charset="2"/>
              </a:rPr>
              <a:t>false</a:t>
            </a:r>
            <a:endParaRPr lang="nb-N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3212976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3717032"/>
            <a:ext cx="7416824" cy="148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4221088"/>
            <a:ext cx="74888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7584" y="4710335"/>
            <a:ext cx="7488832" cy="14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292494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35010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93305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523" y="1457333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C00000"/>
                </a:solidFill>
              </a:rPr>
              <a:t>Clause</a:t>
            </a:r>
            <a:endParaRPr lang="nb-NO" sz="2400" dirty="0" smtClean="0">
              <a:solidFill>
                <a:srgbClr val="C00000"/>
              </a:solidFill>
            </a:endParaRPr>
          </a:p>
          <a:p>
            <a:pPr algn="ctr"/>
            <a:r>
              <a:rPr lang="nb-NO" dirty="0" err="1" smtClean="0">
                <a:solidFill>
                  <a:srgbClr val="C00000"/>
                </a:solidFill>
              </a:rPr>
              <a:t>gadgets</a:t>
            </a:r>
            <a:endParaRPr lang="nb-NO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5938" y="2204864"/>
            <a:ext cx="1237790" cy="3033628"/>
            <a:chOff x="1317986" y="2204864"/>
            <a:chExt cx="1237790" cy="303362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2267744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398106" y="2204864"/>
            <a:ext cx="1237790" cy="3033628"/>
            <a:chOff x="1317986" y="2204864"/>
            <a:chExt cx="1237790" cy="303362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3779912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910274" y="2204864"/>
            <a:ext cx="1237790" cy="3033628"/>
            <a:chOff x="1317986" y="2204864"/>
            <a:chExt cx="1237790" cy="3033628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5292080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422442" y="2204864"/>
            <a:ext cx="1237790" cy="3033628"/>
            <a:chOff x="1317986" y="2204864"/>
            <a:chExt cx="1237790" cy="303362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6804248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934610" y="2204864"/>
            <a:ext cx="1237790" cy="3033628"/>
            <a:chOff x="1317986" y="2204864"/>
            <a:chExt cx="1237790" cy="3033628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743450" y="5579948"/>
            <a:ext cx="578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Every</a:t>
            </a:r>
            <a:r>
              <a:rPr lang="nb-NO" sz="2400" dirty="0" smtClean="0"/>
              <a:t> variable </a:t>
            </a:r>
            <a:r>
              <a:rPr lang="nb-NO" sz="2400" dirty="0" err="1" smtClean="0"/>
              <a:t>flips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true</a:t>
            </a:r>
            <a:r>
              <a:rPr lang="nb-NO" sz="2400" dirty="0" err="1" smtClean="0">
                <a:sym typeface="Wingdings" panose="05000000000000000000" pitchFamily="2" charset="2"/>
              </a:rPr>
              <a:t></a:t>
            </a:r>
            <a:r>
              <a:rPr lang="nb-NO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false</a:t>
            </a:r>
            <a:r>
              <a:rPr lang="nb-NO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nb-NO" sz="2400" dirty="0" smtClean="0">
                <a:sym typeface="Wingdings" panose="05000000000000000000" pitchFamily="2" charset="2"/>
              </a:rPr>
              <a:t>at most </a:t>
            </a:r>
            <a:r>
              <a:rPr lang="nb-NO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once</a:t>
            </a:r>
            <a:r>
              <a:rPr lang="nb-NO" sz="2400" dirty="0" smtClean="0">
                <a:sym typeface="Wingdings" panose="05000000000000000000" pitchFamily="2" charset="2"/>
              </a:rPr>
              <a:t>!</a:t>
            </a:r>
            <a:endParaRPr lang="nb-NO" sz="2400" dirty="0"/>
          </a:p>
        </p:txBody>
      </p:sp>
      <p:sp>
        <p:nvSpPr>
          <p:cNvPr id="87" name="Rectangle 86"/>
          <p:cNvSpPr/>
          <p:nvPr/>
        </p:nvSpPr>
        <p:spPr>
          <a:xfrm>
            <a:off x="827584" y="2142148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3793566" y="2132856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ctangle 89"/>
          <p:cNvSpPr/>
          <p:nvPr/>
        </p:nvSpPr>
        <p:spPr>
          <a:xfrm>
            <a:off x="5220072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ctangle 90"/>
          <p:cNvSpPr/>
          <p:nvPr/>
        </p:nvSpPr>
        <p:spPr>
          <a:xfrm>
            <a:off x="6804248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86" grpId="0"/>
      <p:bldP spid="87" grpId="0" animBg="1"/>
      <p:bldP spid="89" grpId="0" animBg="1"/>
      <p:bldP spid="90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Tight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Have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ETH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tight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lower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bounds</a:t>
            </a:r>
            <a:endParaRPr lang="nb-NO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How </a:t>
            </a:r>
            <a:r>
              <a:rPr lang="nb-NO" dirty="0" err="1" smtClean="0"/>
              <a:t>tight</a:t>
            </a:r>
            <a:r>
              <a:rPr lang="nb-NO" dirty="0" smtClean="0"/>
              <a:t>? </a:t>
            </a:r>
            <a:r>
              <a:rPr lang="nb-NO" dirty="0" smtClean="0">
                <a:solidFill>
                  <a:srgbClr val="002060"/>
                </a:solidFill>
              </a:rPr>
              <a:t>ETH</a:t>
            </a:r>
            <a:r>
              <a:rPr lang="nb-NO" dirty="0" smtClean="0"/>
              <a:t> «</a:t>
            </a:r>
            <a:r>
              <a:rPr lang="nb-NO" dirty="0" err="1" smtClean="0">
                <a:solidFill>
                  <a:srgbClr val="C00000"/>
                </a:solidFill>
              </a:rPr>
              <a:t>ignores</a:t>
            </a:r>
            <a:r>
              <a:rPr lang="nb-NO" dirty="0" smtClean="0"/>
              <a:t>» </a:t>
            </a:r>
            <a:r>
              <a:rPr lang="nb-NO" dirty="0" err="1" smtClean="0"/>
              <a:t>constants</a:t>
            </a:r>
            <a:r>
              <a:rPr lang="nb-NO" dirty="0" smtClean="0"/>
              <a:t> in </a:t>
            </a:r>
            <a:r>
              <a:rPr lang="nb-NO" dirty="0" err="1" smtClean="0"/>
              <a:t>exponent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How to </a:t>
            </a:r>
            <a:r>
              <a:rPr lang="nb-NO" dirty="0" err="1" smtClean="0"/>
              <a:t>distinguish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1.85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from </a:t>
            </a:r>
            <a:r>
              <a:rPr lang="nb-NO" dirty="0" smtClean="0">
                <a:solidFill>
                  <a:srgbClr val="C00000"/>
                </a:solidFill>
              </a:rPr>
              <a:t>1.0001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06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Treewidth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by </a:t>
            </a:r>
            <a:r>
              <a:rPr lang="nb-NO" sz="2200" dirty="0" err="1" smtClean="0"/>
              <a:t>picture</a:t>
            </a:r>
            <a:endParaRPr lang="nb-NO" dirty="0"/>
          </a:p>
        </p:txBody>
      </p:sp>
      <p:cxnSp>
        <p:nvCxnSpPr>
          <p:cNvPr id="4" name="Straight Connector 3"/>
          <p:cNvCxnSpPr>
            <a:stCxn id="71" idx="6"/>
            <a:endCxn id="72" idx="2"/>
          </p:cNvCxnSpPr>
          <p:nvPr/>
        </p:nvCxnSpPr>
        <p:spPr>
          <a:xfrm>
            <a:off x="6096326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2" idx="0"/>
            <a:endCxn id="73" idx="5"/>
          </p:cNvCxnSpPr>
          <p:nvPr/>
        </p:nvCxnSpPr>
        <p:spPr>
          <a:xfrm flipH="1" flipV="1">
            <a:off x="6249559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1" idx="0"/>
            <a:endCxn id="73" idx="3"/>
          </p:cNvCxnSpPr>
          <p:nvPr/>
        </p:nvCxnSpPr>
        <p:spPr>
          <a:xfrm flipV="1">
            <a:off x="5952310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8" idx="0"/>
            <a:endCxn id="69" idx="5"/>
          </p:cNvCxnSpPr>
          <p:nvPr/>
        </p:nvCxnSpPr>
        <p:spPr>
          <a:xfrm flipH="1" flipV="1">
            <a:off x="486079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8" idx="2"/>
            <a:endCxn id="67" idx="6"/>
          </p:cNvCxnSpPr>
          <p:nvPr/>
        </p:nvCxnSpPr>
        <p:spPr>
          <a:xfrm flipH="1">
            <a:off x="470756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7" idx="0"/>
            <a:endCxn id="69" idx="3"/>
          </p:cNvCxnSpPr>
          <p:nvPr/>
        </p:nvCxnSpPr>
        <p:spPr>
          <a:xfrm flipV="1">
            <a:off x="456354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4" idx="2"/>
            <a:endCxn id="63" idx="6"/>
          </p:cNvCxnSpPr>
          <p:nvPr/>
        </p:nvCxnSpPr>
        <p:spPr>
          <a:xfrm flipH="1">
            <a:off x="326740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4" idx="0"/>
            <a:endCxn id="65" idx="5"/>
          </p:cNvCxnSpPr>
          <p:nvPr/>
        </p:nvCxnSpPr>
        <p:spPr>
          <a:xfrm flipH="1" flipV="1">
            <a:off x="342063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3" idx="0"/>
            <a:endCxn id="65" idx="3"/>
          </p:cNvCxnSpPr>
          <p:nvPr/>
        </p:nvCxnSpPr>
        <p:spPr>
          <a:xfrm flipV="1">
            <a:off x="312338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074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4" name="Oval 13"/>
          <p:cNvSpPr/>
          <p:nvPr/>
        </p:nvSpPr>
        <p:spPr>
          <a:xfrm>
            <a:off x="352753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5" name="Oval 14"/>
          <p:cNvSpPr/>
          <p:nvPr/>
        </p:nvSpPr>
        <p:spPr>
          <a:xfrm>
            <a:off x="424761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6" name="Oval 15"/>
          <p:cNvSpPr/>
          <p:nvPr/>
        </p:nvSpPr>
        <p:spPr>
          <a:xfrm>
            <a:off x="496769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7" name="Oval 16"/>
          <p:cNvSpPr/>
          <p:nvPr/>
        </p:nvSpPr>
        <p:spPr>
          <a:xfrm>
            <a:off x="568777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8" name="Oval 17"/>
          <p:cNvSpPr/>
          <p:nvPr/>
        </p:nvSpPr>
        <p:spPr>
          <a:xfrm>
            <a:off x="64078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309549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81557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53565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525573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97581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074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5" name="Oval 24"/>
          <p:cNvSpPr/>
          <p:nvPr/>
        </p:nvSpPr>
        <p:spPr>
          <a:xfrm>
            <a:off x="352753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424761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496769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568777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9" name="Oval 28"/>
          <p:cNvSpPr/>
          <p:nvPr/>
        </p:nvSpPr>
        <p:spPr>
          <a:xfrm>
            <a:off x="64078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09549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81557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53565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25573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97581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074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6" name="Oval 35"/>
          <p:cNvSpPr/>
          <p:nvPr/>
        </p:nvSpPr>
        <p:spPr>
          <a:xfrm>
            <a:off x="352753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424761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496769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568777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0" name="Oval 39"/>
          <p:cNvSpPr/>
          <p:nvPr/>
        </p:nvSpPr>
        <p:spPr>
          <a:xfrm>
            <a:off x="64078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09549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81557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53565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25573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97581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074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7" name="Oval 46"/>
          <p:cNvSpPr/>
          <p:nvPr/>
        </p:nvSpPr>
        <p:spPr>
          <a:xfrm>
            <a:off x="352753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424761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496769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568777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1" name="Oval 50"/>
          <p:cNvSpPr/>
          <p:nvPr/>
        </p:nvSpPr>
        <p:spPr>
          <a:xfrm>
            <a:off x="64078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09549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81557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53565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25573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97581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7284" y="270892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7284" y="332737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87284" y="386104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87284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03159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42764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97937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4" name="Oval 63"/>
          <p:cNvSpPr/>
          <p:nvPr/>
        </p:nvSpPr>
        <p:spPr>
          <a:xfrm>
            <a:off x="339081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317478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3490716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4195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8" name="Oval 67"/>
          <p:cNvSpPr/>
          <p:nvPr/>
        </p:nvSpPr>
        <p:spPr>
          <a:xfrm>
            <a:off x="483097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69" name="Oval 68"/>
          <p:cNvSpPr/>
          <p:nvPr/>
        </p:nvSpPr>
        <p:spPr>
          <a:xfrm>
            <a:off x="461494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5194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808294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72" name="Oval 71"/>
          <p:cNvSpPr/>
          <p:nvPr/>
        </p:nvSpPr>
        <p:spPr>
          <a:xfrm>
            <a:off x="62197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3" name="Oval 72"/>
          <p:cNvSpPr/>
          <p:nvPr/>
        </p:nvSpPr>
        <p:spPr>
          <a:xfrm>
            <a:off x="6003708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887590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196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4"/>
            <a:endCxn id="14" idx="1"/>
          </p:cNvCxnSpPr>
          <p:nvPr/>
        </p:nvCxnSpPr>
        <p:spPr>
          <a:xfrm>
            <a:off x="3123388" y="2276872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4"/>
            <a:endCxn id="25" idx="1"/>
          </p:cNvCxnSpPr>
          <p:nvPr/>
        </p:nvCxnSpPr>
        <p:spPr>
          <a:xfrm>
            <a:off x="3318802" y="1916832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4" idx="4"/>
            <a:endCxn id="35" idx="0"/>
          </p:cNvCxnSpPr>
          <p:nvPr/>
        </p:nvCxnSpPr>
        <p:spPr>
          <a:xfrm flipH="1">
            <a:off x="2951474" y="2276872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7" idx="4"/>
            <a:endCxn id="15" idx="0"/>
          </p:cNvCxnSpPr>
          <p:nvPr/>
        </p:nvCxnSpPr>
        <p:spPr>
          <a:xfrm flipH="1">
            <a:off x="4391634" y="2276872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4"/>
            <a:endCxn id="38" idx="0"/>
          </p:cNvCxnSpPr>
          <p:nvPr/>
        </p:nvCxnSpPr>
        <p:spPr>
          <a:xfrm>
            <a:off x="4758962" y="1916832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4"/>
            <a:endCxn id="49" idx="0"/>
          </p:cNvCxnSpPr>
          <p:nvPr/>
        </p:nvCxnSpPr>
        <p:spPr>
          <a:xfrm>
            <a:off x="4974986" y="2276872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4"/>
            <a:endCxn id="28" idx="0"/>
          </p:cNvCxnSpPr>
          <p:nvPr/>
        </p:nvCxnSpPr>
        <p:spPr>
          <a:xfrm flipH="1">
            <a:off x="5831794" y="2276872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4"/>
            <a:endCxn id="50" idx="7"/>
          </p:cNvCxnSpPr>
          <p:nvPr/>
        </p:nvCxnSpPr>
        <p:spPr>
          <a:xfrm flipH="1">
            <a:off x="5933629" y="2276872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3" idx="4"/>
            <a:endCxn id="29" idx="0"/>
          </p:cNvCxnSpPr>
          <p:nvPr/>
        </p:nvCxnSpPr>
        <p:spPr>
          <a:xfrm>
            <a:off x="6147724" y="1916832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767898" y="2700209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767898" y="3212976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6767898" y="3789040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6767898" y="4428401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70" name="Left Brace 169"/>
          <p:cNvSpPr/>
          <p:nvPr/>
        </p:nvSpPr>
        <p:spPr>
          <a:xfrm>
            <a:off x="1763688" y="2744924"/>
            <a:ext cx="432048" cy="2340260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TextBox 170"/>
          <p:cNvSpPr txBox="1"/>
          <p:nvPr/>
        </p:nvSpPr>
        <p:spPr>
          <a:xfrm>
            <a:off x="1264960" y="357475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n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172" name="Left Brace 171"/>
          <p:cNvSpPr/>
          <p:nvPr/>
        </p:nvSpPr>
        <p:spPr>
          <a:xfrm>
            <a:off x="1907704" y="1700808"/>
            <a:ext cx="288032" cy="792088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TextBox 172"/>
          <p:cNvSpPr txBox="1"/>
          <p:nvPr/>
        </p:nvSpPr>
        <p:spPr>
          <a:xfrm>
            <a:off x="1441036" y="1700808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d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275856" y="5549170"/>
            <a:ext cx="257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Formal </a:t>
            </a:r>
            <a:r>
              <a:rPr lang="nb-NO" sz="2000" dirty="0" err="1" smtClean="0"/>
              <a:t>proof</a:t>
            </a:r>
            <a:r>
              <a:rPr lang="nb-NO" sz="2000" dirty="0" smtClean="0"/>
              <a:t> - </a:t>
            </a:r>
            <a:r>
              <a:rPr lang="nb-NO" sz="2000" dirty="0" err="1" smtClean="0"/>
              <a:t>exercise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623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/>
      <p:bldP spid="58" grpId="0"/>
      <p:bldP spid="59" grpId="0"/>
      <p:bldP spid="60" grpId="0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85" grpId="0"/>
      <p:bldP spid="167" grpId="0"/>
      <p:bldP spid="168" grpId="0"/>
      <p:bldP spid="169" grpId="0"/>
      <p:bldP spid="170" grpId="0" animBg="1"/>
      <p:bldP spid="171" grpId="0"/>
      <p:bldP spid="172" grpId="0" animBg="1"/>
      <p:bldP spid="173" grpId="0"/>
      <p:bldP spid="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err="1" smtClean="0"/>
              <a:t>wrap</a:t>
            </a:r>
            <a:r>
              <a:rPr lang="nb-NO" sz="2700" dirty="0" smtClean="0"/>
              <a:t> up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err="1" smtClean="0"/>
                  <a:t>Reduced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-variable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in </a:t>
                </a:r>
                <a:r>
                  <a:rPr lang="nb-NO" dirty="0" err="1" smtClean="0"/>
                  <a:t>graphs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treewidth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where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time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  <a:blipFill rotWithShape="1">
                <a:blip r:embed="rId2"/>
                <a:stretch>
                  <a:fillRect l="-1791" t="-2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67496" y="4941168"/>
            <a:ext cx="475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Thus, </a:t>
            </a:r>
            <a:r>
              <a:rPr lang="nb-NO" sz="3200" dirty="0" err="1" smtClean="0"/>
              <a:t>no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1.99</a:t>
            </a:r>
            <a:r>
              <a:rPr lang="nb-NO" sz="3200" baseline="30000" dirty="0" smtClean="0">
                <a:solidFill>
                  <a:srgbClr val="C00000"/>
                </a:solidFill>
              </a:rPr>
              <a:t>t</a:t>
            </a:r>
            <a:r>
              <a:rPr lang="nb-NO" sz="3200" dirty="0" smtClean="0"/>
              <a:t> </a:t>
            </a:r>
            <a:r>
              <a:rPr lang="nb-NO" sz="3200" dirty="0" err="1" smtClean="0"/>
              <a:t>algorithm</a:t>
            </a:r>
            <a:r>
              <a:rPr lang="nb-NO" sz="3200" dirty="0" smtClean="0"/>
              <a:t> </a:t>
            </a:r>
            <a:r>
              <a:rPr lang="nb-NO" sz="2000" dirty="0" smtClean="0"/>
              <a:t>for </a:t>
            </a:r>
            <a:br>
              <a:rPr lang="nb-NO" sz="2000" dirty="0" smtClean="0"/>
            </a:br>
            <a:r>
              <a:rPr lang="nb-NO" sz="2800" dirty="0" err="1" smtClean="0">
                <a:solidFill>
                  <a:srgbClr val="0070C0"/>
                </a:solidFill>
              </a:rPr>
              <a:t>Independent</a:t>
            </a:r>
            <a:r>
              <a:rPr lang="nb-NO" sz="2800" dirty="0" smtClean="0">
                <a:solidFill>
                  <a:srgbClr val="0070C0"/>
                </a:solidFill>
              </a:rPr>
              <a:t> Set</a:t>
            </a:r>
            <a:r>
              <a:rPr lang="nb-NO" sz="2000" dirty="0" smtClean="0"/>
              <a:t> </a:t>
            </a:r>
            <a:r>
              <a:rPr lang="nb-NO" sz="2000" dirty="0" err="1" smtClean="0"/>
              <a:t>assuming</a:t>
            </a:r>
            <a:r>
              <a:rPr lang="nb-NO" sz="2000" dirty="0" smtClean="0"/>
              <a:t> </a:t>
            </a:r>
            <a:r>
              <a:rPr lang="nb-NO" sz="4000" dirty="0" smtClean="0">
                <a:solidFill>
                  <a:srgbClr val="C00000"/>
                </a:solidFill>
              </a:rPr>
              <a:t>SETH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nb-NO" sz="3400" dirty="0" err="1" smtClean="0"/>
                  <a:t>Assuming</a:t>
                </a:r>
                <a:r>
                  <a:rPr lang="nb-NO" sz="3400" dirty="0" smtClean="0"/>
                  <a:t> </a:t>
                </a:r>
                <a:r>
                  <a:rPr lang="nb-NO" sz="3400" dirty="0" smtClean="0">
                    <a:solidFill>
                      <a:srgbClr val="C00000"/>
                    </a:solidFill>
                  </a:rPr>
                  <a:t>SETH</a:t>
                </a:r>
                <a:r>
                  <a:rPr lang="nb-NO" sz="3400" dirty="0" smtClean="0"/>
                  <a:t>, the following algorithms are optimal: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poly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Independent Set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Dominating Set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-Coloring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Odd Cycle Transversal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 </a:t>
                </a:r>
                <a:r>
                  <a:rPr lang="nb-NO" dirty="0" smtClean="0"/>
                  <a:t>for Partition Into Triangles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poly(n) </a:t>
                </a:r>
                <a:r>
                  <a:rPr lang="nb-NO" dirty="0" smtClean="0"/>
                  <a:t>for Max </a:t>
                </a:r>
                <a:r>
                  <a:rPr lang="nb-NO" dirty="0" smtClean="0"/>
                  <a:t>Cut</a:t>
                </a:r>
                <a:endParaRPr lang="nb-NO" dirty="0" smtClean="0"/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poly(n) </a:t>
                </a:r>
                <a:r>
                  <a:rPr lang="nb-NO"/>
                  <a:t>for </a:t>
                </a:r>
                <a:r>
                  <a:rPr lang="nb-NO" smtClean="0"/>
                  <a:t>#Perfect Matching</a:t>
                </a:r>
                <a:endParaRPr lang="nb-NO" dirty="0" smtClean="0"/>
              </a:p>
              <a:p>
                <a:pPr lvl="1"/>
                <a:r>
                  <a:rPr lang="nb-NO" dirty="0" smtClean="0"/>
                  <a:t>…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  <a:blipFill rotWithShape="0">
                <a:blip r:embed="rId2"/>
                <a:stretch>
                  <a:fillRect l="-2074" t="-1580" r="-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err="1" smtClean="0"/>
              <a:t>Dominating</a:t>
            </a:r>
            <a:r>
              <a:rPr lang="nb-NO" dirty="0" smtClean="0"/>
              <a:t> Set?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42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</a:t>
            </a:r>
            <a:r>
              <a:rPr lang="nb-NO" dirty="0" err="1" smtClean="0"/>
              <a:t>formulas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-variables to </a:t>
            </a:r>
            <a:r>
              <a:rPr lang="nb-NO" dirty="0" err="1" smtClean="0"/>
              <a:t>Dominating</a:t>
            </a:r>
            <a:r>
              <a:rPr lang="nb-NO" dirty="0" smtClean="0"/>
              <a:t> Set in </a:t>
            </a:r>
            <a:r>
              <a:rPr lang="nb-NO" dirty="0" err="1" smtClean="0"/>
              <a:t>graphs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treewidth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67744" y="3998214"/>
                <a:ext cx="4471315" cy="72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600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600" b="0" i="0" smtClean="0">
                        <a:solidFill>
                          <a:srgbClr val="C00000"/>
                        </a:solidFill>
                        <a:latin typeface="Cambria Math"/>
                      </a:rPr>
                      <m:t>t</m:t>
                    </m:r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type m:val="skw"/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nb-NO" sz="3600" i="1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nb-NO" sz="3600" dirty="0" smtClean="0">
                    <a:solidFill>
                      <a:srgbClr val="C00000"/>
                    </a:solidFill>
                  </a:rPr>
                  <a:t>0.58</a:t>
                </a:r>
                <a14:m>
                  <m:oMath xmlns:m="http://schemas.openxmlformats.org/officeDocument/2006/math">
                    <m:r>
                      <a:rPr lang="nb-NO" sz="3600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998214"/>
                <a:ext cx="4471315" cy="726930"/>
              </a:xfrm>
              <a:prstGeom prst="rect">
                <a:avLst/>
              </a:prstGeom>
              <a:blipFill rotWithShape="0">
                <a:blip r:embed="rId3"/>
                <a:stretch>
                  <a:fillRect l="-4093" t="-12605" b="-210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 / 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/>
                  <a:t>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= {S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,…,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sets</a:t>
                </a:r>
                <a:r>
                  <a:rPr lang="nb-NO" dirty="0" smtClean="0"/>
                  <a:t> over </a:t>
                </a:r>
                <a:r>
                  <a:rPr lang="nb-NO" dirty="0" err="1" smtClean="0"/>
                  <a:t>universe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 = {v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…,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v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U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 </m:t>
                    </m:r>
                  </m:oMath>
                </a14:m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nb-NO" dirty="0" smtClean="0"/>
                  <a:t>?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  <a:blipFill rotWithShape="1">
                <a:blip r:embed="rId2"/>
                <a:stretch>
                  <a:fillRect l="-1852" t="-2725" r="-815" b="-6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Naive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nm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800" dirty="0" smtClean="0"/>
                  <a:t> time.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7" t="-10465" r="-1032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/>
                  <a:t>Next: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1.41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poly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n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err="1" smtClean="0"/>
                  <a:t>implies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SETH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fails</a:t>
                </a:r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4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41845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4570580" y="320721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575942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2159022" y="326943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  <a:blipFill rotWithShape="1">
                <a:blip r:embed="rId5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d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87824" y="1700808"/>
            <a:ext cx="4392488" cy="72008"/>
            <a:chOff x="2771800" y="1700808"/>
            <a:chExt cx="4392488" cy="720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2230452" y="2754708"/>
            <a:ext cx="3025212" cy="2042444"/>
          </a:xfrm>
          <a:custGeom>
            <a:avLst/>
            <a:gdLst>
              <a:gd name="connsiteX0" fmla="*/ 880217 w 3025212"/>
              <a:gd name="connsiteY0" fmla="*/ 0 h 2042444"/>
              <a:gd name="connsiteX1" fmla="*/ 401653 w 3025212"/>
              <a:gd name="connsiteY1" fmla="*/ 606751 h 2042444"/>
              <a:gd name="connsiteX2" fmla="*/ 188008 w 3025212"/>
              <a:gd name="connsiteY2" fmla="*/ 632388 h 2042444"/>
              <a:gd name="connsiteX3" fmla="*/ 59821 w 3025212"/>
              <a:gd name="connsiteY3" fmla="*/ 743484 h 2042444"/>
              <a:gd name="connsiteX4" fmla="*/ 0 w 3025212"/>
              <a:gd name="connsiteY4" fmla="*/ 1034041 h 2042444"/>
              <a:gd name="connsiteX5" fmla="*/ 153825 w 3025212"/>
              <a:gd name="connsiteY5" fmla="*/ 1196411 h 2042444"/>
              <a:gd name="connsiteX6" fmla="*/ 282012 w 3025212"/>
              <a:gd name="connsiteY6" fmla="*/ 1256231 h 2042444"/>
              <a:gd name="connsiteX7" fmla="*/ 589660 w 3025212"/>
              <a:gd name="connsiteY7" fmla="*/ 1179319 h 2042444"/>
              <a:gd name="connsiteX8" fmla="*/ 640935 w 3025212"/>
              <a:gd name="connsiteY8" fmla="*/ 948583 h 2042444"/>
              <a:gd name="connsiteX9" fmla="*/ 589660 w 3025212"/>
              <a:gd name="connsiteY9" fmla="*/ 700755 h 2042444"/>
              <a:gd name="connsiteX10" fmla="*/ 512748 w 3025212"/>
              <a:gd name="connsiteY10" fmla="*/ 649480 h 2042444"/>
              <a:gd name="connsiteX11" fmla="*/ 922946 w 3025212"/>
              <a:gd name="connsiteY11" fmla="*/ 85458 h 2042444"/>
              <a:gd name="connsiteX12" fmla="*/ 1375873 w 3025212"/>
              <a:gd name="connsiteY12" fmla="*/ 649480 h 2042444"/>
              <a:gd name="connsiteX13" fmla="*/ 1273324 w 3025212"/>
              <a:gd name="connsiteY13" fmla="*/ 777667 h 2042444"/>
              <a:gd name="connsiteX14" fmla="*/ 1264778 w 3025212"/>
              <a:gd name="connsiteY14" fmla="*/ 897308 h 2042444"/>
              <a:gd name="connsiteX15" fmla="*/ 1256232 w 3025212"/>
              <a:gd name="connsiteY15" fmla="*/ 1102407 h 2042444"/>
              <a:gd name="connsiteX16" fmla="*/ 1469877 w 3025212"/>
              <a:gd name="connsiteY16" fmla="*/ 1230594 h 2042444"/>
              <a:gd name="connsiteX17" fmla="*/ 1743342 w 3025212"/>
              <a:gd name="connsiteY17" fmla="*/ 1213502 h 2042444"/>
              <a:gd name="connsiteX18" fmla="*/ 1871529 w 3025212"/>
              <a:gd name="connsiteY18" fmla="*/ 982766 h 2042444"/>
              <a:gd name="connsiteX19" fmla="*/ 1854438 w 3025212"/>
              <a:gd name="connsiteY19" fmla="*/ 786213 h 2042444"/>
              <a:gd name="connsiteX20" fmla="*/ 1692068 w 3025212"/>
              <a:gd name="connsiteY20" fmla="*/ 640934 h 2042444"/>
              <a:gd name="connsiteX21" fmla="*/ 1486969 w 3025212"/>
              <a:gd name="connsiteY21" fmla="*/ 632388 h 2042444"/>
              <a:gd name="connsiteX22" fmla="*/ 1051133 w 3025212"/>
              <a:gd name="connsiteY22" fmla="*/ 94003 h 2042444"/>
              <a:gd name="connsiteX23" fmla="*/ 1991170 w 3025212"/>
              <a:gd name="connsiteY23" fmla="*/ 461472 h 2042444"/>
              <a:gd name="connsiteX24" fmla="*/ 2478281 w 3025212"/>
              <a:gd name="connsiteY24" fmla="*/ 1512605 h 2042444"/>
              <a:gd name="connsiteX25" fmla="*/ 2392823 w 3025212"/>
              <a:gd name="connsiteY25" fmla="*/ 1632246 h 2042444"/>
              <a:gd name="connsiteX26" fmla="*/ 2469735 w 3025212"/>
              <a:gd name="connsiteY26" fmla="*/ 2008261 h 2042444"/>
              <a:gd name="connsiteX27" fmla="*/ 2785929 w 3025212"/>
              <a:gd name="connsiteY27" fmla="*/ 2042444 h 2042444"/>
              <a:gd name="connsiteX28" fmla="*/ 2991028 w 3025212"/>
              <a:gd name="connsiteY28" fmla="*/ 1880074 h 2042444"/>
              <a:gd name="connsiteX29" fmla="*/ 3025212 w 3025212"/>
              <a:gd name="connsiteY29" fmla="*/ 1692067 h 2042444"/>
              <a:gd name="connsiteX30" fmla="*/ 2931208 w 3025212"/>
              <a:gd name="connsiteY30" fmla="*/ 1478422 h 2042444"/>
              <a:gd name="connsiteX31" fmla="*/ 2717563 w 3025212"/>
              <a:gd name="connsiteY31" fmla="*/ 1410056 h 2042444"/>
              <a:gd name="connsiteX32" fmla="*/ 2512464 w 3025212"/>
              <a:gd name="connsiteY32" fmla="*/ 1461330 h 2042444"/>
              <a:gd name="connsiteX33" fmla="*/ 2016808 w 3025212"/>
              <a:gd name="connsiteY33" fmla="*/ 384560 h 2042444"/>
              <a:gd name="connsiteX34" fmla="*/ 1051133 w 3025212"/>
              <a:gd name="connsiteY34" fmla="*/ 8545 h 2042444"/>
              <a:gd name="connsiteX35" fmla="*/ 880217 w 3025212"/>
              <a:gd name="connsiteY35" fmla="*/ 0 h 20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5212" h="2042444">
                <a:moveTo>
                  <a:pt x="880217" y="0"/>
                </a:moveTo>
                <a:lnTo>
                  <a:pt x="401653" y="606751"/>
                </a:lnTo>
                <a:lnTo>
                  <a:pt x="188008" y="632388"/>
                </a:lnTo>
                <a:lnTo>
                  <a:pt x="59821" y="743484"/>
                </a:lnTo>
                <a:lnTo>
                  <a:pt x="0" y="1034041"/>
                </a:lnTo>
                <a:lnTo>
                  <a:pt x="153825" y="1196411"/>
                </a:lnTo>
                <a:lnTo>
                  <a:pt x="282012" y="1256231"/>
                </a:lnTo>
                <a:lnTo>
                  <a:pt x="589660" y="1179319"/>
                </a:lnTo>
                <a:lnTo>
                  <a:pt x="640935" y="948583"/>
                </a:lnTo>
                <a:lnTo>
                  <a:pt x="589660" y="700755"/>
                </a:lnTo>
                <a:lnTo>
                  <a:pt x="512748" y="649480"/>
                </a:lnTo>
                <a:lnTo>
                  <a:pt x="922946" y="85458"/>
                </a:lnTo>
                <a:lnTo>
                  <a:pt x="1375873" y="649480"/>
                </a:lnTo>
                <a:lnTo>
                  <a:pt x="1273324" y="777667"/>
                </a:lnTo>
                <a:lnTo>
                  <a:pt x="1264778" y="897308"/>
                </a:lnTo>
                <a:lnTo>
                  <a:pt x="1256232" y="1102407"/>
                </a:lnTo>
                <a:lnTo>
                  <a:pt x="1469877" y="1230594"/>
                </a:lnTo>
                <a:lnTo>
                  <a:pt x="1743342" y="1213502"/>
                </a:lnTo>
                <a:lnTo>
                  <a:pt x="1871529" y="982766"/>
                </a:lnTo>
                <a:lnTo>
                  <a:pt x="1854438" y="786213"/>
                </a:lnTo>
                <a:lnTo>
                  <a:pt x="1692068" y="640934"/>
                </a:lnTo>
                <a:lnTo>
                  <a:pt x="1486969" y="632388"/>
                </a:lnTo>
                <a:lnTo>
                  <a:pt x="1051133" y="94003"/>
                </a:lnTo>
                <a:lnTo>
                  <a:pt x="1991170" y="461472"/>
                </a:lnTo>
                <a:lnTo>
                  <a:pt x="2478281" y="1512605"/>
                </a:lnTo>
                <a:lnTo>
                  <a:pt x="2392823" y="1632246"/>
                </a:lnTo>
                <a:lnTo>
                  <a:pt x="2469735" y="2008261"/>
                </a:lnTo>
                <a:lnTo>
                  <a:pt x="2785929" y="2042444"/>
                </a:lnTo>
                <a:lnTo>
                  <a:pt x="2991028" y="1880074"/>
                </a:lnTo>
                <a:lnTo>
                  <a:pt x="3025212" y="1692067"/>
                </a:lnTo>
                <a:lnTo>
                  <a:pt x="2931208" y="1478422"/>
                </a:lnTo>
                <a:lnTo>
                  <a:pt x="2717563" y="1410056"/>
                </a:lnTo>
                <a:lnTo>
                  <a:pt x="2512464" y="1461330"/>
                </a:lnTo>
                <a:lnTo>
                  <a:pt x="2016808" y="384560"/>
                </a:lnTo>
                <a:lnTo>
                  <a:pt x="1051133" y="8545"/>
                </a:lnTo>
                <a:lnTo>
                  <a:pt x="880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1888621" y="2429967"/>
            <a:ext cx="4580545" cy="2367185"/>
          </a:xfrm>
          <a:custGeom>
            <a:avLst/>
            <a:gdLst>
              <a:gd name="connsiteX0" fmla="*/ 3589233 w 4580545"/>
              <a:gd name="connsiteY0" fmla="*/ 452927 h 2367185"/>
              <a:gd name="connsiteX1" fmla="*/ 1196411 w 4580545"/>
              <a:gd name="connsiteY1" fmla="*/ 94004 h 2367185"/>
              <a:gd name="connsiteX2" fmla="*/ 170915 w 4580545"/>
              <a:gd name="connsiteY2" fmla="*/ 982766 h 2367185"/>
              <a:gd name="connsiteX3" fmla="*/ 170915 w 4580545"/>
              <a:gd name="connsiteY3" fmla="*/ 1529697 h 2367185"/>
              <a:gd name="connsiteX4" fmla="*/ 452927 w 4580545"/>
              <a:gd name="connsiteY4" fmla="*/ 1768979 h 2367185"/>
              <a:gd name="connsiteX5" fmla="*/ 649480 w 4580545"/>
              <a:gd name="connsiteY5" fmla="*/ 1717704 h 2367185"/>
              <a:gd name="connsiteX6" fmla="*/ 897308 w 4580545"/>
              <a:gd name="connsiteY6" fmla="*/ 1768979 h 2367185"/>
              <a:gd name="connsiteX7" fmla="*/ 999858 w 4580545"/>
              <a:gd name="connsiteY7" fmla="*/ 1948441 h 2367185"/>
              <a:gd name="connsiteX8" fmla="*/ 905854 w 4580545"/>
              <a:gd name="connsiteY8" fmla="*/ 2307364 h 2367185"/>
              <a:gd name="connsiteX9" fmla="*/ 581114 w 4580545"/>
              <a:gd name="connsiteY9" fmla="*/ 2367185 h 2367185"/>
              <a:gd name="connsiteX10" fmla="*/ 376015 w 4580545"/>
              <a:gd name="connsiteY10" fmla="*/ 2179177 h 2367185"/>
              <a:gd name="connsiteX11" fmla="*/ 316194 w 4580545"/>
              <a:gd name="connsiteY11" fmla="*/ 1880075 h 2367185"/>
              <a:gd name="connsiteX12" fmla="*/ 393106 w 4580545"/>
              <a:gd name="connsiteY12" fmla="*/ 1837346 h 2367185"/>
              <a:gd name="connsiteX13" fmla="*/ 0 w 4580545"/>
              <a:gd name="connsiteY13" fmla="*/ 1538243 h 2367185"/>
              <a:gd name="connsiteX14" fmla="*/ 0 w 4580545"/>
              <a:gd name="connsiteY14" fmla="*/ 931491 h 2367185"/>
              <a:gd name="connsiteX15" fmla="*/ 1179319 w 4580545"/>
              <a:gd name="connsiteY15" fmla="*/ 0 h 2367185"/>
              <a:gd name="connsiteX16" fmla="*/ 3623416 w 4580545"/>
              <a:gd name="connsiteY16" fmla="*/ 384561 h 2367185"/>
              <a:gd name="connsiteX17" fmla="*/ 4204530 w 4580545"/>
              <a:gd name="connsiteY17" fmla="*/ 922946 h 2367185"/>
              <a:gd name="connsiteX18" fmla="*/ 4401084 w 4580545"/>
              <a:gd name="connsiteY18" fmla="*/ 940037 h 2367185"/>
              <a:gd name="connsiteX19" fmla="*/ 4554908 w 4580545"/>
              <a:gd name="connsiteY19" fmla="*/ 1051132 h 2367185"/>
              <a:gd name="connsiteX20" fmla="*/ 4580545 w 4580545"/>
              <a:gd name="connsiteY20" fmla="*/ 1324598 h 2367185"/>
              <a:gd name="connsiteX21" fmla="*/ 4426721 w 4580545"/>
              <a:gd name="connsiteY21" fmla="*/ 1529697 h 2367185"/>
              <a:gd name="connsiteX22" fmla="*/ 4093435 w 4580545"/>
              <a:gd name="connsiteY22" fmla="*/ 1538243 h 2367185"/>
              <a:gd name="connsiteX23" fmla="*/ 3973794 w 4580545"/>
              <a:gd name="connsiteY23" fmla="*/ 1333144 h 2367185"/>
              <a:gd name="connsiteX24" fmla="*/ 3965248 w 4580545"/>
              <a:gd name="connsiteY24" fmla="*/ 1093861 h 2367185"/>
              <a:gd name="connsiteX25" fmla="*/ 4076343 w 4580545"/>
              <a:gd name="connsiteY25" fmla="*/ 957129 h 2367185"/>
              <a:gd name="connsiteX26" fmla="*/ 3657600 w 4580545"/>
              <a:gd name="connsiteY26" fmla="*/ 512747 h 2367185"/>
              <a:gd name="connsiteX27" fmla="*/ 3273039 w 4580545"/>
              <a:gd name="connsiteY27" fmla="*/ 1025495 h 2367185"/>
              <a:gd name="connsiteX28" fmla="*/ 3367043 w 4580545"/>
              <a:gd name="connsiteY28" fmla="*/ 1179319 h 2367185"/>
              <a:gd name="connsiteX29" fmla="*/ 3332859 w 4580545"/>
              <a:gd name="connsiteY29" fmla="*/ 1410056 h 2367185"/>
              <a:gd name="connsiteX30" fmla="*/ 3059394 w 4580545"/>
              <a:gd name="connsiteY30" fmla="*/ 1572426 h 2367185"/>
              <a:gd name="connsiteX31" fmla="*/ 2820112 w 4580545"/>
              <a:gd name="connsiteY31" fmla="*/ 1444239 h 2367185"/>
              <a:gd name="connsiteX32" fmla="*/ 2726108 w 4580545"/>
              <a:gd name="connsiteY32" fmla="*/ 1256232 h 2367185"/>
              <a:gd name="connsiteX33" fmla="*/ 2785929 w 4580545"/>
              <a:gd name="connsiteY33" fmla="*/ 1034041 h 2367185"/>
              <a:gd name="connsiteX34" fmla="*/ 2956844 w 4580545"/>
              <a:gd name="connsiteY34" fmla="*/ 922946 h 2367185"/>
              <a:gd name="connsiteX35" fmla="*/ 3179035 w 4580545"/>
              <a:gd name="connsiteY35" fmla="*/ 931491 h 2367185"/>
              <a:gd name="connsiteX36" fmla="*/ 3255947 w 4580545"/>
              <a:gd name="connsiteY36" fmla="*/ 974220 h 2367185"/>
              <a:gd name="connsiteX37" fmla="*/ 3589233 w 4580545"/>
              <a:gd name="connsiteY37" fmla="*/ 452927 h 23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80545" h="2367185">
                <a:moveTo>
                  <a:pt x="3589233" y="452927"/>
                </a:moveTo>
                <a:lnTo>
                  <a:pt x="1196411" y="94004"/>
                </a:lnTo>
                <a:lnTo>
                  <a:pt x="170915" y="982766"/>
                </a:lnTo>
                <a:lnTo>
                  <a:pt x="170915" y="1529697"/>
                </a:lnTo>
                <a:lnTo>
                  <a:pt x="452927" y="1768979"/>
                </a:lnTo>
                <a:lnTo>
                  <a:pt x="649480" y="1717704"/>
                </a:lnTo>
                <a:lnTo>
                  <a:pt x="897308" y="1768979"/>
                </a:lnTo>
                <a:lnTo>
                  <a:pt x="999858" y="1948441"/>
                </a:lnTo>
                <a:lnTo>
                  <a:pt x="905854" y="2307364"/>
                </a:lnTo>
                <a:lnTo>
                  <a:pt x="581114" y="2367185"/>
                </a:lnTo>
                <a:lnTo>
                  <a:pt x="376015" y="2179177"/>
                </a:lnTo>
                <a:lnTo>
                  <a:pt x="316194" y="1880075"/>
                </a:lnTo>
                <a:lnTo>
                  <a:pt x="393106" y="1837346"/>
                </a:lnTo>
                <a:lnTo>
                  <a:pt x="0" y="1538243"/>
                </a:lnTo>
                <a:lnTo>
                  <a:pt x="0" y="931491"/>
                </a:lnTo>
                <a:lnTo>
                  <a:pt x="1179319" y="0"/>
                </a:lnTo>
                <a:lnTo>
                  <a:pt x="3623416" y="384561"/>
                </a:lnTo>
                <a:lnTo>
                  <a:pt x="4204530" y="922946"/>
                </a:lnTo>
                <a:lnTo>
                  <a:pt x="4401084" y="940037"/>
                </a:lnTo>
                <a:lnTo>
                  <a:pt x="4554908" y="1051132"/>
                </a:lnTo>
                <a:lnTo>
                  <a:pt x="4580545" y="1324598"/>
                </a:lnTo>
                <a:lnTo>
                  <a:pt x="4426721" y="1529697"/>
                </a:lnTo>
                <a:lnTo>
                  <a:pt x="4093435" y="1538243"/>
                </a:lnTo>
                <a:lnTo>
                  <a:pt x="3973794" y="1333144"/>
                </a:lnTo>
                <a:lnTo>
                  <a:pt x="3965248" y="1093861"/>
                </a:lnTo>
                <a:lnTo>
                  <a:pt x="4076343" y="957129"/>
                </a:lnTo>
                <a:lnTo>
                  <a:pt x="3657600" y="512747"/>
                </a:lnTo>
                <a:lnTo>
                  <a:pt x="3273039" y="1025495"/>
                </a:lnTo>
                <a:lnTo>
                  <a:pt x="3367043" y="1179319"/>
                </a:lnTo>
                <a:lnTo>
                  <a:pt x="3332859" y="1410056"/>
                </a:lnTo>
                <a:lnTo>
                  <a:pt x="3059394" y="1572426"/>
                </a:lnTo>
                <a:lnTo>
                  <a:pt x="2820112" y="1444239"/>
                </a:lnTo>
                <a:lnTo>
                  <a:pt x="2726108" y="1256232"/>
                </a:lnTo>
                <a:lnTo>
                  <a:pt x="2785929" y="1034041"/>
                </a:lnTo>
                <a:lnTo>
                  <a:pt x="2956844" y="922946"/>
                </a:lnTo>
                <a:lnTo>
                  <a:pt x="3179035" y="931491"/>
                </a:lnTo>
                <a:lnTo>
                  <a:pt x="3255947" y="974220"/>
                </a:lnTo>
                <a:lnTo>
                  <a:pt x="3589233" y="4529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3461047" y="3341696"/>
            <a:ext cx="3161944" cy="2247544"/>
          </a:xfrm>
          <a:custGeom>
            <a:avLst/>
            <a:gdLst>
              <a:gd name="connsiteX0" fmla="*/ 1059678 w 3161944"/>
              <a:gd name="connsiteY0" fmla="*/ 1743342 h 2247544"/>
              <a:gd name="connsiteX1" fmla="*/ 572568 w 3161944"/>
              <a:gd name="connsiteY1" fmla="*/ 1384419 h 2247544"/>
              <a:gd name="connsiteX2" fmla="*/ 666572 w 3161944"/>
              <a:gd name="connsiteY2" fmla="*/ 1059679 h 2247544"/>
              <a:gd name="connsiteX3" fmla="*/ 529839 w 3161944"/>
              <a:gd name="connsiteY3" fmla="*/ 880217 h 2247544"/>
              <a:gd name="connsiteX4" fmla="*/ 136732 w 3161944"/>
              <a:gd name="connsiteY4" fmla="*/ 897308 h 2247544"/>
              <a:gd name="connsiteX5" fmla="*/ 0 w 3161944"/>
              <a:gd name="connsiteY5" fmla="*/ 1059679 h 2247544"/>
              <a:gd name="connsiteX6" fmla="*/ 102549 w 3161944"/>
              <a:gd name="connsiteY6" fmla="*/ 1452785 h 2247544"/>
              <a:gd name="connsiteX7" fmla="*/ 529839 w 3161944"/>
              <a:gd name="connsiteY7" fmla="*/ 1427148 h 2247544"/>
              <a:gd name="connsiteX8" fmla="*/ 1085316 w 3161944"/>
              <a:gd name="connsiteY8" fmla="*/ 1871529 h 2247544"/>
              <a:gd name="connsiteX9" fmla="*/ 1367327 w 3161944"/>
              <a:gd name="connsiteY9" fmla="*/ 2247544 h 2247544"/>
              <a:gd name="connsiteX10" fmla="*/ 3161944 w 3161944"/>
              <a:gd name="connsiteY10" fmla="*/ 1888621 h 2247544"/>
              <a:gd name="connsiteX11" fmla="*/ 2965390 w 3161944"/>
              <a:gd name="connsiteY11" fmla="*/ 1333144 h 2247544"/>
              <a:gd name="connsiteX12" fmla="*/ 3025211 w 3161944"/>
              <a:gd name="connsiteY12" fmla="*/ 1034041 h 2247544"/>
              <a:gd name="connsiteX13" fmla="*/ 2751746 w 3161944"/>
              <a:gd name="connsiteY13" fmla="*/ 837488 h 2247544"/>
              <a:gd name="connsiteX14" fmla="*/ 2427005 w 3161944"/>
              <a:gd name="connsiteY14" fmla="*/ 922946 h 2247544"/>
              <a:gd name="connsiteX15" fmla="*/ 2392822 w 3161944"/>
              <a:gd name="connsiteY15" fmla="*/ 1222049 h 2247544"/>
              <a:gd name="connsiteX16" fmla="*/ 2478280 w 3161944"/>
              <a:gd name="connsiteY16" fmla="*/ 1435693 h 2247544"/>
              <a:gd name="connsiteX17" fmla="*/ 2743200 w 3161944"/>
              <a:gd name="connsiteY17" fmla="*/ 1486968 h 2247544"/>
              <a:gd name="connsiteX18" fmla="*/ 2931207 w 3161944"/>
              <a:gd name="connsiteY18" fmla="*/ 1392965 h 2247544"/>
              <a:gd name="connsiteX19" fmla="*/ 3093577 w 3161944"/>
              <a:gd name="connsiteY19" fmla="*/ 1854437 h 2247544"/>
              <a:gd name="connsiteX20" fmla="*/ 1435693 w 3161944"/>
              <a:gd name="connsiteY20" fmla="*/ 2187723 h 2247544"/>
              <a:gd name="connsiteX21" fmla="*/ 1102407 w 3161944"/>
              <a:gd name="connsiteY21" fmla="*/ 1803163 h 2247544"/>
              <a:gd name="connsiteX22" fmla="*/ 1871529 w 3161944"/>
              <a:gd name="connsiteY22" fmla="*/ 1794617 h 2247544"/>
              <a:gd name="connsiteX23" fmla="*/ 2221906 w 3161944"/>
              <a:gd name="connsiteY23" fmla="*/ 1333144 h 2247544"/>
              <a:gd name="connsiteX24" fmla="*/ 1760433 w 3161944"/>
              <a:gd name="connsiteY24" fmla="*/ 640935 h 2247544"/>
              <a:gd name="connsiteX25" fmla="*/ 1931349 w 3161944"/>
              <a:gd name="connsiteY25" fmla="*/ 538385 h 2247544"/>
              <a:gd name="connsiteX26" fmla="*/ 1914258 w 3161944"/>
              <a:gd name="connsiteY26" fmla="*/ 282011 h 2247544"/>
              <a:gd name="connsiteX27" fmla="*/ 1632246 w 3161944"/>
              <a:gd name="connsiteY27" fmla="*/ 0 h 2247544"/>
              <a:gd name="connsiteX28" fmla="*/ 1324598 w 3161944"/>
              <a:gd name="connsiteY28" fmla="*/ 17092 h 2247544"/>
              <a:gd name="connsiteX29" fmla="*/ 1102407 w 3161944"/>
              <a:gd name="connsiteY29" fmla="*/ 213645 h 2247544"/>
              <a:gd name="connsiteX30" fmla="*/ 1102407 w 3161944"/>
              <a:gd name="connsiteY30" fmla="*/ 393107 h 2247544"/>
              <a:gd name="connsiteX31" fmla="*/ 1247686 w 3161944"/>
              <a:gd name="connsiteY31" fmla="*/ 666572 h 2247544"/>
              <a:gd name="connsiteX32" fmla="*/ 1563880 w 3161944"/>
              <a:gd name="connsiteY32" fmla="*/ 777667 h 2247544"/>
              <a:gd name="connsiteX33" fmla="*/ 1709159 w 3161944"/>
              <a:gd name="connsiteY33" fmla="*/ 683664 h 2247544"/>
              <a:gd name="connsiteX34" fmla="*/ 2144994 w 3161944"/>
              <a:gd name="connsiteY34" fmla="*/ 1350236 h 2247544"/>
              <a:gd name="connsiteX35" fmla="*/ 1862983 w 3161944"/>
              <a:gd name="connsiteY35" fmla="*/ 1734796 h 2247544"/>
              <a:gd name="connsiteX36" fmla="*/ 1059678 w 3161944"/>
              <a:gd name="connsiteY36" fmla="*/ 1743342 h 22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61944" h="2247544">
                <a:moveTo>
                  <a:pt x="1059678" y="1743342"/>
                </a:moveTo>
                <a:lnTo>
                  <a:pt x="572568" y="1384419"/>
                </a:lnTo>
                <a:lnTo>
                  <a:pt x="666572" y="1059679"/>
                </a:lnTo>
                <a:lnTo>
                  <a:pt x="529839" y="880217"/>
                </a:lnTo>
                <a:lnTo>
                  <a:pt x="136732" y="897308"/>
                </a:lnTo>
                <a:lnTo>
                  <a:pt x="0" y="1059679"/>
                </a:lnTo>
                <a:lnTo>
                  <a:pt x="102549" y="1452785"/>
                </a:lnTo>
                <a:lnTo>
                  <a:pt x="529839" y="1427148"/>
                </a:lnTo>
                <a:lnTo>
                  <a:pt x="1085316" y="1871529"/>
                </a:lnTo>
                <a:lnTo>
                  <a:pt x="1367327" y="2247544"/>
                </a:lnTo>
                <a:lnTo>
                  <a:pt x="3161944" y="1888621"/>
                </a:lnTo>
                <a:lnTo>
                  <a:pt x="2965390" y="1333144"/>
                </a:lnTo>
                <a:lnTo>
                  <a:pt x="3025211" y="1034041"/>
                </a:lnTo>
                <a:lnTo>
                  <a:pt x="2751746" y="837488"/>
                </a:lnTo>
                <a:lnTo>
                  <a:pt x="2427005" y="922946"/>
                </a:lnTo>
                <a:lnTo>
                  <a:pt x="2392822" y="1222049"/>
                </a:lnTo>
                <a:lnTo>
                  <a:pt x="2478280" y="1435693"/>
                </a:lnTo>
                <a:lnTo>
                  <a:pt x="2743200" y="1486968"/>
                </a:lnTo>
                <a:lnTo>
                  <a:pt x="2931207" y="1392965"/>
                </a:lnTo>
                <a:lnTo>
                  <a:pt x="3093577" y="1854437"/>
                </a:lnTo>
                <a:lnTo>
                  <a:pt x="1435693" y="2187723"/>
                </a:lnTo>
                <a:lnTo>
                  <a:pt x="1102407" y="1803163"/>
                </a:lnTo>
                <a:lnTo>
                  <a:pt x="1871529" y="1794617"/>
                </a:lnTo>
                <a:lnTo>
                  <a:pt x="2221906" y="1333144"/>
                </a:lnTo>
                <a:lnTo>
                  <a:pt x="1760433" y="640935"/>
                </a:lnTo>
                <a:lnTo>
                  <a:pt x="1931349" y="538385"/>
                </a:lnTo>
                <a:lnTo>
                  <a:pt x="1914258" y="282011"/>
                </a:lnTo>
                <a:lnTo>
                  <a:pt x="1632246" y="0"/>
                </a:lnTo>
                <a:lnTo>
                  <a:pt x="1324598" y="17092"/>
                </a:lnTo>
                <a:lnTo>
                  <a:pt x="1102407" y="213645"/>
                </a:lnTo>
                <a:lnTo>
                  <a:pt x="1102407" y="393107"/>
                </a:lnTo>
                <a:lnTo>
                  <a:pt x="1247686" y="666572"/>
                </a:lnTo>
                <a:lnTo>
                  <a:pt x="1563880" y="777667"/>
                </a:lnTo>
                <a:lnTo>
                  <a:pt x="1709159" y="683664"/>
                </a:lnTo>
                <a:lnTo>
                  <a:pt x="2144994" y="1350236"/>
                </a:lnTo>
                <a:lnTo>
                  <a:pt x="1862983" y="1734796"/>
                </a:lnTo>
                <a:lnTo>
                  <a:pt x="1059678" y="17433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6804248" y="3831431"/>
            <a:ext cx="151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Budget = 4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9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-SAT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Hitting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>
                <a:solidFill>
                  <a:srgbClr val="C00000"/>
                </a:solidFill>
              </a:rPr>
              <a:t>c</a:t>
            </a:r>
            <a:r>
              <a:rPr lang="nb-NO" baseline="30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Hitting</a:t>
            </a:r>
            <a:r>
              <a:rPr lang="nb-NO" dirty="0" smtClean="0"/>
              <a:t> Set makes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baseline="30000" dirty="0" smtClean="0">
                <a:solidFill>
                  <a:srgbClr val="C00000"/>
                </a:solidFill>
              </a:rPr>
              <a:t>2n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SAT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1.41</a:t>
            </a:r>
            <a:r>
              <a:rPr lang="nb-NO" baseline="30000" dirty="0" smtClean="0">
                <a:solidFill>
                  <a:srgbClr val="C00000"/>
                </a:solidFill>
              </a:rPr>
              <a:t>2n</a:t>
            </a:r>
            <a:r>
              <a:rPr lang="nb-NO" dirty="0" smtClean="0">
                <a:solidFill>
                  <a:srgbClr val="C00000"/>
                </a:solidFill>
              </a:rPr>
              <a:t> &lt; 1.9999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a </a:t>
            </a:r>
            <a:r>
              <a:rPr lang="nb-NO" dirty="0" smtClean="0">
                <a:solidFill>
                  <a:srgbClr val="C00000"/>
                </a:solidFill>
              </a:rPr>
              <a:t>1.41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>
                <a:solidFill>
                  <a:srgbClr val="0070C0"/>
                </a:solidFill>
              </a:rPr>
              <a:t>Hitting</a:t>
            </a:r>
            <a:r>
              <a:rPr lang="nb-NO" dirty="0" smtClean="0">
                <a:solidFill>
                  <a:srgbClr val="0070C0"/>
                </a:solidFill>
              </a:rPr>
              <a:t> Set </a:t>
            </a:r>
            <a:r>
              <a:rPr lang="nb-NO" dirty="0" err="1" smtClean="0"/>
              <a:t>violates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365104"/>
            <a:ext cx="6775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Have a </a:t>
            </a:r>
            <a:r>
              <a:rPr lang="nb-NO" sz="7200" dirty="0" smtClean="0">
                <a:solidFill>
                  <a:srgbClr val="C00000"/>
                </a:solidFill>
              </a:rPr>
              <a:t>2</a:t>
            </a:r>
            <a:r>
              <a:rPr lang="nb-NO" sz="7200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algorithm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and a </a:t>
            </a:r>
            <a:r>
              <a:rPr lang="nb-NO" sz="2800" dirty="0" smtClean="0">
                <a:solidFill>
                  <a:srgbClr val="C00000"/>
                </a:solidFill>
              </a:rPr>
              <a:t>1.41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sz="3200" dirty="0" err="1" smtClean="0">
                <a:solidFill>
                  <a:srgbClr val="0070C0"/>
                </a:solidFill>
              </a:rPr>
              <a:t>lower</a:t>
            </a:r>
            <a:r>
              <a:rPr lang="nb-NO" sz="3200" dirty="0" smtClean="0">
                <a:solidFill>
                  <a:srgbClr val="0070C0"/>
                </a:solidFill>
              </a:rPr>
              <a:t> </a:t>
            </a:r>
            <a:r>
              <a:rPr lang="nb-NO" sz="3200" dirty="0" err="1" smtClean="0">
                <a:solidFill>
                  <a:srgbClr val="0070C0"/>
                </a:solidFill>
              </a:rPr>
              <a:t>bound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445224"/>
            <a:ext cx="2787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Next</a:t>
            </a:r>
            <a:r>
              <a:rPr lang="nb-NO" b="1" dirty="0" smtClean="0"/>
              <a:t>:</a:t>
            </a:r>
            <a:r>
              <a:rPr lang="nb-NO" dirty="0" smtClean="0"/>
              <a:t> </a:t>
            </a:r>
            <a:r>
              <a:rPr lang="nb-NO" sz="6000" dirty="0">
                <a:solidFill>
                  <a:srgbClr val="C00000"/>
                </a:solidFill>
              </a:rPr>
              <a:t>2</a:t>
            </a:r>
            <a:r>
              <a:rPr lang="nb-NO" sz="60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lower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bound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47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fixed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 smtClean="0"/>
                  <a:t>, </a:t>
                </a:r>
                <a:r>
                  <a:rPr lang="nb-NO" dirty="0" err="1" smtClean="0"/>
                  <a:t>will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variables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universe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(1+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)n</a:t>
                </a:r>
                <a:r>
                  <a:rPr lang="nb-NO" dirty="0" smtClean="0"/>
                  <a:t> elements.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1852" t="-4545" b="-90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So a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 Set </a:t>
                </a:r>
                <a:r>
                  <a:rPr lang="nb-NO" sz="2800" dirty="0" err="1" smtClean="0"/>
                  <a:t>gives</a:t>
                </a:r>
                <a:r>
                  <a:rPr lang="nb-NO" sz="2800" dirty="0" smtClean="0"/>
                  <a:t> a </a:t>
                </a:r>
                <a:br>
                  <a:rPr lang="nb-NO" sz="2800" dirty="0" smtClean="0"/>
                </a:br>
                <a:r>
                  <a:rPr lang="nb-NO" sz="2800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a:rPr lang="nb-NO" sz="2800" b="0" i="1" baseline="30000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1.999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 </a:t>
                </a:r>
                <a:r>
                  <a:rPr lang="nb-NO" sz="2800" dirty="0" smtClean="0"/>
                  <a:t>time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sz="2800" dirty="0" smtClean="0"/>
                  <a:t> 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4" t="-5732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deep</a:t>
            </a:r>
            <a:r>
              <a:rPr lang="nb-NO" dirty="0" smtClean="0"/>
              <a:t> </a:t>
            </a:r>
            <a:r>
              <a:rPr lang="nb-NO" dirty="0" err="1" smtClean="0"/>
              <a:t>math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exists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natural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number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,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g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have: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  <a:blipFill rotWithShape="1">
                <a:blip r:embed="rId2"/>
                <a:stretch>
                  <a:fillRect l="-1852" t="-11765" b="-135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nb-NO" sz="3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nb-NO" sz="3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71800" y="5013176"/>
            <a:ext cx="277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Why</a:t>
            </a:r>
            <a:r>
              <a:rPr lang="nb-NO" sz="2400" dirty="0" smtClean="0">
                <a:solidFill>
                  <a:srgbClr val="002060"/>
                </a:solidFill>
              </a:rPr>
              <a:t> is </a:t>
            </a:r>
            <a:r>
              <a:rPr lang="nb-NO" sz="2400" dirty="0" err="1" smtClean="0">
                <a:solidFill>
                  <a:srgbClr val="002060"/>
                </a:solidFill>
              </a:rPr>
              <a:t>this</a:t>
            </a:r>
            <a:r>
              <a:rPr lang="nb-NO" sz="2400" dirty="0" smtClean="0">
                <a:solidFill>
                  <a:srgbClr val="002060"/>
                </a:solidFill>
              </a:rPr>
              <a:t> relevant?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Group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variables </a:t>
                </a:r>
                <a:r>
                  <a:rPr lang="nb-NO" dirty="0" err="1" smtClean="0"/>
                  <a:t>into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and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  <a:blipFill rotWithShape="1">
                <a:blip r:embed="rId3"/>
                <a:stretch>
                  <a:fillRect l="-1852" t="-6311" r="-1556" b="-14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627784" y="2492896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91880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55976" y="242088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20072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56176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299" y="2708920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Variables: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266885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722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8826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47664" y="3951896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7" name="Freeform 16"/>
          <p:cNvSpPr/>
          <p:nvPr/>
        </p:nvSpPr>
        <p:spPr>
          <a:xfrm>
            <a:off x="2977161" y="4122414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8" name="Freeform 17"/>
          <p:cNvSpPr/>
          <p:nvPr/>
        </p:nvSpPr>
        <p:spPr>
          <a:xfrm>
            <a:off x="4476440" y="4147946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9" name="Freeform 18"/>
          <p:cNvSpPr/>
          <p:nvPr/>
        </p:nvSpPr>
        <p:spPr>
          <a:xfrm>
            <a:off x="5867919" y="3933056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20" name="Freeform 19"/>
          <p:cNvSpPr/>
          <p:nvPr/>
        </p:nvSpPr>
        <p:spPr>
          <a:xfrm>
            <a:off x="7076806" y="4020262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55776" y="3284984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9912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72381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8485" y="3429000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79669" y="3356992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4572000" y="1700807"/>
            <a:ext cx="468747" cy="75961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Elements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(1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000" dirty="0" smtClean="0"/>
                  <a:t>variables</a:t>
                </a:r>
                <a:endParaRPr lang="nb-NO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83" t="-7576" r="-1326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1520" y="4397042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Elements:</a:t>
            </a:r>
            <a:endParaRPr lang="nb-NO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800" dirty="0" smtClean="0"/>
              </a:p>
              <a:p>
                <a:pPr algn="ctr"/>
                <a:r>
                  <a:rPr lang="nb-NO" sz="2800" dirty="0" smtClean="0"/>
                  <a:t>Solution </a:t>
                </a:r>
                <a:r>
                  <a:rPr lang="nb-NO" sz="2800" dirty="0" err="1" smtClean="0"/>
                  <a:t>budget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from </a:t>
                </a:r>
                <a:r>
                  <a:rPr lang="nb-NO" sz="2800" dirty="0" err="1" smtClean="0"/>
                  <a:t>each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group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endParaRPr lang="nb-NO" sz="2800" dirty="0" smtClean="0"/>
              </a:p>
              <a:p>
                <a:pPr algn="ctr"/>
                <a:r>
                  <a:rPr lang="nb-NO" sz="2800" dirty="0" smtClean="0"/>
                  <a:t>Will force 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from </a:t>
                </a:r>
                <a:r>
                  <a:rPr lang="nb-NO" sz="2800" dirty="0" err="1" smtClean="0"/>
                  <a:t>each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group</a:t>
                </a:r>
                <a:endParaRPr lang="nb-NO" sz="2800" dirty="0" smtClean="0"/>
              </a:p>
              <a:p>
                <a:pPr algn="ctr"/>
                <a:endParaRPr lang="nb-NO" sz="2800" dirty="0"/>
              </a:p>
              <a:p>
                <a:pPr algn="ctr"/>
                <a:r>
                  <a:rPr lang="nb-NO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nb-NO" sz="2800" dirty="0" err="1" smtClean="0">
                    <a:sym typeface="Wingdings" panose="05000000000000000000" pitchFamily="2" charset="2"/>
                  </a:rPr>
                  <a:t>Exactly</a:t>
                </a:r>
                <a:r>
                  <a:rPr lang="nb-NO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 smtClean="0"/>
              </a:p>
              <a:p>
                <a:pPr algn="ctr"/>
                <a:endParaRPr lang="nb-NO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1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/>
                  <a:t>Formula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 over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boolean</a:t>
                </a:r>
                <a:r>
                  <a:rPr lang="nb-NO" dirty="0" smtClean="0"/>
                  <a:t> variables.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</a:t>
                </a:r>
                <a:r>
                  <a:rPr lang="nb-NO" dirty="0" smtClean="0"/>
                  <a:t> an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variables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satisfies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all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Note: </a:t>
                </a:r>
                <a:r>
                  <a:rPr lang="nb-NO" dirty="0" smtClean="0"/>
                  <a:t>Input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have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superpolynomial</a:t>
                </a:r>
                <a:r>
                  <a:rPr lang="nb-NO" dirty="0" smtClean="0"/>
                  <a:t>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!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  <a:blipFill rotWithShape="1">
                <a:blip r:embed="rId2"/>
                <a:stretch>
                  <a:fillRect l="-1852" t="-2147" r="-741" b="-28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7704" y="5271591"/>
            <a:ext cx="5379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Fastest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for </a:t>
            </a:r>
            <a:r>
              <a:rPr lang="nb-NO" sz="2800" dirty="0" smtClean="0">
                <a:solidFill>
                  <a:srgbClr val="002060"/>
                </a:solidFill>
              </a:rPr>
              <a:t>SAT</a:t>
            </a:r>
            <a:r>
              <a:rPr lang="nb-NO" sz="2800" dirty="0" smtClean="0"/>
              <a:t>: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sz="2800" dirty="0" smtClean="0">
                <a:solidFill>
                  <a:srgbClr val="C00000"/>
                </a:solidFill>
              </a:rPr>
              <a:t>poly(m)</a:t>
            </a:r>
            <a:endParaRPr lang="nb-NO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Analyzing</a:t>
            </a:r>
            <a:r>
              <a:rPr lang="nb-NO" dirty="0" smtClean="0"/>
              <a:t> a </a:t>
            </a:r>
            <a:r>
              <a:rPr lang="nb-NO" dirty="0" err="1" smtClean="0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15616" y="2153590"/>
            <a:ext cx="1190769" cy="1275410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71600" y="3897505"/>
            <a:ext cx="1544238" cy="1744263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270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Group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variables</a:t>
            </a:r>
            <a:endParaRPr lang="nb-NO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01" y="5703639"/>
            <a:ext cx="269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Group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/>
              <a:t> elements</a:t>
            </a: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473732"/>
            <a:ext cx="414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 </a:t>
            </a:r>
            <a:r>
              <a:rPr lang="nb-NO" sz="2800" dirty="0" err="1" smtClean="0"/>
              <a:t>assignments</a:t>
            </a:r>
            <a:r>
              <a:rPr lang="nb-NO" sz="2800" dirty="0" smtClean="0"/>
              <a:t> to variables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d>
                              <m:dPr>
                                <m:begChr m:val="⌈"/>
                                <m:endChr m:val="⌉"/>
                                <m:ctrlPr>
                                  <a:rPr lang="nb-NO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</a:t>
                </a:r>
                <a:r>
                  <a:rPr lang="nb-NO" sz="2800" dirty="0" err="1" smtClean="0"/>
                  <a:t>subsets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elements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endParaRPr lang="nb-NO" sz="2800" dirty="0" smtClean="0"/>
              </a:p>
              <a:p>
                <a:r>
                  <a:rPr lang="nb-NO" sz="2800" dirty="0" err="1" smtClean="0"/>
                  <a:t>exactly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.</a:t>
                </a:r>
                <a:endParaRPr lang="nb-NO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blipFill rotWithShape="1">
                <a:blip r:embed="rId2"/>
                <a:stretch>
                  <a:fillRect l="-2539" r="-1572" b="-137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860032" y="3068960"/>
            <a:ext cx="0" cy="11802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335699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Injection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078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 smtClean="0"/>
                  <a:t>Forcing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br>
                  <a:rPr lang="nb-NO" dirty="0" smtClean="0"/>
                </a:br>
                <a:r>
                  <a:rPr lang="nb-NO" dirty="0" smtClean="0"/>
                  <a:t>in a </a:t>
                </a:r>
                <a:r>
                  <a:rPr lang="nb-NO" dirty="0" err="1" smtClean="0"/>
                  <a:t>group</a:t>
                </a:r>
                <a:r>
                  <a:rPr lang="nb-NO" dirty="0" smtClean="0"/>
                  <a:t>? 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err="1" smtClean="0"/>
                  <a:t>Add</a:t>
                </a:r>
                <a:r>
                  <a:rPr lang="nb-NO" sz="2400" dirty="0" smtClean="0"/>
                  <a:t> all </a:t>
                </a:r>
                <a:r>
                  <a:rPr lang="nb-NO" sz="2400" dirty="0" err="1" smtClean="0"/>
                  <a:t>subsets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size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 smtClean="0"/>
                  <a:t> to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family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 smtClean="0"/>
                  <a:t>. </a:t>
                </a:r>
                <a:endParaRPr lang="nb-NO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23684" r="-342" b="-1921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Any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picks</a:t>
                </a:r>
                <a:r>
                  <a:rPr lang="nb-NO" sz="2400" dirty="0" smtClean="0"/>
                  <a:t> less </a:t>
                </a:r>
                <a:r>
                  <a:rPr lang="nb-NO" sz="2400" dirty="0" err="1" smtClean="0"/>
                  <a:t>than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sz="2400" dirty="0" smtClean="0"/>
              </a:p>
              <a:p>
                <a:pPr algn="ctr"/>
                <a:r>
                  <a:rPr lang="nb-NO" sz="2400" dirty="0" smtClean="0"/>
                  <a:t>elements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 smtClean="0"/>
                  <a:t> misses a </a:t>
                </a:r>
                <a:r>
                  <a:rPr lang="nb-NO" sz="2400" dirty="0" err="1" smtClean="0"/>
                  <a:t>guard</a:t>
                </a:r>
                <a:r>
                  <a:rPr lang="nb-NO" sz="2400" dirty="0" smtClean="0"/>
                  <a:t>.</a:t>
                </a:r>
                <a:endParaRPr lang="nb-NO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85" t="-68613" r="-9247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err="1" smtClean="0"/>
                  <a:t>Any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picks</a:t>
                </a:r>
                <a:r>
                  <a:rPr lang="nb-NO" sz="2400" dirty="0" smtClean="0"/>
                  <a:t> at </a:t>
                </a:r>
                <a:r>
                  <a:rPr lang="nb-NO" sz="2400" dirty="0" err="1" smtClean="0"/>
                  <a:t>least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 smtClean="0"/>
                  <a:t> elements from </a:t>
                </a:r>
                <a:br>
                  <a:rPr lang="nb-NO" sz="2400" dirty="0" smtClean="0"/>
                </a:br>
                <a:r>
                  <a:rPr lang="nb-NO" sz="2400" dirty="0" err="1" smtClean="0"/>
                  <a:t>each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/>
                  <a:t> </a:t>
                </a:r>
                <a:r>
                  <a:rPr lang="nb-NO" sz="2400" dirty="0" smtClean="0"/>
                  <a:t>hits all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guards</a:t>
                </a:r>
                <a:endParaRPr lang="nb-NO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25" t="-68613" r="-1022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76376" y="2835513"/>
            <a:ext cx="340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Lets </a:t>
            </a:r>
            <a:r>
              <a:rPr lang="nb-NO" sz="2400" dirty="0" err="1" smtClean="0"/>
              <a:t>call</a:t>
            </a:r>
            <a:r>
              <a:rPr lang="nb-NO" sz="2400" dirty="0" smtClean="0"/>
              <a:t> </a:t>
            </a:r>
            <a:r>
              <a:rPr lang="nb-NO" sz="2400" dirty="0" err="1" smtClean="0"/>
              <a:t>these</a:t>
            </a:r>
            <a:r>
              <a:rPr lang="nb-NO" sz="2400" dirty="0" smtClean="0"/>
              <a:t> </a:t>
            </a:r>
            <a:r>
              <a:rPr lang="nb-NO" sz="2400" dirty="0" err="1" smtClean="0"/>
              <a:t>sets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guards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067944" y="2691925"/>
            <a:ext cx="1743342" cy="769122"/>
          </a:xfrm>
          <a:custGeom>
            <a:avLst/>
            <a:gdLst>
              <a:gd name="connsiteX0" fmla="*/ 1384419 w 1743342"/>
              <a:gd name="connsiteY0" fmla="*/ 324740 h 769122"/>
              <a:gd name="connsiteX1" fmla="*/ 1743342 w 1743342"/>
              <a:gd name="connsiteY1" fmla="*/ 205099 h 769122"/>
              <a:gd name="connsiteX2" fmla="*/ 1350235 w 1743342"/>
              <a:gd name="connsiteY2" fmla="*/ 247828 h 769122"/>
              <a:gd name="connsiteX3" fmla="*/ 1392964 w 1743342"/>
              <a:gd name="connsiteY3" fmla="*/ 8546 h 769122"/>
              <a:gd name="connsiteX4" fmla="*/ 1204957 w 1743342"/>
              <a:gd name="connsiteY4" fmla="*/ 179462 h 769122"/>
              <a:gd name="connsiteX5" fmla="*/ 1110953 w 1743342"/>
              <a:gd name="connsiteY5" fmla="*/ 17092 h 769122"/>
              <a:gd name="connsiteX6" fmla="*/ 974220 w 1743342"/>
              <a:gd name="connsiteY6" fmla="*/ 179462 h 769122"/>
              <a:gd name="connsiteX7" fmla="*/ 828942 w 1743342"/>
              <a:gd name="connsiteY7" fmla="*/ 8546 h 769122"/>
              <a:gd name="connsiteX8" fmla="*/ 794759 w 1743342"/>
              <a:gd name="connsiteY8" fmla="*/ 205099 h 769122"/>
              <a:gd name="connsiteX9" fmla="*/ 709301 w 1743342"/>
              <a:gd name="connsiteY9" fmla="*/ 0 h 769122"/>
              <a:gd name="connsiteX10" fmla="*/ 658026 w 1743342"/>
              <a:gd name="connsiteY10" fmla="*/ 230737 h 769122"/>
              <a:gd name="connsiteX11" fmla="*/ 487110 w 1743342"/>
              <a:gd name="connsiteY11" fmla="*/ 25638 h 769122"/>
              <a:gd name="connsiteX12" fmla="*/ 521293 w 1743342"/>
              <a:gd name="connsiteY12" fmla="*/ 213645 h 769122"/>
              <a:gd name="connsiteX13" fmla="*/ 111095 w 1743342"/>
              <a:gd name="connsiteY13" fmla="*/ 68367 h 769122"/>
              <a:gd name="connsiteX14" fmla="*/ 299103 w 1743342"/>
              <a:gd name="connsiteY14" fmla="*/ 273466 h 769122"/>
              <a:gd name="connsiteX15" fmla="*/ 0 w 1743342"/>
              <a:gd name="connsiteY15" fmla="*/ 341832 h 769122"/>
              <a:gd name="connsiteX16" fmla="*/ 239282 w 1743342"/>
              <a:gd name="connsiteY16" fmla="*/ 384561 h 769122"/>
              <a:gd name="connsiteX17" fmla="*/ 85458 w 1743342"/>
              <a:gd name="connsiteY17" fmla="*/ 606752 h 769122"/>
              <a:gd name="connsiteX18" fmla="*/ 333286 w 1743342"/>
              <a:gd name="connsiteY18" fmla="*/ 470019 h 769122"/>
              <a:gd name="connsiteX19" fmla="*/ 333286 w 1743342"/>
              <a:gd name="connsiteY19" fmla="*/ 726393 h 769122"/>
              <a:gd name="connsiteX20" fmla="*/ 461473 w 1743342"/>
              <a:gd name="connsiteY20" fmla="*/ 504202 h 769122"/>
              <a:gd name="connsiteX21" fmla="*/ 512748 w 1743342"/>
              <a:gd name="connsiteY21" fmla="*/ 769122 h 769122"/>
              <a:gd name="connsiteX22" fmla="*/ 623843 w 1743342"/>
              <a:gd name="connsiteY22" fmla="*/ 487111 h 769122"/>
              <a:gd name="connsiteX23" fmla="*/ 692209 w 1743342"/>
              <a:gd name="connsiteY23" fmla="*/ 734939 h 769122"/>
              <a:gd name="connsiteX24" fmla="*/ 752030 w 1743342"/>
              <a:gd name="connsiteY24" fmla="*/ 521294 h 769122"/>
              <a:gd name="connsiteX25" fmla="*/ 897308 w 1743342"/>
              <a:gd name="connsiteY25" fmla="*/ 734939 h 769122"/>
              <a:gd name="connsiteX26" fmla="*/ 965675 w 1743342"/>
              <a:gd name="connsiteY26" fmla="*/ 487111 h 769122"/>
              <a:gd name="connsiteX27" fmla="*/ 1128045 w 1743342"/>
              <a:gd name="connsiteY27" fmla="*/ 769122 h 769122"/>
              <a:gd name="connsiteX28" fmla="*/ 1145136 w 1743342"/>
              <a:gd name="connsiteY28" fmla="*/ 495656 h 769122"/>
              <a:gd name="connsiteX29" fmla="*/ 1350235 w 1743342"/>
              <a:gd name="connsiteY29" fmla="*/ 692210 h 769122"/>
              <a:gd name="connsiteX30" fmla="*/ 1350235 w 1743342"/>
              <a:gd name="connsiteY30" fmla="*/ 435836 h 769122"/>
              <a:gd name="connsiteX31" fmla="*/ 1606609 w 1743342"/>
              <a:gd name="connsiteY31" fmla="*/ 555477 h 769122"/>
              <a:gd name="connsiteX32" fmla="*/ 1384419 w 1743342"/>
              <a:gd name="connsiteY32" fmla="*/ 32474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3342" h="769122">
                <a:moveTo>
                  <a:pt x="1384419" y="324740"/>
                </a:moveTo>
                <a:lnTo>
                  <a:pt x="1743342" y="205099"/>
                </a:lnTo>
                <a:lnTo>
                  <a:pt x="1350235" y="247828"/>
                </a:lnTo>
                <a:lnTo>
                  <a:pt x="1392964" y="8546"/>
                </a:lnTo>
                <a:lnTo>
                  <a:pt x="1204957" y="179462"/>
                </a:lnTo>
                <a:lnTo>
                  <a:pt x="1110953" y="17092"/>
                </a:lnTo>
                <a:lnTo>
                  <a:pt x="974220" y="179462"/>
                </a:lnTo>
                <a:lnTo>
                  <a:pt x="828942" y="8546"/>
                </a:lnTo>
                <a:lnTo>
                  <a:pt x="794759" y="205099"/>
                </a:lnTo>
                <a:lnTo>
                  <a:pt x="709301" y="0"/>
                </a:lnTo>
                <a:lnTo>
                  <a:pt x="658026" y="230737"/>
                </a:lnTo>
                <a:lnTo>
                  <a:pt x="487110" y="25638"/>
                </a:lnTo>
                <a:lnTo>
                  <a:pt x="521293" y="213645"/>
                </a:lnTo>
                <a:lnTo>
                  <a:pt x="111095" y="68367"/>
                </a:lnTo>
                <a:lnTo>
                  <a:pt x="299103" y="273466"/>
                </a:lnTo>
                <a:lnTo>
                  <a:pt x="0" y="341832"/>
                </a:lnTo>
                <a:lnTo>
                  <a:pt x="239282" y="384561"/>
                </a:lnTo>
                <a:lnTo>
                  <a:pt x="85458" y="606752"/>
                </a:lnTo>
                <a:lnTo>
                  <a:pt x="333286" y="470019"/>
                </a:lnTo>
                <a:lnTo>
                  <a:pt x="333286" y="726393"/>
                </a:lnTo>
                <a:lnTo>
                  <a:pt x="461473" y="504202"/>
                </a:lnTo>
                <a:lnTo>
                  <a:pt x="512748" y="769122"/>
                </a:lnTo>
                <a:lnTo>
                  <a:pt x="623843" y="487111"/>
                </a:lnTo>
                <a:lnTo>
                  <a:pt x="692209" y="734939"/>
                </a:lnTo>
                <a:lnTo>
                  <a:pt x="752030" y="521294"/>
                </a:lnTo>
                <a:lnTo>
                  <a:pt x="897308" y="734939"/>
                </a:lnTo>
                <a:lnTo>
                  <a:pt x="965675" y="487111"/>
                </a:lnTo>
                <a:lnTo>
                  <a:pt x="1128045" y="769122"/>
                </a:lnTo>
                <a:lnTo>
                  <a:pt x="1145136" y="495656"/>
                </a:lnTo>
                <a:lnTo>
                  <a:pt x="1350235" y="692210"/>
                </a:lnTo>
                <a:lnTo>
                  <a:pt x="1350235" y="435836"/>
                </a:lnTo>
                <a:lnTo>
                  <a:pt x="1606609" y="555477"/>
                </a:lnTo>
                <a:lnTo>
                  <a:pt x="1384419" y="3247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17500" sx="102000" sy="102000" algn="ctr" rotWithShape="0">
              <a:srgbClr val="C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Analyzing</a:t>
            </a:r>
            <a:r>
              <a:rPr lang="nb-NO" dirty="0" smtClean="0"/>
              <a:t> a </a:t>
            </a:r>
            <a:r>
              <a:rPr lang="nb-NO" dirty="0" err="1" smtClean="0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377516" y="2081582"/>
            <a:ext cx="720080" cy="771354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1305508" y="3170417"/>
            <a:ext cx="864096" cy="1003772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13420" y="1556792"/>
            <a:ext cx="228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Group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 variables</a:t>
            </a:r>
            <a:endParaRPr lang="nb-NO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32706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Group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/>
              <a:t> elements</a:t>
            </a:r>
            <a:endParaRPr lang="nb-NO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1612" y="2236802"/>
            <a:ext cx="274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assignments</a:t>
            </a:r>
            <a:r>
              <a:rPr lang="nb-NO" sz="2000" dirty="0" smtClean="0"/>
              <a:t> to variables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subsets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of</a:t>
                </a:r>
                <a:r>
                  <a:rPr lang="nb-NO" sz="2000" dirty="0" smtClean="0"/>
                  <a:t> elements </a:t>
                </a:r>
                <a:r>
                  <a:rPr lang="nb-NO" sz="2000" dirty="0" err="1" smtClean="0"/>
                  <a:t>of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size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exactly</a:t>
                </a: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000" dirty="0" smtClean="0"/>
                  <a:t>.</a:t>
                </a:r>
                <a:endParaRPr lang="nb-NO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54" t="-118462" r="-10876" b="-18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825788" y="2708920"/>
            <a:ext cx="0" cy="6628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9321" y="28128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C00000"/>
                </a:solidFill>
              </a:rPr>
              <a:t>Injection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dirty="0" err="1" smtClean="0"/>
                  <a:t>What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about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the</a:t>
                </a:r>
                <a:r>
                  <a:rPr lang="nb-NO" sz="2800" dirty="0" smtClean="0"/>
                  <a:t> element </a:t>
                </a:r>
                <a:r>
                  <a:rPr lang="nb-NO" sz="2800" dirty="0" err="1" smtClean="0"/>
                  <a:t>subsets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</a:t>
                </a:r>
                <a:r>
                  <a:rPr lang="nb-NO" sz="2800" dirty="0" err="1" smtClean="0"/>
                  <a:t>that</a:t>
                </a:r>
                <a:endParaRPr lang="nb-NO" sz="2800" dirty="0"/>
              </a:p>
              <a:p>
                <a:pPr algn="ctr"/>
                <a:r>
                  <a:rPr lang="nb-NO" sz="2800" dirty="0" smtClean="0"/>
                  <a:t>do not </a:t>
                </a:r>
                <a:r>
                  <a:rPr lang="nb-NO" sz="2800" dirty="0" err="1" smtClean="0"/>
                  <a:t>correspond</a:t>
                </a:r>
                <a:r>
                  <a:rPr lang="nb-NO" sz="2800" dirty="0" smtClean="0"/>
                  <a:t> to </a:t>
                </a:r>
                <a:r>
                  <a:rPr lang="nb-NO" sz="2800" dirty="0" err="1" smtClean="0"/>
                  <a:t>assignments</a:t>
                </a:r>
                <a:r>
                  <a:rPr lang="nb-NO" sz="2800" dirty="0" smtClean="0"/>
                  <a:t>?  </a:t>
                </a:r>
                <a:endParaRPr lang="nb-NO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56" t="-5732" r="-1073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Sets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err="1" smtClean="0"/>
                  <a:t>Adding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to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family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ensures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«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group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complement</a:t>
                </a:r>
                <a:r>
                  <a:rPr lang="nb-NO" dirty="0" smtClean="0"/>
                  <a:t>»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is not </a:t>
                </a:r>
                <a:r>
                  <a:rPr lang="nb-NO" dirty="0" err="1" smtClean="0"/>
                  <a:t>picked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All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other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sets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may</a:t>
                </a:r>
                <a:r>
                  <a:rPr lang="nb-NO" dirty="0" smtClean="0"/>
                  <a:t> still be </a:t>
                </a:r>
                <a:r>
                  <a:rPr lang="nb-NO" dirty="0" err="1" smtClean="0"/>
                  <a:t>picked</a:t>
                </a:r>
                <a:r>
                  <a:rPr lang="nb-NO" dirty="0" smtClean="0"/>
                  <a:t> in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 smtClean="0"/>
                  <a:t>Forbid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do not </a:t>
                </a:r>
                <a:r>
                  <a:rPr lang="nb-NO" dirty="0" err="1" smtClean="0"/>
                  <a:t>correspond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  <a:blipFill rotWithShape="1">
                <a:blip r:embed="rId3"/>
                <a:stretch>
                  <a:fillRect l="-1852" t="-28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3768" y="1844824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7864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11960" y="177281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6056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2160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283" y="2060848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Variables: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02077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8706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810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03648" y="3303824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7" name="Freeform 16"/>
          <p:cNvSpPr/>
          <p:nvPr/>
        </p:nvSpPr>
        <p:spPr>
          <a:xfrm>
            <a:off x="2833145" y="3474342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8" name="Freeform 17"/>
          <p:cNvSpPr/>
          <p:nvPr/>
        </p:nvSpPr>
        <p:spPr>
          <a:xfrm>
            <a:off x="4332424" y="3499874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9" name="Freeform 18"/>
          <p:cNvSpPr/>
          <p:nvPr/>
        </p:nvSpPr>
        <p:spPr>
          <a:xfrm>
            <a:off x="5723903" y="3284984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20" name="Freeform 19"/>
          <p:cNvSpPr/>
          <p:nvPr/>
        </p:nvSpPr>
        <p:spPr>
          <a:xfrm>
            <a:off x="6932790" y="3372190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411760" y="2636912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35896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8365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4469" y="2780928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5653" y="2708920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3892986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Elements: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142709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potential</a:t>
            </a:r>
            <a:r>
              <a:rPr lang="nb-NO" dirty="0">
                <a:solidFill>
                  <a:srgbClr val="C00000"/>
                </a:solidFill>
              </a:rPr>
              <a:t/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dirty="0" err="1" smtClean="0">
                <a:solidFill>
                  <a:srgbClr val="C00000"/>
                </a:solidFill>
              </a:rPr>
              <a:t>solutions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985" y="249289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assignments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4283" y="2888940"/>
            <a:ext cx="251333" cy="25376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b="1" dirty="0" err="1" smtClean="0"/>
                  <a:t>Want</a:t>
                </a:r>
                <a:r>
                  <a:rPr lang="nb-NO" sz="2800" b="1" dirty="0" smtClean="0"/>
                  <a:t>:</a:t>
                </a:r>
              </a:p>
              <a:p>
                <a:pPr algn="ctr"/>
                <a:r>
                  <a:rPr lang="nb-NO" sz="2400" dirty="0" smtClean="0">
                    <a:solidFill>
                      <a:srgbClr val="002060"/>
                    </a:solidFill>
                  </a:rPr>
                  <a:t>Solutions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u="sng" dirty="0" err="1" smtClean="0">
                    <a:solidFill>
                      <a:srgbClr val="002060"/>
                    </a:solidFill>
                  </a:rPr>
                  <a:t>Satisfying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assignments</a:t>
                </a:r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872" t="-6164" r="-1604" b="-150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9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Pick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variables, and </a:t>
                </a:r>
                <a:r>
                  <a:rPr lang="nb-NO" dirty="0" err="1" smtClean="0"/>
                  <a:t>consider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some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these</a:t>
                </a:r>
                <a:r>
                  <a:rPr lang="nb-NO" dirty="0" smtClean="0"/>
                  <a:t> variables.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err="1" smtClean="0"/>
                  <a:t>this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falsifies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want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forbid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corresponding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Set </a:t>
                </a:r>
                <a:r>
                  <a:rPr lang="nb-NO" dirty="0" err="1" smtClean="0"/>
                  <a:t>instance</a:t>
                </a:r>
                <a:r>
                  <a:rPr lang="nb-NO" dirty="0" smtClean="0"/>
                  <a:t> from </a:t>
                </a:r>
                <a:r>
                  <a:rPr lang="nb-NO" dirty="0" err="1" smtClean="0"/>
                  <a:t>being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selected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p:sp>
        <p:nvSpPr>
          <p:cNvPr id="8" name="Rounded Rectangle 7"/>
          <p:cNvSpPr/>
          <p:nvPr/>
        </p:nvSpPr>
        <p:spPr>
          <a:xfrm>
            <a:off x="4313319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3434934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177415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2279093" y="2222867"/>
            <a:ext cx="972108" cy="10801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971600" y="257826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Variables</a:t>
            </a:r>
            <a:endParaRPr lang="nb-NO" dirty="0"/>
          </a:p>
        </p:txBody>
      </p:sp>
      <p:sp>
        <p:nvSpPr>
          <p:cNvPr id="14" name="Rounded Rectangle 13"/>
          <p:cNvSpPr/>
          <p:nvPr/>
        </p:nvSpPr>
        <p:spPr>
          <a:xfrm>
            <a:off x="6041511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833599" y="2348880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…</a:t>
            </a:r>
            <a:endParaRPr lang="nb-NO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7215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41311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05407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69503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33599" y="2132856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298961" y="3939465"/>
            <a:ext cx="1187865" cy="897309"/>
          </a:xfrm>
          <a:custGeom>
            <a:avLst/>
            <a:gdLst>
              <a:gd name="connsiteX0" fmla="*/ 675118 w 1187865"/>
              <a:gd name="connsiteY0" fmla="*/ 136733 h 897309"/>
              <a:gd name="connsiteX1" fmla="*/ 239282 w 1187865"/>
              <a:gd name="connsiteY1" fmla="*/ 0 h 897309"/>
              <a:gd name="connsiteX2" fmla="*/ 0 w 1187865"/>
              <a:gd name="connsiteY2" fmla="*/ 333286 h 897309"/>
              <a:gd name="connsiteX3" fmla="*/ 17091 w 1187865"/>
              <a:gd name="connsiteY3" fmla="*/ 606752 h 897309"/>
              <a:gd name="connsiteX4" fmla="*/ 247828 w 1187865"/>
              <a:gd name="connsiteY4" fmla="*/ 897309 h 897309"/>
              <a:gd name="connsiteX5" fmla="*/ 803304 w 1187865"/>
              <a:gd name="connsiteY5" fmla="*/ 897309 h 897309"/>
              <a:gd name="connsiteX6" fmla="*/ 1187865 w 1187865"/>
              <a:gd name="connsiteY6" fmla="*/ 717847 h 897309"/>
              <a:gd name="connsiteX7" fmla="*/ 1119499 w 1187865"/>
              <a:gd name="connsiteY7" fmla="*/ 299103 h 897309"/>
              <a:gd name="connsiteX8" fmla="*/ 931491 w 1187865"/>
              <a:gd name="connsiteY8" fmla="*/ 102550 h 897309"/>
              <a:gd name="connsiteX9" fmla="*/ 734938 w 1187865"/>
              <a:gd name="connsiteY9" fmla="*/ 136733 h 897309"/>
              <a:gd name="connsiteX10" fmla="*/ 675118 w 1187865"/>
              <a:gd name="connsiteY10" fmla="*/ 136733 h 8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865" h="897309">
                <a:moveTo>
                  <a:pt x="675118" y="136733"/>
                </a:moveTo>
                <a:lnTo>
                  <a:pt x="239282" y="0"/>
                </a:lnTo>
                <a:lnTo>
                  <a:pt x="0" y="333286"/>
                </a:lnTo>
                <a:lnTo>
                  <a:pt x="17091" y="606752"/>
                </a:lnTo>
                <a:lnTo>
                  <a:pt x="247828" y="897309"/>
                </a:lnTo>
                <a:lnTo>
                  <a:pt x="803304" y="897309"/>
                </a:lnTo>
                <a:lnTo>
                  <a:pt x="1187865" y="717847"/>
                </a:lnTo>
                <a:lnTo>
                  <a:pt x="1119499" y="299103"/>
                </a:lnTo>
                <a:lnTo>
                  <a:pt x="931491" y="102550"/>
                </a:lnTo>
                <a:lnTo>
                  <a:pt x="734938" y="136733"/>
                </a:lnTo>
                <a:lnTo>
                  <a:pt x="675118" y="1367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686050" y="4005064"/>
            <a:ext cx="1093862" cy="931491"/>
          </a:xfrm>
          <a:custGeom>
            <a:avLst/>
            <a:gdLst>
              <a:gd name="connsiteX0" fmla="*/ 205099 w 1093862"/>
              <a:gd name="connsiteY0" fmla="*/ 239282 h 931491"/>
              <a:gd name="connsiteX1" fmla="*/ 418744 w 1093862"/>
              <a:gd name="connsiteY1" fmla="*/ 8546 h 931491"/>
              <a:gd name="connsiteX2" fmla="*/ 692210 w 1093862"/>
              <a:gd name="connsiteY2" fmla="*/ 0 h 931491"/>
              <a:gd name="connsiteX3" fmla="*/ 982767 w 1093862"/>
              <a:gd name="connsiteY3" fmla="*/ 188007 h 931491"/>
              <a:gd name="connsiteX4" fmla="*/ 1093862 w 1093862"/>
              <a:gd name="connsiteY4" fmla="*/ 564022 h 931491"/>
              <a:gd name="connsiteX5" fmla="*/ 752030 w 1093862"/>
              <a:gd name="connsiteY5" fmla="*/ 931491 h 931491"/>
              <a:gd name="connsiteX6" fmla="*/ 170916 w 1093862"/>
              <a:gd name="connsiteY6" fmla="*/ 837488 h 931491"/>
              <a:gd name="connsiteX7" fmla="*/ 0 w 1093862"/>
              <a:gd name="connsiteY7" fmla="*/ 538385 h 931491"/>
              <a:gd name="connsiteX8" fmla="*/ 205099 w 1093862"/>
              <a:gd name="connsiteY8" fmla="*/ 239282 h 9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62" h="931491">
                <a:moveTo>
                  <a:pt x="205099" y="239282"/>
                </a:moveTo>
                <a:lnTo>
                  <a:pt x="418744" y="8546"/>
                </a:lnTo>
                <a:lnTo>
                  <a:pt x="692210" y="0"/>
                </a:lnTo>
                <a:lnTo>
                  <a:pt x="982767" y="188007"/>
                </a:lnTo>
                <a:lnTo>
                  <a:pt x="1093862" y="564022"/>
                </a:lnTo>
                <a:lnTo>
                  <a:pt x="752030" y="931491"/>
                </a:lnTo>
                <a:lnTo>
                  <a:pt x="170916" y="837488"/>
                </a:lnTo>
                <a:lnTo>
                  <a:pt x="0" y="538385"/>
                </a:lnTo>
                <a:lnTo>
                  <a:pt x="205099" y="23928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3909639" y="4005064"/>
            <a:ext cx="991312" cy="982766"/>
          </a:xfrm>
          <a:custGeom>
            <a:avLst/>
            <a:gdLst>
              <a:gd name="connsiteX0" fmla="*/ 68366 w 991312"/>
              <a:gd name="connsiteY0" fmla="*/ 393106 h 982766"/>
              <a:gd name="connsiteX1" fmla="*/ 0 w 991312"/>
              <a:gd name="connsiteY1" fmla="*/ 162370 h 982766"/>
              <a:gd name="connsiteX2" fmla="*/ 136733 w 991312"/>
              <a:gd name="connsiteY2" fmla="*/ 0 h 982766"/>
              <a:gd name="connsiteX3" fmla="*/ 649480 w 991312"/>
              <a:gd name="connsiteY3" fmla="*/ 0 h 982766"/>
              <a:gd name="connsiteX4" fmla="*/ 888763 w 991312"/>
              <a:gd name="connsiteY4" fmla="*/ 119641 h 982766"/>
              <a:gd name="connsiteX5" fmla="*/ 982766 w 991312"/>
              <a:gd name="connsiteY5" fmla="*/ 324740 h 982766"/>
              <a:gd name="connsiteX6" fmla="*/ 991312 w 991312"/>
              <a:gd name="connsiteY6" fmla="*/ 837488 h 982766"/>
              <a:gd name="connsiteX7" fmla="*/ 247828 w 991312"/>
              <a:gd name="connsiteY7" fmla="*/ 982766 h 982766"/>
              <a:gd name="connsiteX8" fmla="*/ 34183 w 991312"/>
              <a:gd name="connsiteY8" fmla="*/ 777667 h 982766"/>
              <a:gd name="connsiteX9" fmla="*/ 68366 w 991312"/>
              <a:gd name="connsiteY9" fmla="*/ 393106 h 9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312" h="982766">
                <a:moveTo>
                  <a:pt x="68366" y="393106"/>
                </a:moveTo>
                <a:lnTo>
                  <a:pt x="0" y="162370"/>
                </a:lnTo>
                <a:lnTo>
                  <a:pt x="136733" y="0"/>
                </a:lnTo>
                <a:lnTo>
                  <a:pt x="649480" y="0"/>
                </a:lnTo>
                <a:lnTo>
                  <a:pt x="888763" y="119641"/>
                </a:lnTo>
                <a:lnTo>
                  <a:pt x="982766" y="324740"/>
                </a:lnTo>
                <a:lnTo>
                  <a:pt x="991312" y="837488"/>
                </a:lnTo>
                <a:lnTo>
                  <a:pt x="247828" y="982766"/>
                </a:lnTo>
                <a:lnTo>
                  <a:pt x="34183" y="777667"/>
                </a:lnTo>
                <a:lnTo>
                  <a:pt x="68366" y="3931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5047200" y="4024923"/>
            <a:ext cx="820397" cy="914400"/>
          </a:xfrm>
          <a:custGeom>
            <a:avLst/>
            <a:gdLst>
              <a:gd name="connsiteX0" fmla="*/ 205099 w 820397"/>
              <a:gd name="connsiteY0" fmla="*/ 17092 h 914400"/>
              <a:gd name="connsiteX1" fmla="*/ 76913 w 820397"/>
              <a:gd name="connsiteY1" fmla="*/ 196554 h 914400"/>
              <a:gd name="connsiteX2" fmla="*/ 0 w 820397"/>
              <a:gd name="connsiteY2" fmla="*/ 324740 h 914400"/>
              <a:gd name="connsiteX3" fmla="*/ 68367 w 820397"/>
              <a:gd name="connsiteY3" fmla="*/ 512748 h 914400"/>
              <a:gd name="connsiteX4" fmla="*/ 34184 w 820397"/>
              <a:gd name="connsiteY4" fmla="*/ 632389 h 914400"/>
              <a:gd name="connsiteX5" fmla="*/ 128187 w 820397"/>
              <a:gd name="connsiteY5" fmla="*/ 905854 h 914400"/>
              <a:gd name="connsiteX6" fmla="*/ 623843 w 820397"/>
              <a:gd name="connsiteY6" fmla="*/ 914400 h 914400"/>
              <a:gd name="connsiteX7" fmla="*/ 820397 w 820397"/>
              <a:gd name="connsiteY7" fmla="*/ 564023 h 914400"/>
              <a:gd name="connsiteX8" fmla="*/ 794759 w 820397"/>
              <a:gd name="connsiteY8" fmla="*/ 222191 h 914400"/>
              <a:gd name="connsiteX9" fmla="*/ 709301 w 820397"/>
              <a:gd name="connsiteY9" fmla="*/ 0 h 914400"/>
              <a:gd name="connsiteX10" fmla="*/ 205099 w 820397"/>
              <a:gd name="connsiteY10" fmla="*/ 1709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97" h="914400">
                <a:moveTo>
                  <a:pt x="205099" y="17092"/>
                </a:moveTo>
                <a:lnTo>
                  <a:pt x="76913" y="196554"/>
                </a:lnTo>
                <a:lnTo>
                  <a:pt x="0" y="324740"/>
                </a:lnTo>
                <a:lnTo>
                  <a:pt x="68367" y="512748"/>
                </a:lnTo>
                <a:lnTo>
                  <a:pt x="34184" y="632389"/>
                </a:lnTo>
                <a:lnTo>
                  <a:pt x="128187" y="905854"/>
                </a:lnTo>
                <a:lnTo>
                  <a:pt x="623843" y="914400"/>
                </a:lnTo>
                <a:lnTo>
                  <a:pt x="820397" y="564023"/>
                </a:lnTo>
                <a:lnTo>
                  <a:pt x="794759" y="222191"/>
                </a:lnTo>
                <a:lnTo>
                  <a:pt x="709301" y="0"/>
                </a:lnTo>
                <a:lnTo>
                  <a:pt x="205099" y="17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5978692" y="4007832"/>
            <a:ext cx="914400" cy="1008403"/>
          </a:xfrm>
          <a:custGeom>
            <a:avLst/>
            <a:gdLst>
              <a:gd name="connsiteX0" fmla="*/ 128187 w 914400"/>
              <a:gd name="connsiteY0" fmla="*/ 17091 h 1008403"/>
              <a:gd name="connsiteX1" fmla="*/ 17092 w 914400"/>
              <a:gd name="connsiteY1" fmla="*/ 222190 h 1008403"/>
              <a:gd name="connsiteX2" fmla="*/ 0 w 914400"/>
              <a:gd name="connsiteY2" fmla="*/ 529839 h 1008403"/>
              <a:gd name="connsiteX3" fmla="*/ 25637 w 914400"/>
              <a:gd name="connsiteY3" fmla="*/ 888762 h 1008403"/>
              <a:gd name="connsiteX4" fmla="*/ 401652 w 914400"/>
              <a:gd name="connsiteY4" fmla="*/ 1008403 h 1008403"/>
              <a:gd name="connsiteX5" fmla="*/ 786213 w 914400"/>
              <a:gd name="connsiteY5" fmla="*/ 854579 h 1008403"/>
              <a:gd name="connsiteX6" fmla="*/ 914400 w 914400"/>
              <a:gd name="connsiteY6" fmla="*/ 435835 h 1008403"/>
              <a:gd name="connsiteX7" fmla="*/ 905854 w 914400"/>
              <a:gd name="connsiteY7" fmla="*/ 85458 h 1008403"/>
              <a:gd name="connsiteX8" fmla="*/ 521293 w 914400"/>
              <a:gd name="connsiteY8" fmla="*/ 0 h 1008403"/>
              <a:gd name="connsiteX9" fmla="*/ 128187 w 914400"/>
              <a:gd name="connsiteY9" fmla="*/ 17091 h 10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08403">
                <a:moveTo>
                  <a:pt x="128187" y="17091"/>
                </a:moveTo>
                <a:lnTo>
                  <a:pt x="17092" y="222190"/>
                </a:lnTo>
                <a:lnTo>
                  <a:pt x="0" y="529839"/>
                </a:lnTo>
                <a:lnTo>
                  <a:pt x="25637" y="888762"/>
                </a:lnTo>
                <a:lnTo>
                  <a:pt x="401652" y="1008403"/>
                </a:lnTo>
                <a:lnTo>
                  <a:pt x="786213" y="854579"/>
                </a:lnTo>
                <a:lnTo>
                  <a:pt x="914400" y="435835"/>
                </a:lnTo>
                <a:lnTo>
                  <a:pt x="905854" y="85458"/>
                </a:lnTo>
                <a:lnTo>
                  <a:pt x="521293" y="0"/>
                </a:lnTo>
                <a:lnTo>
                  <a:pt x="128187" y="17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6933975" y="4161854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…</a:t>
            </a:r>
            <a:endParaRPr lang="nb-NO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009063" y="3140968"/>
            <a:ext cx="604980" cy="7984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4934" y="3350583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83968" y="3344174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364088" y="3337765"/>
            <a:ext cx="172489" cy="5952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254" y="3344174"/>
            <a:ext cx="0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009063" y="2132856"/>
            <a:ext cx="3096344" cy="121772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xtBox 40"/>
          <p:cNvSpPr txBox="1"/>
          <p:nvPr/>
        </p:nvSpPr>
        <p:spPr>
          <a:xfrm>
            <a:off x="2699792" y="1556792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Bad </a:t>
            </a:r>
            <a:r>
              <a:rPr lang="nb-NO" dirty="0" err="1" smtClean="0"/>
              <a:t>assignment</a:t>
            </a:r>
            <a:endParaRPr lang="nb-NO" dirty="0"/>
          </a:p>
        </p:txBody>
      </p:sp>
      <p:sp>
        <p:nvSpPr>
          <p:cNvPr id="42" name="Freeform 41"/>
          <p:cNvSpPr/>
          <p:nvPr/>
        </p:nvSpPr>
        <p:spPr>
          <a:xfrm>
            <a:off x="1298961" y="3933057"/>
            <a:ext cx="820396" cy="903718"/>
          </a:xfrm>
          <a:custGeom>
            <a:avLst/>
            <a:gdLst>
              <a:gd name="connsiteX0" fmla="*/ 658026 w 820396"/>
              <a:gd name="connsiteY0" fmla="*/ 111095 h 888763"/>
              <a:gd name="connsiteX1" fmla="*/ 239282 w 820396"/>
              <a:gd name="connsiteY1" fmla="*/ 0 h 888763"/>
              <a:gd name="connsiteX2" fmla="*/ 0 w 820396"/>
              <a:gd name="connsiteY2" fmla="*/ 341832 h 888763"/>
              <a:gd name="connsiteX3" fmla="*/ 25637 w 820396"/>
              <a:gd name="connsiteY3" fmla="*/ 623843 h 888763"/>
              <a:gd name="connsiteX4" fmla="*/ 273465 w 820396"/>
              <a:gd name="connsiteY4" fmla="*/ 888763 h 888763"/>
              <a:gd name="connsiteX5" fmla="*/ 820396 w 820396"/>
              <a:gd name="connsiteY5" fmla="*/ 888763 h 888763"/>
              <a:gd name="connsiteX6" fmla="*/ 658026 w 820396"/>
              <a:gd name="connsiteY6" fmla="*/ 111095 h 8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396" h="888763">
                <a:moveTo>
                  <a:pt x="658026" y="111095"/>
                </a:moveTo>
                <a:lnTo>
                  <a:pt x="239282" y="0"/>
                </a:lnTo>
                <a:lnTo>
                  <a:pt x="0" y="341832"/>
                </a:lnTo>
                <a:lnTo>
                  <a:pt x="25637" y="623843"/>
                </a:lnTo>
                <a:lnTo>
                  <a:pt x="273465" y="888763"/>
                </a:lnTo>
                <a:lnTo>
                  <a:pt x="820396" y="888763"/>
                </a:lnTo>
                <a:lnTo>
                  <a:pt x="658026" y="1110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2695567" y="4277995"/>
            <a:ext cx="965675" cy="649480"/>
          </a:xfrm>
          <a:custGeom>
            <a:avLst/>
            <a:gdLst>
              <a:gd name="connsiteX0" fmla="*/ 153824 w 965675"/>
              <a:gd name="connsiteY0" fmla="*/ 0 h 649480"/>
              <a:gd name="connsiteX1" fmla="*/ 965675 w 965675"/>
              <a:gd name="connsiteY1" fmla="*/ 435835 h 649480"/>
              <a:gd name="connsiteX2" fmla="*/ 752030 w 965675"/>
              <a:gd name="connsiteY2" fmla="*/ 649480 h 649480"/>
              <a:gd name="connsiteX3" fmla="*/ 153824 w 965675"/>
              <a:gd name="connsiteY3" fmla="*/ 572568 h 649480"/>
              <a:gd name="connsiteX4" fmla="*/ 0 w 965675"/>
              <a:gd name="connsiteY4" fmla="*/ 264919 h 649480"/>
              <a:gd name="connsiteX5" fmla="*/ 153824 w 965675"/>
              <a:gd name="connsiteY5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675" h="649480">
                <a:moveTo>
                  <a:pt x="153824" y="0"/>
                </a:moveTo>
                <a:lnTo>
                  <a:pt x="965675" y="435835"/>
                </a:lnTo>
                <a:lnTo>
                  <a:pt x="752030" y="649480"/>
                </a:lnTo>
                <a:lnTo>
                  <a:pt x="153824" y="572568"/>
                </a:lnTo>
                <a:lnTo>
                  <a:pt x="0" y="264919"/>
                </a:lnTo>
                <a:lnTo>
                  <a:pt x="15382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3941151" y="4394529"/>
            <a:ext cx="982767" cy="589660"/>
          </a:xfrm>
          <a:custGeom>
            <a:avLst/>
            <a:gdLst>
              <a:gd name="connsiteX0" fmla="*/ 25638 w 982767"/>
              <a:gd name="connsiteY0" fmla="*/ 0 h 589660"/>
              <a:gd name="connsiteX1" fmla="*/ 0 w 982767"/>
              <a:gd name="connsiteY1" fmla="*/ 384561 h 589660"/>
              <a:gd name="connsiteX2" fmla="*/ 205099 w 982767"/>
              <a:gd name="connsiteY2" fmla="*/ 589660 h 589660"/>
              <a:gd name="connsiteX3" fmla="*/ 982767 w 982767"/>
              <a:gd name="connsiteY3" fmla="*/ 435835 h 589660"/>
              <a:gd name="connsiteX4" fmla="*/ 948583 w 982767"/>
              <a:gd name="connsiteY4" fmla="*/ 17091 h 589660"/>
              <a:gd name="connsiteX5" fmla="*/ 25638 w 982767"/>
              <a:gd name="connsiteY5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767" h="589660">
                <a:moveTo>
                  <a:pt x="25638" y="0"/>
                </a:moveTo>
                <a:lnTo>
                  <a:pt x="0" y="384561"/>
                </a:lnTo>
                <a:lnTo>
                  <a:pt x="205099" y="589660"/>
                </a:lnTo>
                <a:lnTo>
                  <a:pt x="982767" y="435835"/>
                </a:lnTo>
                <a:lnTo>
                  <a:pt x="948583" y="17091"/>
                </a:lnTo>
                <a:lnTo>
                  <a:pt x="2563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Freeform 46"/>
          <p:cNvSpPr/>
          <p:nvPr/>
        </p:nvSpPr>
        <p:spPr>
          <a:xfrm>
            <a:off x="2025353" y="3982923"/>
            <a:ext cx="2871387" cy="1649338"/>
          </a:xfrm>
          <a:custGeom>
            <a:avLst/>
            <a:gdLst>
              <a:gd name="connsiteX0" fmla="*/ 162370 w 2871387"/>
              <a:gd name="connsiteY0" fmla="*/ 794758 h 1649338"/>
              <a:gd name="connsiteX1" fmla="*/ 0 w 2871387"/>
              <a:gd name="connsiteY1" fmla="*/ 76912 h 1649338"/>
              <a:gd name="connsiteX2" fmla="*/ 213645 w 2871387"/>
              <a:gd name="connsiteY2" fmla="*/ 42729 h 1649338"/>
              <a:gd name="connsiteX3" fmla="*/ 401653 w 2871387"/>
              <a:gd name="connsiteY3" fmla="*/ 256373 h 1649338"/>
              <a:gd name="connsiteX4" fmla="*/ 478565 w 2871387"/>
              <a:gd name="connsiteY4" fmla="*/ 675117 h 1649338"/>
              <a:gd name="connsiteX5" fmla="*/ 256374 w 2871387"/>
              <a:gd name="connsiteY5" fmla="*/ 752029 h 1649338"/>
              <a:gd name="connsiteX6" fmla="*/ 820397 w 2871387"/>
              <a:gd name="connsiteY6" fmla="*/ 1546788 h 1649338"/>
              <a:gd name="connsiteX7" fmla="*/ 521294 w 2871387"/>
              <a:gd name="connsiteY7" fmla="*/ 529839 h 1649338"/>
              <a:gd name="connsiteX8" fmla="*/ 615297 w 2871387"/>
              <a:gd name="connsiteY8" fmla="*/ 136732 h 1649338"/>
              <a:gd name="connsiteX9" fmla="*/ 931492 w 2871387"/>
              <a:gd name="connsiteY9" fmla="*/ 179461 h 1649338"/>
              <a:gd name="connsiteX10" fmla="*/ 1102408 w 2871387"/>
              <a:gd name="connsiteY10" fmla="*/ 17091 h 1649338"/>
              <a:gd name="connsiteX11" fmla="*/ 1375873 w 2871387"/>
              <a:gd name="connsiteY11" fmla="*/ 17091 h 1649338"/>
              <a:gd name="connsiteX12" fmla="*/ 1640793 w 2871387"/>
              <a:gd name="connsiteY12" fmla="*/ 196553 h 1649338"/>
              <a:gd name="connsiteX13" fmla="*/ 1751888 w 2871387"/>
              <a:gd name="connsiteY13" fmla="*/ 581114 h 1649338"/>
              <a:gd name="connsiteX14" fmla="*/ 1683522 w 2871387"/>
              <a:gd name="connsiteY14" fmla="*/ 649480 h 1649338"/>
              <a:gd name="connsiteX15" fmla="*/ 880217 w 2871387"/>
              <a:gd name="connsiteY15" fmla="*/ 239282 h 1649338"/>
              <a:gd name="connsiteX16" fmla="*/ 649481 w 2871387"/>
              <a:gd name="connsiteY16" fmla="*/ 213644 h 1649338"/>
              <a:gd name="connsiteX17" fmla="*/ 581114 w 2871387"/>
              <a:gd name="connsiteY17" fmla="*/ 538385 h 1649338"/>
              <a:gd name="connsiteX18" fmla="*/ 880217 w 2871387"/>
              <a:gd name="connsiteY18" fmla="*/ 1555334 h 1649338"/>
              <a:gd name="connsiteX19" fmla="*/ 1333144 w 2871387"/>
              <a:gd name="connsiteY19" fmla="*/ 1316052 h 1649338"/>
              <a:gd name="connsiteX20" fmla="*/ 1803163 w 2871387"/>
              <a:gd name="connsiteY20" fmla="*/ 632388 h 1649338"/>
              <a:gd name="connsiteX21" fmla="*/ 1811709 w 2871387"/>
              <a:gd name="connsiteY21" fmla="*/ 410198 h 1649338"/>
              <a:gd name="connsiteX22" fmla="*/ 1914258 w 2871387"/>
              <a:gd name="connsiteY22" fmla="*/ 307648 h 1649338"/>
              <a:gd name="connsiteX23" fmla="*/ 1888621 w 2871387"/>
              <a:gd name="connsiteY23" fmla="*/ 162370 h 1649338"/>
              <a:gd name="connsiteX24" fmla="*/ 2033899 w 2871387"/>
              <a:gd name="connsiteY24" fmla="*/ 8545 h 1649338"/>
              <a:gd name="connsiteX25" fmla="*/ 2546647 w 2871387"/>
              <a:gd name="connsiteY25" fmla="*/ 0 h 1649338"/>
              <a:gd name="connsiteX26" fmla="*/ 2794475 w 2871387"/>
              <a:gd name="connsiteY26" fmla="*/ 162370 h 1649338"/>
              <a:gd name="connsiteX27" fmla="*/ 2871387 w 2871387"/>
              <a:gd name="connsiteY27" fmla="*/ 358923 h 1649338"/>
              <a:gd name="connsiteX28" fmla="*/ 1948441 w 2871387"/>
              <a:gd name="connsiteY28" fmla="*/ 358923 h 1649338"/>
              <a:gd name="connsiteX29" fmla="*/ 1845892 w 2871387"/>
              <a:gd name="connsiteY29" fmla="*/ 444381 h 1649338"/>
              <a:gd name="connsiteX30" fmla="*/ 1854438 w 2871387"/>
              <a:gd name="connsiteY30" fmla="*/ 692209 h 1649338"/>
              <a:gd name="connsiteX31" fmla="*/ 1358782 w 2871387"/>
              <a:gd name="connsiteY31" fmla="*/ 1384418 h 1649338"/>
              <a:gd name="connsiteX32" fmla="*/ 846034 w 2871387"/>
              <a:gd name="connsiteY32" fmla="*/ 1649338 h 1649338"/>
              <a:gd name="connsiteX33" fmla="*/ 743484 w 2871387"/>
              <a:gd name="connsiteY33" fmla="*/ 1555334 h 1649338"/>
              <a:gd name="connsiteX34" fmla="*/ 162370 w 2871387"/>
              <a:gd name="connsiteY34" fmla="*/ 794758 h 16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71387" h="1649338">
                <a:moveTo>
                  <a:pt x="162370" y="794758"/>
                </a:moveTo>
                <a:lnTo>
                  <a:pt x="0" y="76912"/>
                </a:lnTo>
                <a:lnTo>
                  <a:pt x="213645" y="42729"/>
                </a:lnTo>
                <a:lnTo>
                  <a:pt x="401653" y="256373"/>
                </a:lnTo>
                <a:lnTo>
                  <a:pt x="478565" y="675117"/>
                </a:lnTo>
                <a:lnTo>
                  <a:pt x="256374" y="752029"/>
                </a:lnTo>
                <a:lnTo>
                  <a:pt x="820397" y="1546788"/>
                </a:lnTo>
                <a:lnTo>
                  <a:pt x="521294" y="529839"/>
                </a:lnTo>
                <a:lnTo>
                  <a:pt x="615297" y="136732"/>
                </a:lnTo>
                <a:lnTo>
                  <a:pt x="931492" y="179461"/>
                </a:lnTo>
                <a:lnTo>
                  <a:pt x="1102408" y="17091"/>
                </a:lnTo>
                <a:lnTo>
                  <a:pt x="1375873" y="17091"/>
                </a:lnTo>
                <a:lnTo>
                  <a:pt x="1640793" y="196553"/>
                </a:lnTo>
                <a:lnTo>
                  <a:pt x="1751888" y="581114"/>
                </a:lnTo>
                <a:lnTo>
                  <a:pt x="1683522" y="649480"/>
                </a:lnTo>
                <a:lnTo>
                  <a:pt x="880217" y="239282"/>
                </a:lnTo>
                <a:lnTo>
                  <a:pt x="649481" y="213644"/>
                </a:lnTo>
                <a:lnTo>
                  <a:pt x="581114" y="538385"/>
                </a:lnTo>
                <a:lnTo>
                  <a:pt x="880217" y="1555334"/>
                </a:lnTo>
                <a:lnTo>
                  <a:pt x="1333144" y="1316052"/>
                </a:lnTo>
                <a:lnTo>
                  <a:pt x="1803163" y="632388"/>
                </a:lnTo>
                <a:lnTo>
                  <a:pt x="1811709" y="410198"/>
                </a:lnTo>
                <a:lnTo>
                  <a:pt x="1914258" y="307648"/>
                </a:lnTo>
                <a:lnTo>
                  <a:pt x="1888621" y="162370"/>
                </a:lnTo>
                <a:lnTo>
                  <a:pt x="2033899" y="8545"/>
                </a:lnTo>
                <a:lnTo>
                  <a:pt x="2546647" y="0"/>
                </a:lnTo>
                <a:lnTo>
                  <a:pt x="2794475" y="162370"/>
                </a:lnTo>
                <a:lnTo>
                  <a:pt x="2871387" y="358923"/>
                </a:lnTo>
                <a:lnTo>
                  <a:pt x="1948441" y="358923"/>
                </a:lnTo>
                <a:lnTo>
                  <a:pt x="1845892" y="444381"/>
                </a:lnTo>
                <a:lnTo>
                  <a:pt x="1854438" y="692209"/>
                </a:lnTo>
                <a:lnTo>
                  <a:pt x="1358782" y="1384418"/>
                </a:lnTo>
                <a:lnTo>
                  <a:pt x="846034" y="1649338"/>
                </a:lnTo>
                <a:lnTo>
                  <a:pt x="743484" y="1555334"/>
                </a:lnTo>
                <a:lnTo>
                  <a:pt x="162370" y="7947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accent2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xtBox 47"/>
          <p:cNvSpPr txBox="1"/>
          <p:nvPr/>
        </p:nvSpPr>
        <p:spPr>
          <a:xfrm>
            <a:off x="1043608" y="5805264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Set </a:t>
            </a:r>
            <a:r>
              <a:rPr lang="nb-NO" dirty="0" err="1" smtClean="0"/>
              <a:t>added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to </a:t>
            </a:r>
            <a:r>
              <a:rPr lang="nb-NO" dirty="0" err="1" smtClean="0"/>
              <a:t>forbid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bad </a:t>
            </a:r>
            <a:r>
              <a:rPr lang="nb-NO" dirty="0" err="1" smtClean="0"/>
              <a:t>assignment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7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 animBg="1"/>
      <p:bldP spid="44" grpId="0" animBg="1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bad </a:t>
            </a:r>
            <a:r>
              <a:rPr lang="nb-NO" dirty="0" err="1" smtClean="0"/>
              <a:t>assignment</a:t>
            </a:r>
            <a:r>
              <a:rPr lang="nb-NO" dirty="0" smtClean="0"/>
              <a:t> to at most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, </a:t>
            </a:r>
            <a:r>
              <a:rPr lang="nb-NO" dirty="0" err="1" smtClean="0"/>
              <a:t>forbid</a:t>
            </a:r>
            <a:r>
              <a:rPr lang="nb-NO" dirty="0" smtClean="0"/>
              <a:t> it by </a:t>
            </a:r>
            <a:r>
              <a:rPr lang="nb-NO" dirty="0" err="1" smtClean="0"/>
              <a:t>adding</a:t>
            </a:r>
            <a:r>
              <a:rPr lang="nb-NO" dirty="0" smtClean="0"/>
              <a:t> a «</a:t>
            </a:r>
            <a:r>
              <a:rPr lang="nb-NO" dirty="0" smtClean="0">
                <a:solidFill>
                  <a:srgbClr val="C00000"/>
                </a:solidFill>
              </a:rPr>
              <a:t>bad </a:t>
            </a:r>
            <a:r>
              <a:rPr lang="nb-NO" dirty="0" err="1" smtClean="0">
                <a:solidFill>
                  <a:srgbClr val="C00000"/>
                </a:solidFill>
              </a:rPr>
              <a:t>assignment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guard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This </a:t>
            </a:r>
            <a:r>
              <a:rPr lang="nb-NO" dirty="0" err="1" smtClean="0"/>
              <a:t>adds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d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gd</a:t>
            </a:r>
            <a:r>
              <a:rPr lang="nb-NO" dirty="0" smtClean="0">
                <a:solidFill>
                  <a:srgbClr val="C00000"/>
                </a:solidFill>
              </a:rPr>
              <a:t>) = O(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d</a:t>
            </a:r>
            <a:r>
              <a:rPr lang="nb-NO" dirty="0" smtClean="0">
                <a:solidFill>
                  <a:srgbClr val="C00000"/>
                </a:solidFill>
              </a:rPr>
              <a:t>) </a:t>
            </a:r>
            <a:r>
              <a:rPr lang="nb-NO" dirty="0" err="1" smtClean="0"/>
              <a:t>sets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03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 smtClean="0"/>
                  <a:t>Satisfying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Sets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r="-667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err="1" smtClean="0"/>
                  <a:t>satisfying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has </a:t>
                </a:r>
                <a:r>
                  <a:rPr lang="nb-NO" dirty="0" err="1" smtClean="0"/>
                  <a:t>no</a:t>
                </a:r>
                <a:r>
                  <a:rPr lang="nb-NO" dirty="0" smtClean="0"/>
                  <a:t> bad </a:t>
                </a:r>
                <a:br>
                  <a:rPr lang="nb-NO" dirty="0" smtClean="0"/>
                </a:br>
                <a:r>
                  <a:rPr lang="nb-NO" dirty="0" smtClean="0"/>
                  <a:t>sub-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 </a:t>
                </a:r>
                <a:r>
                  <a:rPr lang="nb-NO" dirty="0" smtClean="0">
                    <a:sym typeface="Wingdings" panose="05000000000000000000" pitchFamily="2" charset="2"/>
                  </a:rPr>
                  <a:t>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corresponds</a:t>
                </a:r>
                <a:r>
                  <a:rPr lang="nb-NO" dirty="0" smtClean="0">
                    <a:sym typeface="Wingdings" panose="05000000000000000000" pitchFamily="2" charset="2"/>
                  </a:rPr>
                  <a:t> to 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hitting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/>
                  <a:t>corresponds</a:t>
                </a:r>
                <a:r>
                  <a:rPr lang="nb-NO" dirty="0" smtClean="0"/>
                  <a:t> to an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assignment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err="1" smtClean="0"/>
                  <a:t>this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falsified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clause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would</a:t>
                </a:r>
                <a:r>
                  <a:rPr lang="nb-NO" dirty="0" smtClean="0"/>
                  <a:t> be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bad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 lives in, and miss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bad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assignment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guard</a:t>
                </a:r>
                <a:r>
                  <a:rPr lang="nb-NO" dirty="0" smtClean="0"/>
                  <a:t>. 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815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 </a:t>
            </a:r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Can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variable d-SAT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element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a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 </a:t>
                </a:r>
                <a:r>
                  <a:rPr lang="nb-NO" dirty="0" err="1" smtClean="0"/>
                  <a:t>yields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(c+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 </a:t>
                </a:r>
                <a:r>
                  <a:rPr lang="nb-NO" dirty="0" err="1" smtClean="0"/>
                  <a:t>would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violate</a:t>
                </a:r>
                <a:r>
                  <a:rPr lang="nb-NO" dirty="0" smtClean="0"/>
                  <a:t> SETH.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1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Here all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 have </a:t>
                </a:r>
                <a:r>
                  <a:rPr lang="nb-NO" dirty="0" err="1" smtClean="0"/>
                  <a:t>size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Input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d</a:t>
                </a:r>
              </a:p>
              <a:p>
                <a:pPr marL="0" indent="0">
                  <a:buNone/>
                </a:pPr>
                <a:endParaRPr lang="nb-NO" baseline="30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baseline="30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 smtClean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err="1" smtClean="0">
                    <a:solidFill>
                      <a:srgbClr val="C00000"/>
                    </a:solidFill>
                  </a:rPr>
                  <a:t>n+m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 smtClean="0"/>
                  <a:t>Fastest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1.31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1.47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</a:p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…</a:t>
                </a:r>
              </a:p>
              <a:p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 smtClean="0"/>
                  <a:t>Fastest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SAT:</a:t>
                </a:r>
                <a:r>
                  <a:rPr lang="nb-NO" sz="2800" dirty="0"/>
                  <a:t> </a:t>
                </a:r>
                <a:r>
                  <a:rPr lang="nb-NO" sz="2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blipFill rotWithShape="1">
                <a:blip r:embed="rId3"/>
                <a:stretch>
                  <a:fillRect l="-1969" t="-1952" b="-303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used to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very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tight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running</a:t>
            </a:r>
            <a:r>
              <a:rPr lang="nb-NO" dirty="0" smtClean="0"/>
              <a:t> time </a:t>
            </a:r>
            <a:r>
              <a:rPr lang="nb-NO" dirty="0" err="1" smtClean="0"/>
              <a:t>bounds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 recently has been used to </a:t>
            </a:r>
            <a:r>
              <a:rPr lang="nb-NO" dirty="0" smtClean="0">
                <a:solidFill>
                  <a:srgbClr val="C00000"/>
                </a:solidFill>
              </a:rPr>
              <a:t>give lower bounds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0070C0"/>
                </a:solidFill>
              </a:rPr>
              <a:t>polynomial time</a:t>
            </a:r>
            <a:r>
              <a:rPr lang="nb-NO" dirty="0" smtClean="0"/>
              <a:t> solvable problems, and for </a:t>
            </a:r>
            <a:r>
              <a:rPr lang="nb-NO" dirty="0" smtClean="0">
                <a:solidFill>
                  <a:srgbClr val="FF0000"/>
                </a:solidFill>
              </a:rPr>
              <a:t>running time</a:t>
            </a:r>
            <a:r>
              <a:rPr lang="nb-NO" dirty="0" smtClean="0"/>
              <a:t> of approximation algorithms.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Open Problems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show a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Set Cover </a:t>
            </a:r>
            <a:r>
              <a:rPr lang="nb-NO" dirty="0" err="1" smtClean="0"/>
              <a:t>assuming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SETH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397646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show a </a:t>
            </a:r>
            <a:r>
              <a:rPr lang="nb-NO" dirty="0" smtClean="0">
                <a:solidFill>
                  <a:srgbClr val="C00000"/>
                </a:solidFill>
              </a:rPr>
              <a:t>1.00001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</a:t>
            </a:r>
            <a:r>
              <a:rPr lang="nb-NO" dirty="0" err="1" smtClean="0"/>
              <a:t>assuming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SETH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7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Strong</a:t>
            </a:r>
            <a:r>
              <a:rPr lang="nb-NO" dirty="0" smtClean="0"/>
              <a:t> ETH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inf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⁡{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: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d-SAT has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algorithm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  <a:blipFill rotWithShape="1">
                <a:blip r:embed="rId2"/>
                <a:stretch>
                  <a:fillRect l="-1852" t="-9836"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564305"/>
                <a:ext cx="40986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002060"/>
                    </a:solidFill>
                  </a:rPr>
                  <a:t>Know: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200">
                        <a:solidFill>
                          <a:srgbClr val="C00000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nb-NO" sz="3200" baseline="-25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1</a:t>
                </a:r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564305"/>
                <a:ext cx="409862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715" t="-12500" r="-594" b="-343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 smtClean="0">
                    <a:solidFill>
                      <a:srgbClr val="002060"/>
                    </a:solidFill>
                  </a:rPr>
                  <a:t>ETH: s</a:t>
                </a:r>
                <a:r>
                  <a:rPr lang="nb-NO" sz="4400" baseline="-25000" dirty="0" smtClean="0">
                    <a:solidFill>
                      <a:srgbClr val="002060"/>
                    </a:solidFill>
                  </a:rPr>
                  <a:t>3</a:t>
                </a:r>
                <a:r>
                  <a:rPr lang="nb-NO" sz="4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4400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nb-NO" sz="4400" dirty="0" smtClean="0">
                    <a:solidFill>
                      <a:srgbClr val="C00000"/>
                    </a:solidFill>
                  </a:rPr>
                  <a:t> 0</a:t>
                </a:r>
                <a:endParaRPr lang="nb-NO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9111" t="-15748" r="-8222" b="-362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 smtClean="0">
                    <a:solidFill>
                      <a:srgbClr val="002060"/>
                    </a:solidFill>
                  </a:rPr>
                  <a:t>SETH: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sz="66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sz="4400" dirty="0" smtClean="0">
                    <a:solidFill>
                      <a:srgbClr val="C00000"/>
                    </a:solidFill>
                  </a:rPr>
                  <a:t> 1</a:t>
                </a:r>
                <a:endParaRPr lang="nb-NO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blipFill rotWithShape="1">
                <a:blip r:embed="rId5"/>
                <a:stretch>
                  <a:fillRect l="-7193" t="-15267" r="-6140" b="-320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func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  <a:blipFill rotWithShape="1">
                <a:blip r:embed="rId6"/>
                <a:stretch>
                  <a:fillRect l="-1852" t="-9756" b="-48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Showing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r>
              <a:rPr lang="nb-NO" smtClean="0"/>
              <a:t> under SETH</a:t>
            </a:r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3888" y="3255367"/>
            <a:ext cx="18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4319" y="2958624"/>
            <a:ext cx="243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Your Problem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615407"/>
            <a:ext cx="218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Too fast </a:t>
            </a:r>
            <a:r>
              <a:rPr lang="nb-NO" sz="2000" dirty="0" err="1" smtClean="0">
                <a:solidFill>
                  <a:srgbClr val="002060"/>
                </a:solidFill>
              </a:rPr>
              <a:t>algorithm</a:t>
            </a:r>
            <a:r>
              <a:rPr lang="nb-NO" sz="2000" dirty="0" smtClean="0">
                <a:solidFill>
                  <a:srgbClr val="002060"/>
                </a:solidFill>
              </a:rPr>
              <a:t>?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0435" y="2967335"/>
            <a:ext cx="111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d-SAT</a:t>
            </a:r>
            <a:endParaRPr lang="nb-NO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1.99999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7584" y="4222829"/>
            <a:ext cx="254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The </a:t>
            </a:r>
            <a:r>
              <a:rPr lang="nb-NO" dirty="0" err="1" smtClean="0">
                <a:solidFill>
                  <a:srgbClr val="002060"/>
                </a:solidFill>
              </a:rPr>
              <a:t>number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9</a:t>
            </a:r>
            <a:r>
              <a:rPr lang="nb-NO" dirty="0" smtClean="0">
                <a:solidFill>
                  <a:srgbClr val="002060"/>
                </a:solidFill>
              </a:rPr>
              <a:t>’s </a:t>
            </a:r>
            <a:r>
              <a:rPr lang="nb-NO" dirty="0" smtClean="0">
                <a:solidFill>
                  <a:srgbClr val="C00000"/>
                </a:solidFill>
              </a:rPr>
              <a:t>MUST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be </a:t>
            </a:r>
            <a:r>
              <a:rPr lang="nb-NO" dirty="0" err="1" smtClean="0">
                <a:solidFill>
                  <a:srgbClr val="002060"/>
                </a:solidFill>
              </a:rPr>
              <a:t>independent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10207" y="3573016"/>
            <a:ext cx="2785929" cy="480656"/>
          </a:xfrm>
          <a:custGeom>
            <a:avLst/>
            <a:gdLst>
              <a:gd name="connsiteX0" fmla="*/ 2785929 w 2785929"/>
              <a:gd name="connsiteY0" fmla="*/ 191835 h 480656"/>
              <a:gd name="connsiteX1" fmla="*/ 2623559 w 2785929"/>
              <a:gd name="connsiteY1" fmla="*/ 166197 h 480656"/>
              <a:gd name="connsiteX2" fmla="*/ 2298819 w 2785929"/>
              <a:gd name="connsiteY2" fmla="*/ 208926 h 480656"/>
              <a:gd name="connsiteX3" fmla="*/ 1974079 w 2785929"/>
              <a:gd name="connsiteY3" fmla="*/ 465300 h 480656"/>
              <a:gd name="connsiteX4" fmla="*/ 1649339 w 2785929"/>
              <a:gd name="connsiteY4" fmla="*/ 422571 h 480656"/>
              <a:gd name="connsiteX5" fmla="*/ 1435694 w 2785929"/>
              <a:gd name="connsiteY5" fmla="*/ 183289 h 480656"/>
              <a:gd name="connsiteX6" fmla="*/ 1153682 w 2785929"/>
              <a:gd name="connsiteY6" fmla="*/ 3827 h 480656"/>
              <a:gd name="connsiteX7" fmla="*/ 803305 w 2785929"/>
              <a:gd name="connsiteY7" fmla="*/ 80739 h 480656"/>
              <a:gd name="connsiteX8" fmla="*/ 487110 w 2785929"/>
              <a:gd name="connsiteY8" fmla="*/ 311476 h 480656"/>
              <a:gd name="connsiteX9" fmla="*/ 136733 w 2785929"/>
              <a:gd name="connsiteY9" fmla="*/ 345659 h 480656"/>
              <a:gd name="connsiteX10" fmla="*/ 0 w 2785929"/>
              <a:gd name="connsiteY10" fmla="*/ 277292 h 48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5929" h="480656">
                <a:moveTo>
                  <a:pt x="2785929" y="191835"/>
                </a:moveTo>
                <a:cubicBezTo>
                  <a:pt x="2745336" y="177591"/>
                  <a:pt x="2704744" y="163348"/>
                  <a:pt x="2623559" y="166197"/>
                </a:cubicBezTo>
                <a:cubicBezTo>
                  <a:pt x="2542374" y="169045"/>
                  <a:pt x="2407066" y="159075"/>
                  <a:pt x="2298819" y="208926"/>
                </a:cubicBezTo>
                <a:cubicBezTo>
                  <a:pt x="2190572" y="258777"/>
                  <a:pt x="2082326" y="429693"/>
                  <a:pt x="1974079" y="465300"/>
                </a:cubicBezTo>
                <a:cubicBezTo>
                  <a:pt x="1865832" y="500907"/>
                  <a:pt x="1739070" y="469573"/>
                  <a:pt x="1649339" y="422571"/>
                </a:cubicBezTo>
                <a:cubicBezTo>
                  <a:pt x="1559608" y="375569"/>
                  <a:pt x="1518303" y="253080"/>
                  <a:pt x="1435694" y="183289"/>
                </a:cubicBezTo>
                <a:cubicBezTo>
                  <a:pt x="1353085" y="113498"/>
                  <a:pt x="1259080" y="20919"/>
                  <a:pt x="1153682" y="3827"/>
                </a:cubicBezTo>
                <a:cubicBezTo>
                  <a:pt x="1048284" y="-13265"/>
                  <a:pt x="914400" y="29464"/>
                  <a:pt x="803305" y="80739"/>
                </a:cubicBezTo>
                <a:cubicBezTo>
                  <a:pt x="692210" y="132014"/>
                  <a:pt x="598205" y="267323"/>
                  <a:pt x="487110" y="311476"/>
                </a:cubicBezTo>
                <a:cubicBezTo>
                  <a:pt x="376015" y="355629"/>
                  <a:pt x="217918" y="351356"/>
                  <a:pt x="136733" y="345659"/>
                </a:cubicBezTo>
                <a:cubicBezTo>
                  <a:pt x="55548" y="339962"/>
                  <a:pt x="27774" y="308627"/>
                  <a:pt x="0" y="277292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2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Dominating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/>
              <a:t> Is </a:t>
            </a:r>
            <a:r>
              <a:rPr lang="nb-NO" dirty="0" err="1" smtClean="0"/>
              <a:t>there</a:t>
            </a:r>
            <a:r>
              <a:rPr lang="nb-NO" dirty="0" smtClean="0"/>
              <a:t>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	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N[S] = V(G)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Naive: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Smarter: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k+o</a:t>
            </a:r>
            <a:r>
              <a:rPr lang="nb-NO" baseline="30000" dirty="0" smtClean="0">
                <a:solidFill>
                  <a:srgbClr val="C00000"/>
                </a:solidFill>
              </a:rPr>
              <a:t>(1)</a:t>
            </a:r>
          </a:p>
          <a:p>
            <a:pPr marL="0" indent="0">
              <a:buNone/>
            </a:pPr>
            <a:r>
              <a:rPr lang="nb-NO" dirty="0" err="1" smtClean="0"/>
              <a:t>Assuming</a:t>
            </a:r>
            <a:r>
              <a:rPr lang="nb-NO" dirty="0" smtClean="0"/>
              <a:t> ETH: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(k)</a:t>
            </a:r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2160" y="3606115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err="1" smtClean="0">
                <a:solidFill>
                  <a:srgbClr val="C00000"/>
                </a:solidFill>
              </a:rPr>
              <a:t>n</a:t>
            </a:r>
            <a:r>
              <a:rPr lang="nb-NO" sz="4800" baseline="30000" dirty="0" err="1" smtClean="0">
                <a:solidFill>
                  <a:srgbClr val="C00000"/>
                </a:solidFill>
              </a:rPr>
              <a:t>k</a:t>
            </a:r>
            <a:r>
              <a:rPr lang="nb-NO" sz="4800" baseline="30000" dirty="0" smtClean="0">
                <a:solidFill>
                  <a:srgbClr val="C00000"/>
                </a:solidFill>
              </a:rPr>
              <a:t>/10</a:t>
            </a:r>
            <a:r>
              <a:rPr lang="nb-NO" sz="4800" dirty="0" smtClean="0">
                <a:solidFill>
                  <a:srgbClr val="002060"/>
                </a:solidFill>
              </a:rPr>
              <a:t>?</a:t>
            </a:r>
            <a:endParaRPr lang="nb-NO" sz="4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560" y="4758243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C00000"/>
                </a:solidFill>
              </a:rPr>
              <a:t>n</a:t>
            </a:r>
            <a:r>
              <a:rPr lang="nb-NO" sz="4800" baseline="30000" dirty="0" smtClean="0">
                <a:solidFill>
                  <a:srgbClr val="C00000"/>
                </a:solidFill>
              </a:rPr>
              <a:t>k-1</a:t>
            </a:r>
            <a:r>
              <a:rPr lang="nb-NO" sz="4800" dirty="0" smtClean="0">
                <a:solidFill>
                  <a:srgbClr val="002060"/>
                </a:solidFill>
              </a:rPr>
              <a:t>?</a:t>
            </a:r>
            <a:endParaRPr lang="nb-NO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3155324" y="4159876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756856" y="4095482"/>
            <a:ext cx="1468192" cy="991673"/>
          </a:xfrm>
          <a:custGeom>
            <a:avLst/>
            <a:gdLst>
              <a:gd name="connsiteX0" fmla="*/ 1403798 w 1468192"/>
              <a:gd name="connsiteY0" fmla="*/ 528033 h 991673"/>
              <a:gd name="connsiteX1" fmla="*/ 1390919 w 1468192"/>
              <a:gd name="connsiteY1" fmla="*/ 399245 h 991673"/>
              <a:gd name="connsiteX2" fmla="*/ 1352282 w 1468192"/>
              <a:gd name="connsiteY2" fmla="*/ 257577 h 991673"/>
              <a:gd name="connsiteX3" fmla="*/ 1313645 w 1468192"/>
              <a:gd name="connsiteY3" fmla="*/ 154546 h 991673"/>
              <a:gd name="connsiteX4" fmla="*/ 1236372 w 1468192"/>
              <a:gd name="connsiteY4" fmla="*/ 25757 h 991673"/>
              <a:gd name="connsiteX5" fmla="*/ 1146220 w 1468192"/>
              <a:gd name="connsiteY5" fmla="*/ 64394 h 991673"/>
              <a:gd name="connsiteX6" fmla="*/ 1043189 w 1468192"/>
              <a:gd name="connsiteY6" fmla="*/ 154546 h 991673"/>
              <a:gd name="connsiteX7" fmla="*/ 1043189 w 1468192"/>
              <a:gd name="connsiteY7" fmla="*/ 154546 h 991673"/>
              <a:gd name="connsiteX8" fmla="*/ 850006 w 1468192"/>
              <a:gd name="connsiteY8" fmla="*/ 12879 h 991673"/>
              <a:gd name="connsiteX9" fmla="*/ 746975 w 1468192"/>
              <a:gd name="connsiteY9" fmla="*/ 0 h 991673"/>
              <a:gd name="connsiteX10" fmla="*/ 605307 w 1468192"/>
              <a:gd name="connsiteY10" fmla="*/ 38636 h 991673"/>
              <a:gd name="connsiteX11" fmla="*/ 502276 w 1468192"/>
              <a:gd name="connsiteY11" fmla="*/ 64394 h 991673"/>
              <a:gd name="connsiteX12" fmla="*/ 399245 w 1468192"/>
              <a:gd name="connsiteY12" fmla="*/ 128788 h 991673"/>
              <a:gd name="connsiteX13" fmla="*/ 309093 w 1468192"/>
              <a:gd name="connsiteY13" fmla="*/ 154546 h 991673"/>
              <a:gd name="connsiteX14" fmla="*/ 193183 w 1468192"/>
              <a:gd name="connsiteY14" fmla="*/ 180304 h 991673"/>
              <a:gd name="connsiteX15" fmla="*/ 90152 w 1468192"/>
              <a:gd name="connsiteY15" fmla="*/ 193183 h 991673"/>
              <a:gd name="connsiteX16" fmla="*/ 0 w 1468192"/>
              <a:gd name="connsiteY16" fmla="*/ 321972 h 991673"/>
              <a:gd name="connsiteX17" fmla="*/ 12879 w 1468192"/>
              <a:gd name="connsiteY17" fmla="*/ 399245 h 991673"/>
              <a:gd name="connsiteX18" fmla="*/ 167426 w 1468192"/>
              <a:gd name="connsiteY18" fmla="*/ 643943 h 991673"/>
              <a:gd name="connsiteX19" fmla="*/ 270457 w 1468192"/>
              <a:gd name="connsiteY19" fmla="*/ 824248 h 991673"/>
              <a:gd name="connsiteX20" fmla="*/ 347730 w 1468192"/>
              <a:gd name="connsiteY20" fmla="*/ 978794 h 991673"/>
              <a:gd name="connsiteX21" fmla="*/ 425003 w 1468192"/>
              <a:gd name="connsiteY21" fmla="*/ 991673 h 991673"/>
              <a:gd name="connsiteX22" fmla="*/ 682581 w 1468192"/>
              <a:gd name="connsiteY22" fmla="*/ 746974 h 991673"/>
              <a:gd name="connsiteX23" fmla="*/ 785612 w 1468192"/>
              <a:gd name="connsiteY23" fmla="*/ 669701 h 991673"/>
              <a:gd name="connsiteX24" fmla="*/ 901521 w 1468192"/>
              <a:gd name="connsiteY24" fmla="*/ 785611 h 991673"/>
              <a:gd name="connsiteX25" fmla="*/ 978795 w 1468192"/>
              <a:gd name="connsiteY25" fmla="*/ 824248 h 991673"/>
              <a:gd name="connsiteX26" fmla="*/ 1262130 w 1468192"/>
              <a:gd name="connsiteY26" fmla="*/ 940157 h 991673"/>
              <a:gd name="connsiteX27" fmla="*/ 1326524 w 1468192"/>
              <a:gd name="connsiteY27" fmla="*/ 940157 h 991673"/>
              <a:gd name="connsiteX28" fmla="*/ 1468192 w 1468192"/>
              <a:gd name="connsiteY28" fmla="*/ 721217 h 991673"/>
              <a:gd name="connsiteX29" fmla="*/ 1442434 w 1468192"/>
              <a:gd name="connsiteY29" fmla="*/ 528033 h 991673"/>
              <a:gd name="connsiteX30" fmla="*/ 1416676 w 1468192"/>
              <a:gd name="connsiteY30" fmla="*/ 399245 h 991673"/>
              <a:gd name="connsiteX31" fmla="*/ 1403798 w 1468192"/>
              <a:gd name="connsiteY31" fmla="*/ 412124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68192" h="991673">
                <a:moveTo>
                  <a:pt x="1403798" y="528033"/>
                </a:moveTo>
                <a:lnTo>
                  <a:pt x="1390919" y="399245"/>
                </a:lnTo>
                <a:cubicBezTo>
                  <a:pt x="1363079" y="273964"/>
                  <a:pt x="1382861" y="318736"/>
                  <a:pt x="1352282" y="257577"/>
                </a:cubicBezTo>
                <a:lnTo>
                  <a:pt x="1313645" y="154546"/>
                </a:lnTo>
                <a:lnTo>
                  <a:pt x="1236372" y="25757"/>
                </a:lnTo>
                <a:lnTo>
                  <a:pt x="1146220" y="64394"/>
                </a:lnTo>
                <a:lnTo>
                  <a:pt x="1043189" y="154546"/>
                </a:lnTo>
                <a:lnTo>
                  <a:pt x="1043189" y="154546"/>
                </a:lnTo>
                <a:lnTo>
                  <a:pt x="850006" y="12879"/>
                </a:lnTo>
                <a:lnTo>
                  <a:pt x="746975" y="0"/>
                </a:lnTo>
                <a:lnTo>
                  <a:pt x="605307" y="38636"/>
                </a:lnTo>
                <a:lnTo>
                  <a:pt x="502276" y="64394"/>
                </a:lnTo>
                <a:lnTo>
                  <a:pt x="399245" y="128788"/>
                </a:lnTo>
                <a:lnTo>
                  <a:pt x="309093" y="154546"/>
                </a:lnTo>
                <a:lnTo>
                  <a:pt x="193183" y="180304"/>
                </a:lnTo>
                <a:lnTo>
                  <a:pt x="90152" y="193183"/>
                </a:lnTo>
                <a:lnTo>
                  <a:pt x="0" y="321972"/>
                </a:lnTo>
                <a:lnTo>
                  <a:pt x="12879" y="399245"/>
                </a:lnTo>
                <a:lnTo>
                  <a:pt x="167426" y="643943"/>
                </a:lnTo>
                <a:lnTo>
                  <a:pt x="270457" y="824248"/>
                </a:lnTo>
                <a:lnTo>
                  <a:pt x="347730" y="978794"/>
                </a:lnTo>
                <a:lnTo>
                  <a:pt x="425003" y="991673"/>
                </a:lnTo>
                <a:lnTo>
                  <a:pt x="682581" y="746974"/>
                </a:lnTo>
                <a:lnTo>
                  <a:pt x="785612" y="669701"/>
                </a:lnTo>
                <a:lnTo>
                  <a:pt x="901521" y="785611"/>
                </a:lnTo>
                <a:lnTo>
                  <a:pt x="978795" y="824248"/>
                </a:lnTo>
                <a:lnTo>
                  <a:pt x="1262130" y="940157"/>
                </a:lnTo>
                <a:lnTo>
                  <a:pt x="1326524" y="940157"/>
                </a:lnTo>
                <a:lnTo>
                  <a:pt x="1468192" y="721217"/>
                </a:lnTo>
                <a:lnTo>
                  <a:pt x="1442434" y="528033"/>
                </a:lnTo>
                <a:lnTo>
                  <a:pt x="1416676" y="399245"/>
                </a:lnTo>
                <a:lnTo>
                  <a:pt x="1403798" y="412124"/>
                </a:lnTo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 </a:t>
            </a:r>
            <a:r>
              <a:rPr lang="nb-NO" dirty="0" smtClean="0">
                <a:sym typeface="Wingdings" pitchFamily="2" charset="2"/>
              </a:rPr>
              <a:t>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dirty="0" smtClean="0">
                <a:sym typeface="Wingdings" pitchFamily="2" charset="2"/>
              </a:rPr>
              <a:t>-Dominating Set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5776" y="2060848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1484784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31926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198884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3284984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79912" y="2780928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39952" y="2780928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99992" y="2780928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0032" y="2780928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2852936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6388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392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5597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1601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99792" y="5345340"/>
            <a:ext cx="3709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 smtClean="0"/>
              <a:t>One vertex for each of the </a:t>
            </a:r>
            <a:r>
              <a:rPr lang="nb-NO" sz="2200" dirty="0" smtClean="0">
                <a:solidFill>
                  <a:srgbClr val="C00000"/>
                </a:solidFill>
              </a:rPr>
              <a:t>2</a:t>
            </a:r>
            <a:r>
              <a:rPr lang="nb-NO" sz="2200" baseline="30000" dirty="0" smtClean="0">
                <a:solidFill>
                  <a:srgbClr val="C00000"/>
                </a:solidFill>
              </a:rPr>
              <a:t>n/k</a:t>
            </a:r>
            <a:r>
              <a:rPr lang="nb-NO" sz="2200" dirty="0" smtClean="0"/>
              <a:t> </a:t>
            </a:r>
            <a:br>
              <a:rPr lang="nb-NO" sz="2200" dirty="0" smtClean="0"/>
            </a:br>
            <a:r>
              <a:rPr lang="nb-NO" sz="2200" dirty="0" smtClean="0"/>
              <a:t>assignments to the variables</a:t>
            </a:r>
          </a:p>
          <a:p>
            <a:r>
              <a:rPr lang="nb-NO" sz="2200" dirty="0" smtClean="0"/>
              <a:t>in the group.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364088" y="2780928"/>
            <a:ext cx="648072" cy="18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08104" y="2708920"/>
            <a:ext cx="792088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24128" y="2708920"/>
            <a:ext cx="864096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68144" y="2636912"/>
            <a:ext cx="1008112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726" y="2564904"/>
            <a:ext cx="1307507" cy="741444"/>
            <a:chOff x="155726" y="2564904"/>
            <a:chExt cx="1307507" cy="741444"/>
          </a:xfrm>
        </p:grpSpPr>
        <p:sp>
          <p:nvSpPr>
            <p:cNvPr id="7" name="Freeform 6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Oval 1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91680" y="2348880"/>
            <a:ext cx="1307507" cy="741444"/>
            <a:chOff x="155726" y="2564904"/>
            <a:chExt cx="1307507" cy="741444"/>
          </a:xfrm>
        </p:grpSpPr>
        <p:sp>
          <p:nvSpPr>
            <p:cNvPr id="74" name="Freeform 73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9912" y="2255508"/>
            <a:ext cx="1307507" cy="741444"/>
            <a:chOff x="155726" y="2564904"/>
            <a:chExt cx="1307507" cy="741444"/>
          </a:xfrm>
        </p:grpSpPr>
        <p:sp>
          <p:nvSpPr>
            <p:cNvPr id="78" name="Freeform 77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Oval 78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84773" y="2204864"/>
            <a:ext cx="1307507" cy="741444"/>
            <a:chOff x="155726" y="2564904"/>
            <a:chExt cx="1307507" cy="741444"/>
          </a:xfrm>
        </p:grpSpPr>
        <p:sp>
          <p:nvSpPr>
            <p:cNvPr id="82" name="Freeform 81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Oval 82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68949" y="2276872"/>
            <a:ext cx="1307507" cy="741444"/>
            <a:chOff x="155726" y="2564904"/>
            <a:chExt cx="1307507" cy="741444"/>
          </a:xfrm>
        </p:grpSpPr>
        <p:sp>
          <p:nvSpPr>
            <p:cNvPr id="86" name="Freeform 85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Oval 86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83768" y="4293096"/>
            <a:ext cx="4066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Selecting</a:t>
            </a:r>
            <a:r>
              <a:rPr lang="nb-NO" sz="2400" dirty="0" smtClean="0"/>
              <a:t> one </a:t>
            </a:r>
            <a:r>
              <a:rPr lang="nb-NO" sz="2400" dirty="0" smtClean="0">
                <a:solidFill>
                  <a:srgbClr val="0070C0"/>
                </a:solidFill>
              </a:rPr>
              <a:t>vertex</a:t>
            </a:r>
            <a:r>
              <a:rPr lang="nb-NO" sz="2400" dirty="0" smtClean="0"/>
              <a:t> from each</a:t>
            </a:r>
          </a:p>
          <a:p>
            <a:r>
              <a:rPr lang="nb-NO" sz="2400" dirty="0" smtClean="0"/>
              <a:t>cloud corrsponds to selecting</a:t>
            </a:r>
          </a:p>
          <a:p>
            <a:r>
              <a:rPr lang="nb-NO" sz="2400" dirty="0" smtClean="0"/>
              <a:t>an </a:t>
            </a:r>
            <a:r>
              <a:rPr lang="nb-NO" sz="2400" dirty="0" smtClean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nb-NO" sz="2400" dirty="0" smtClean="0"/>
              <a:t> to the </a:t>
            </a:r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r>
              <a:rPr lang="nb-NO" sz="2400" dirty="0" smtClean="0"/>
              <a:t>.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31864" y="4030444"/>
            <a:ext cx="1321904" cy="1139815"/>
            <a:chOff x="1031864" y="4030444"/>
            <a:chExt cx="1321904" cy="1139815"/>
          </a:xfrm>
        </p:grpSpPr>
        <p:sp>
          <p:nvSpPr>
            <p:cNvPr id="14" name="TextBox 13"/>
            <p:cNvSpPr txBox="1"/>
            <p:nvPr/>
          </p:nvSpPr>
          <p:spPr>
            <a:xfrm>
              <a:off x="1031864" y="4708594"/>
              <a:ext cx="1087157" cy="46166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b-NO" sz="2400" dirty="0" err="1" smtClean="0"/>
                <a:t>Cliques</a:t>
              </a:r>
              <a:endParaRPr lang="nb-NO" sz="2400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1187624" y="4293096"/>
              <a:ext cx="387819" cy="415498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0"/>
            </p:cNvCxnSpPr>
            <p:nvPr/>
          </p:nvCxnSpPr>
          <p:spPr>
            <a:xfrm flipV="1">
              <a:off x="1575443" y="4030444"/>
              <a:ext cx="778325" cy="67815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9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7360</TotalTime>
  <Words>1427</Words>
  <Application>Microsoft Office PowerPoint</Application>
  <PresentationFormat>Diavetítés a képernyőre (4:3 oldalarány)</PresentationFormat>
  <Paragraphs>435</Paragraphs>
  <Slides>41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Wingdings</vt:lpstr>
      <vt:lpstr>Office Theme</vt:lpstr>
      <vt:lpstr>Fine-Grained Complexity and Algorithm Design Boot Camp Lower Bounds Based on SETH </vt:lpstr>
      <vt:lpstr>Tight lower bounds</vt:lpstr>
      <vt:lpstr>SAT</vt:lpstr>
      <vt:lpstr>d-SAT</vt:lpstr>
      <vt:lpstr>Strong ETH</vt:lpstr>
      <vt:lpstr>Showing Lower Bounds under SETH</vt:lpstr>
      <vt:lpstr>Dominating Set</vt:lpstr>
      <vt:lpstr>SAT  k-Dominating Set</vt:lpstr>
      <vt:lpstr>PowerPoint bemutató</vt:lpstr>
      <vt:lpstr>PowerPoint bemutató</vt:lpstr>
      <vt:lpstr>SAT  k-Dominating Set analysis</vt:lpstr>
      <vt:lpstr>Dominating Set, wrapping up</vt:lpstr>
      <vt:lpstr>Treewidth</vt:lpstr>
      <vt:lpstr>Independent Set / Treewidth</vt:lpstr>
      <vt:lpstr>Independent Set / Treewidth</vt:lpstr>
      <vt:lpstr>Independent Sets on an Even Path</vt:lpstr>
      <vt:lpstr>d-SAT ≤ Independent Set proof by example</vt:lpstr>
      <vt:lpstr>Independent Sets ↔ Assignments</vt:lpstr>
      <vt:lpstr>Dealing with truefalse</vt:lpstr>
      <vt:lpstr>Treewidth Bound by picture</vt:lpstr>
      <vt:lpstr>Independent Set / Treewidth wrap up</vt:lpstr>
      <vt:lpstr>PowerPoint bemutató</vt:lpstr>
      <vt:lpstr>3t lower bound for Dominating Set?</vt:lpstr>
      <vt:lpstr>Hitting Set / n</vt:lpstr>
      <vt:lpstr>d-SAT ≤ Hitting Set</vt:lpstr>
      <vt:lpstr>d-SAT vs Hitting Set</vt:lpstr>
      <vt:lpstr>Hitting Set</vt:lpstr>
      <vt:lpstr>Some deep math</vt:lpstr>
      <vt:lpstr>d-SAT ≤ Hitting Set</vt:lpstr>
      <vt:lpstr>Analyzing a group</vt:lpstr>
      <vt:lpstr>Forcing solution ⌈t⁄2⌉ vertices  in a group? </vt:lpstr>
      <vt:lpstr>Analyzing a group</vt:lpstr>
      <vt:lpstr>Sets of size ⌊t⁄2⌋</vt:lpstr>
      <vt:lpstr>d-SAT ≤ Hitting Set</vt:lpstr>
      <vt:lpstr>Forbidding partial assignments</vt:lpstr>
      <vt:lpstr>Forbidding partial assignments</vt:lpstr>
      <vt:lpstr>Forbidding partial assignments</vt:lpstr>
      <vt:lpstr>Satisfying Assignments ↔ Hitting Sets</vt:lpstr>
      <vt:lpstr>Hitting Set wrap up</vt:lpstr>
      <vt:lpstr>Conclusions</vt:lpstr>
      <vt:lpstr>Important Open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 Exponential Time Hypothesis</dc:title>
  <dc:creator>Daniel</dc:creator>
  <cp:lastModifiedBy>Dani</cp:lastModifiedBy>
  <cp:revision>85</cp:revision>
  <cp:lastPrinted>2015-04-22T14:20:27Z</cp:lastPrinted>
  <dcterms:created xsi:type="dcterms:W3CDTF">2014-08-17T12:58:06Z</dcterms:created>
  <dcterms:modified xsi:type="dcterms:W3CDTF">2015-09-04T21:42:48Z</dcterms:modified>
</cp:coreProperties>
</file>