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0" r:id="rId5"/>
    <p:sldId id="259" r:id="rId6"/>
    <p:sldId id="279" r:id="rId7"/>
    <p:sldId id="280" r:id="rId8"/>
    <p:sldId id="260" r:id="rId9"/>
    <p:sldId id="261" r:id="rId10"/>
    <p:sldId id="262" r:id="rId11"/>
    <p:sldId id="263" r:id="rId12"/>
    <p:sldId id="264" r:id="rId13"/>
    <p:sldId id="265" r:id="rId14"/>
    <p:sldId id="266" r:id="rId15"/>
    <p:sldId id="267" r:id="rId16"/>
    <p:sldId id="268" r:id="rId17"/>
    <p:sldId id="269" r:id="rId18"/>
    <p:sldId id="272" r:id="rId19"/>
    <p:sldId id="271" r:id="rId20"/>
    <p:sldId id="273" r:id="rId21"/>
    <p:sldId id="274" r:id="rId22"/>
    <p:sldId id="275" r:id="rId23"/>
    <p:sldId id="278" r:id="rId24"/>
    <p:sldId id="276"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1C7958-D497-463E-8A42-7F5A0BB8ADAA}" type="datetimeFigureOut">
              <a:rPr lang="en-US" smtClean="0"/>
              <a:t>2019-01-22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22637-B032-4B3F-87C6-80557DE74B6A}" type="slidenum">
              <a:rPr lang="en-US" smtClean="0"/>
              <a:t>‹#›</a:t>
            </a:fld>
            <a:endParaRPr lang="en-US"/>
          </a:p>
        </p:txBody>
      </p:sp>
    </p:spTree>
    <p:extLst>
      <p:ext uri="{BB962C8B-B14F-4D97-AF65-F5344CB8AC3E}">
        <p14:creationId xmlns:p14="http://schemas.microsoft.com/office/powerpoint/2010/main" val="260721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1C7958-D497-463E-8A42-7F5A0BB8ADAA}" type="datetimeFigureOut">
              <a:rPr lang="en-US" smtClean="0"/>
              <a:t>2019-01-22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22637-B032-4B3F-87C6-80557DE74B6A}" type="slidenum">
              <a:rPr lang="en-US" smtClean="0"/>
              <a:t>‹#›</a:t>
            </a:fld>
            <a:endParaRPr lang="en-US"/>
          </a:p>
        </p:txBody>
      </p:sp>
    </p:spTree>
    <p:extLst>
      <p:ext uri="{BB962C8B-B14F-4D97-AF65-F5344CB8AC3E}">
        <p14:creationId xmlns:p14="http://schemas.microsoft.com/office/powerpoint/2010/main" val="323821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1C7958-D497-463E-8A42-7F5A0BB8ADAA}" type="datetimeFigureOut">
              <a:rPr lang="en-US" smtClean="0"/>
              <a:t>2019-01-22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22637-B032-4B3F-87C6-80557DE74B6A}" type="slidenum">
              <a:rPr lang="en-US" smtClean="0"/>
              <a:t>‹#›</a:t>
            </a:fld>
            <a:endParaRPr lang="en-US"/>
          </a:p>
        </p:txBody>
      </p:sp>
    </p:spTree>
    <p:extLst>
      <p:ext uri="{BB962C8B-B14F-4D97-AF65-F5344CB8AC3E}">
        <p14:creationId xmlns:p14="http://schemas.microsoft.com/office/powerpoint/2010/main" val="397859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1C7958-D497-463E-8A42-7F5A0BB8ADAA}" type="datetimeFigureOut">
              <a:rPr lang="en-US" smtClean="0"/>
              <a:t>2019-01-22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22637-B032-4B3F-87C6-80557DE74B6A}" type="slidenum">
              <a:rPr lang="en-US" smtClean="0"/>
              <a:t>‹#›</a:t>
            </a:fld>
            <a:endParaRPr lang="en-US"/>
          </a:p>
        </p:txBody>
      </p:sp>
    </p:spTree>
    <p:extLst>
      <p:ext uri="{BB962C8B-B14F-4D97-AF65-F5344CB8AC3E}">
        <p14:creationId xmlns:p14="http://schemas.microsoft.com/office/powerpoint/2010/main" val="267226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1C7958-D497-463E-8A42-7F5A0BB8ADAA}" type="datetimeFigureOut">
              <a:rPr lang="en-US" smtClean="0"/>
              <a:t>2019-01-22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22637-B032-4B3F-87C6-80557DE74B6A}" type="slidenum">
              <a:rPr lang="en-US" smtClean="0"/>
              <a:t>‹#›</a:t>
            </a:fld>
            <a:endParaRPr lang="en-US"/>
          </a:p>
        </p:txBody>
      </p:sp>
    </p:spTree>
    <p:extLst>
      <p:ext uri="{BB962C8B-B14F-4D97-AF65-F5344CB8AC3E}">
        <p14:creationId xmlns:p14="http://schemas.microsoft.com/office/powerpoint/2010/main" val="408320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1C7958-D497-463E-8A42-7F5A0BB8ADAA}" type="datetimeFigureOut">
              <a:rPr lang="en-US" smtClean="0"/>
              <a:t>2019-01-22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22637-B032-4B3F-87C6-80557DE74B6A}" type="slidenum">
              <a:rPr lang="en-US" smtClean="0"/>
              <a:t>‹#›</a:t>
            </a:fld>
            <a:endParaRPr lang="en-US"/>
          </a:p>
        </p:txBody>
      </p:sp>
    </p:spTree>
    <p:extLst>
      <p:ext uri="{BB962C8B-B14F-4D97-AF65-F5344CB8AC3E}">
        <p14:creationId xmlns:p14="http://schemas.microsoft.com/office/powerpoint/2010/main" val="133244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1C7958-D497-463E-8A42-7F5A0BB8ADAA}" type="datetimeFigureOut">
              <a:rPr lang="en-US" smtClean="0"/>
              <a:t>2019-01-22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22637-B032-4B3F-87C6-80557DE74B6A}" type="slidenum">
              <a:rPr lang="en-US" smtClean="0"/>
              <a:t>‹#›</a:t>
            </a:fld>
            <a:endParaRPr lang="en-US"/>
          </a:p>
        </p:txBody>
      </p:sp>
    </p:spTree>
    <p:extLst>
      <p:ext uri="{BB962C8B-B14F-4D97-AF65-F5344CB8AC3E}">
        <p14:creationId xmlns:p14="http://schemas.microsoft.com/office/powerpoint/2010/main" val="211906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1C7958-D497-463E-8A42-7F5A0BB8ADAA}" type="datetimeFigureOut">
              <a:rPr lang="en-US" smtClean="0"/>
              <a:t>2019-01-22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22637-B032-4B3F-87C6-80557DE74B6A}" type="slidenum">
              <a:rPr lang="en-US" smtClean="0"/>
              <a:t>‹#›</a:t>
            </a:fld>
            <a:endParaRPr lang="en-US"/>
          </a:p>
        </p:txBody>
      </p:sp>
    </p:spTree>
    <p:extLst>
      <p:ext uri="{BB962C8B-B14F-4D97-AF65-F5344CB8AC3E}">
        <p14:creationId xmlns:p14="http://schemas.microsoft.com/office/powerpoint/2010/main" val="69236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C7958-D497-463E-8A42-7F5A0BB8ADAA}" type="datetimeFigureOut">
              <a:rPr lang="en-US" smtClean="0"/>
              <a:t>2019-01-22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22637-B032-4B3F-87C6-80557DE74B6A}" type="slidenum">
              <a:rPr lang="en-US" smtClean="0"/>
              <a:t>‹#›</a:t>
            </a:fld>
            <a:endParaRPr lang="en-US"/>
          </a:p>
        </p:txBody>
      </p:sp>
    </p:spTree>
    <p:extLst>
      <p:ext uri="{BB962C8B-B14F-4D97-AF65-F5344CB8AC3E}">
        <p14:creationId xmlns:p14="http://schemas.microsoft.com/office/powerpoint/2010/main" val="26305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1C7958-D497-463E-8A42-7F5A0BB8ADAA}" type="datetimeFigureOut">
              <a:rPr lang="en-US" smtClean="0"/>
              <a:t>2019-01-22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22637-B032-4B3F-87C6-80557DE74B6A}" type="slidenum">
              <a:rPr lang="en-US" smtClean="0"/>
              <a:t>‹#›</a:t>
            </a:fld>
            <a:endParaRPr lang="en-US"/>
          </a:p>
        </p:txBody>
      </p:sp>
    </p:spTree>
    <p:extLst>
      <p:ext uri="{BB962C8B-B14F-4D97-AF65-F5344CB8AC3E}">
        <p14:creationId xmlns:p14="http://schemas.microsoft.com/office/powerpoint/2010/main" val="300988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1C7958-D497-463E-8A42-7F5A0BB8ADAA}" type="datetimeFigureOut">
              <a:rPr lang="en-US" smtClean="0"/>
              <a:t>2019-01-22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22637-B032-4B3F-87C6-80557DE74B6A}" type="slidenum">
              <a:rPr lang="en-US" smtClean="0"/>
              <a:t>‹#›</a:t>
            </a:fld>
            <a:endParaRPr lang="en-US"/>
          </a:p>
        </p:txBody>
      </p:sp>
    </p:spTree>
    <p:extLst>
      <p:ext uri="{BB962C8B-B14F-4D97-AF65-F5344CB8AC3E}">
        <p14:creationId xmlns:p14="http://schemas.microsoft.com/office/powerpoint/2010/main" val="226049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C7958-D497-463E-8A42-7F5A0BB8ADAA}" type="datetimeFigureOut">
              <a:rPr lang="en-US" smtClean="0"/>
              <a:t>2019-01-22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22637-B032-4B3F-87C6-80557DE74B6A}" type="slidenum">
              <a:rPr lang="en-US" smtClean="0"/>
              <a:t>‹#›</a:t>
            </a:fld>
            <a:endParaRPr lang="en-US"/>
          </a:p>
        </p:txBody>
      </p:sp>
    </p:spTree>
    <p:extLst>
      <p:ext uri="{BB962C8B-B14F-4D97-AF65-F5344CB8AC3E}">
        <p14:creationId xmlns:p14="http://schemas.microsoft.com/office/powerpoint/2010/main" val="3927897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943" y="501877"/>
            <a:ext cx="8752114" cy="2387600"/>
          </a:xfrm>
        </p:spPr>
        <p:txBody>
          <a:bodyPr>
            <a:normAutofit/>
          </a:bodyPr>
          <a:lstStyle/>
          <a:p>
            <a:r>
              <a:rPr lang="en-US" sz="5400" dirty="0"/>
              <a:t>P</a:t>
            </a:r>
            <a:r>
              <a:rPr lang="en-US" sz="5400" dirty="0" smtClean="0"/>
              <a:t>arameterized </a:t>
            </a:r>
            <a:r>
              <a:rPr lang="en-US" sz="5400" dirty="0"/>
              <a:t>Complexity of Even </a:t>
            </a:r>
            <a:r>
              <a:rPr lang="en-US" sz="5400" dirty="0" smtClean="0"/>
              <a:t>Set (and others)</a:t>
            </a:r>
            <a:endParaRPr lang="en-US" sz="5400" dirty="0"/>
          </a:p>
        </p:txBody>
      </p:sp>
      <p:sp>
        <p:nvSpPr>
          <p:cNvPr id="3" name="Subtitle 2"/>
          <p:cNvSpPr>
            <a:spLocks noGrp="1"/>
          </p:cNvSpPr>
          <p:nvPr>
            <p:ph type="subTitle" idx="1"/>
          </p:nvPr>
        </p:nvSpPr>
        <p:spPr>
          <a:xfrm>
            <a:off x="1143000" y="3025095"/>
            <a:ext cx="6858000" cy="1655762"/>
          </a:xfrm>
        </p:spPr>
        <p:txBody>
          <a:bodyPr>
            <a:normAutofit lnSpcReduction="10000"/>
          </a:bodyPr>
          <a:lstStyle/>
          <a:p>
            <a:r>
              <a:rPr lang="en-US" dirty="0" smtClean="0"/>
              <a:t>D</a:t>
            </a:r>
            <a:r>
              <a:rPr lang="hu-HU" dirty="0" err="1" smtClean="0"/>
              <a:t>ániel</a:t>
            </a:r>
            <a:r>
              <a:rPr lang="hu-HU" dirty="0" smtClean="0"/>
              <a:t> Marx</a:t>
            </a:r>
          </a:p>
          <a:p>
            <a:r>
              <a:rPr lang="hu-HU" dirty="0" err="1" smtClean="0"/>
              <a:t>Hungarian</a:t>
            </a:r>
            <a:r>
              <a:rPr lang="hu-HU" dirty="0" smtClean="0"/>
              <a:t> </a:t>
            </a:r>
            <a:r>
              <a:rPr lang="hu-HU" dirty="0" err="1" smtClean="0"/>
              <a:t>Academy</a:t>
            </a:r>
            <a:r>
              <a:rPr lang="hu-HU" dirty="0" smtClean="0"/>
              <a:t> of </a:t>
            </a:r>
            <a:r>
              <a:rPr lang="hu-HU" dirty="0" err="1" smtClean="0"/>
              <a:t>Sciences</a:t>
            </a:r>
            <a:endParaRPr lang="hu-HU" dirty="0" smtClean="0"/>
          </a:p>
          <a:p>
            <a:r>
              <a:rPr lang="en-US" dirty="0" err="1" smtClean="0"/>
              <a:t>Dagstuhl</a:t>
            </a:r>
            <a:r>
              <a:rPr lang="en-US" dirty="0" smtClean="0"/>
              <a:t> Seminar 19041</a:t>
            </a:r>
          </a:p>
          <a:p>
            <a:r>
              <a:rPr lang="en-US" dirty="0" smtClean="0"/>
              <a:t>January 25, 2019</a:t>
            </a:r>
            <a:endParaRPr lang="en-US" dirty="0"/>
          </a:p>
        </p:txBody>
      </p:sp>
      <p:sp>
        <p:nvSpPr>
          <p:cNvPr id="4" name="TextBox 3"/>
          <p:cNvSpPr txBox="1"/>
          <p:nvPr/>
        </p:nvSpPr>
        <p:spPr>
          <a:xfrm>
            <a:off x="520865" y="5540497"/>
            <a:ext cx="8262257" cy="923330"/>
          </a:xfrm>
          <a:prstGeom prst="rect">
            <a:avLst/>
          </a:prstGeom>
          <a:noFill/>
        </p:spPr>
        <p:txBody>
          <a:bodyPr wrap="square" rtlCol="0">
            <a:spAutoFit/>
          </a:bodyPr>
          <a:lstStyle/>
          <a:p>
            <a:r>
              <a:rPr lang="en-US" dirty="0" smtClean="0"/>
              <a:t>[1] </a:t>
            </a:r>
            <a:r>
              <a:rPr lang="en-US" dirty="0" err="1" smtClean="0"/>
              <a:t>Bingkai</a:t>
            </a:r>
            <a:r>
              <a:rPr lang="en-US" dirty="0" smtClean="0"/>
              <a:t> Lin, SODA 2015, JACM 2018</a:t>
            </a:r>
          </a:p>
          <a:p>
            <a:r>
              <a:rPr lang="en-US" dirty="0" smtClean="0"/>
              <a:t>[2] Bonnet, </a:t>
            </a:r>
            <a:r>
              <a:rPr lang="en-US" dirty="0" err="1" smtClean="0"/>
              <a:t>Egri</a:t>
            </a:r>
            <a:r>
              <a:rPr lang="en-US" dirty="0" smtClean="0"/>
              <a:t>, Lin, M. , unpublished</a:t>
            </a:r>
          </a:p>
          <a:p>
            <a:r>
              <a:rPr lang="en-US" dirty="0" smtClean="0"/>
              <a:t>[3] Bhattacharyya, </a:t>
            </a:r>
            <a:r>
              <a:rPr lang="en-US" dirty="0" err="1" smtClean="0"/>
              <a:t>Ghoshal</a:t>
            </a:r>
            <a:r>
              <a:rPr lang="en-US" dirty="0" smtClean="0"/>
              <a:t>, </a:t>
            </a:r>
            <a:r>
              <a:rPr lang="en-US" dirty="0" err="1" smtClean="0"/>
              <a:t>Kartik</a:t>
            </a:r>
            <a:r>
              <a:rPr lang="en-US" dirty="0" smtClean="0"/>
              <a:t> C.S., </a:t>
            </a:r>
            <a:r>
              <a:rPr lang="en-US" dirty="0" err="1" smtClean="0"/>
              <a:t>Manurangsi</a:t>
            </a:r>
            <a:r>
              <a:rPr lang="en-US" dirty="0" smtClean="0"/>
              <a:t>, ICALP 2018</a:t>
            </a:r>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6921664" y="5521741"/>
                <a:ext cx="1970314" cy="1200329"/>
              </a:xfrm>
              <a:prstGeom prst="rect">
                <a:avLst/>
              </a:prstGeom>
              <a:noFill/>
            </p:spPr>
            <p:txBody>
              <a:bodyPr wrap="square" rtlCol="0">
                <a:spAutoFit/>
              </a:bodyPr>
              <a:lstStyle/>
              <a:p>
                <a:r>
                  <a:rPr lang="en-US" b="1" dirty="0" smtClean="0">
                    <a:solidFill>
                      <a:srgbClr val="C00000"/>
                    </a:solidFill>
                  </a:rPr>
                  <a:t>L</a:t>
                </a:r>
              </a:p>
              <a:p>
                <a:r>
                  <a:rPr lang="en-US" b="1" dirty="0" smtClean="0">
                    <a:solidFill>
                      <a:srgbClr val="C00000"/>
                    </a:solidFill>
                  </a:rPr>
                  <a:t>BELM</a:t>
                </a:r>
              </a:p>
              <a:p>
                <a:r>
                  <a:rPr lang="en-US" b="1" dirty="0" smtClean="0">
                    <a:solidFill>
                      <a:srgbClr val="C00000"/>
                    </a:solidFill>
                  </a:rPr>
                  <a:t>BGKM</a:t>
                </a:r>
              </a:p>
              <a:p>
                <a14:m>
                  <m:oMath xmlns:m="http://schemas.openxmlformats.org/officeDocument/2006/math">
                    <m:r>
                      <a:rPr lang="en-US" b="1" i="1" smtClean="0">
                        <a:solidFill>
                          <a:srgbClr val="C00000"/>
                        </a:solidFill>
                        <a:latin typeface="Cambria Math" panose="02040503050406030204" pitchFamily="18" charset="0"/>
                        <a:ea typeface="Cambria Math" panose="02040503050406030204" pitchFamily="18" charset="0"/>
                      </a:rPr>
                      <m:t>→</m:t>
                    </m:r>
                  </m:oMath>
                </a14:m>
                <a:r>
                  <a:rPr lang="en-US" b="1" dirty="0" smtClean="0">
                    <a:solidFill>
                      <a:srgbClr val="C00000"/>
                    </a:solidFill>
                  </a:rPr>
                  <a:t>BBEGKLMM</a:t>
                </a:r>
                <a:endParaRPr lang="en-US" b="1" dirty="0">
                  <a:solidFill>
                    <a:srgbClr val="C0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6921664" y="5521741"/>
                <a:ext cx="1970314" cy="1200329"/>
              </a:xfrm>
              <a:prstGeom prst="rect">
                <a:avLst/>
              </a:prstGeom>
              <a:blipFill>
                <a:blip r:embed="rId2"/>
                <a:stretch>
                  <a:fillRect l="-2469" t="-3046" b="-7107"/>
                </a:stretch>
              </a:blipFill>
            </p:spPr>
            <p:txBody>
              <a:bodyPr/>
              <a:lstStyle/>
              <a:p>
                <a:r>
                  <a:rPr lang="en-US">
                    <a:noFill/>
                  </a:rPr>
                  <a:t> </a:t>
                </a:r>
              </a:p>
            </p:txBody>
          </p:sp>
        </mc:Fallback>
      </mc:AlternateContent>
    </p:spTree>
    <p:extLst>
      <p:ext uri="{BB962C8B-B14F-4D97-AF65-F5344CB8AC3E}">
        <p14:creationId xmlns:p14="http://schemas.microsoft.com/office/powerpoint/2010/main" val="53954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graph</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14:m>
                  <m:oMath xmlns:m="http://schemas.openxmlformats.org/officeDocument/2006/math">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𝑛</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𝑘</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𝑙</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h</m:t>
                        </m:r>
                      </m:e>
                    </m:d>
                  </m:oMath>
                </a14:m>
                <a:r>
                  <a:rPr lang="en-US" dirty="0" smtClean="0"/>
                  <a:t>-threshold property for a bipartite graph on </a:t>
                </a:r>
                <a14:m>
                  <m:oMath xmlns:m="http://schemas.openxmlformats.org/officeDocument/2006/math">
                    <m:r>
                      <a:rPr lang="en-US" b="0" i="1" smtClean="0">
                        <a:solidFill>
                          <a:srgbClr val="C00000"/>
                        </a:solidFill>
                        <a:latin typeface="Cambria Math" panose="02040503050406030204" pitchFamily="18" charset="0"/>
                      </a:rPr>
                      <m:t>𝐴</m:t>
                    </m:r>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𝑉</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m:t>
                    </m:r>
                    <m:sSub>
                      <m:sSubPr>
                        <m:ctrlPr>
                          <a:rPr lang="en-US" b="0" i="1" smtClean="0">
                            <a:solidFill>
                              <a:srgbClr val="C00000"/>
                            </a:solidFill>
                            <a:latin typeface="Cambria Math" panose="02040503050406030204" pitchFamily="18" charset="0"/>
                            <a:ea typeface="Cambria Math" panose="02040503050406030204" pitchFamily="18" charset="0"/>
                          </a:rPr>
                        </m:ctrlPr>
                      </m:sSubPr>
                      <m:e>
                        <m:r>
                          <a:rPr lang="en-US" b="0" i="1" smtClean="0">
                            <a:solidFill>
                              <a:srgbClr val="C00000"/>
                            </a:solidFill>
                            <a:latin typeface="Cambria Math" panose="02040503050406030204" pitchFamily="18" charset="0"/>
                            <a:ea typeface="Cambria Math" panose="02040503050406030204" pitchFamily="18" charset="0"/>
                          </a:rPr>
                          <m:t>𝑉</m:t>
                        </m:r>
                      </m:e>
                      <m:sub>
                        <m:r>
                          <a:rPr lang="en-US" b="0" i="1" smtClean="0">
                            <a:solidFill>
                              <a:srgbClr val="C00000"/>
                            </a:solidFill>
                            <a:latin typeface="Cambria Math" panose="02040503050406030204" pitchFamily="18" charset="0"/>
                            <a:ea typeface="Cambria Math" panose="02040503050406030204" pitchFamily="18" charset="0"/>
                          </a:rPr>
                          <m:t>𝑛</m:t>
                        </m:r>
                      </m:sub>
                    </m:sSub>
                    <m:r>
                      <a:rPr lang="en-US" b="0" i="1" smtClean="0">
                        <a:solidFill>
                          <a:srgbClr val="C00000"/>
                        </a:solidFill>
                        <a:latin typeface="Cambria Math" panose="02040503050406030204" pitchFamily="18" charset="0"/>
                        <a:ea typeface="Cambria Math" panose="02040503050406030204" pitchFamily="18" charset="0"/>
                      </a:rPr>
                      <m:t>)</m:t>
                    </m:r>
                  </m:oMath>
                </a14:m>
                <a:r>
                  <a:rPr lang="en-US" dirty="0" smtClean="0">
                    <a:solidFill>
                      <a:srgbClr val="C00000"/>
                    </a:solidFill>
                  </a:rPr>
                  <a:t> </a:t>
                </a:r>
                <a:r>
                  <a:rPr lang="en-US" dirty="0" smtClean="0"/>
                  <a:t>and </a:t>
                </a:r>
                <a14:m>
                  <m:oMath xmlns:m="http://schemas.openxmlformats.org/officeDocument/2006/math">
                    <m:r>
                      <a:rPr lang="en-US" b="0" i="1" smtClean="0">
                        <a:solidFill>
                          <a:srgbClr val="C00000"/>
                        </a:solidFill>
                        <a:latin typeface="Cambria Math" panose="02040503050406030204" pitchFamily="18" charset="0"/>
                      </a:rPr>
                      <m:t>𝐵</m:t>
                    </m:r>
                  </m:oMath>
                </a14:m>
                <a:r>
                  <a:rPr lang="en-US" dirty="0" smtClean="0"/>
                  <a:t>:</a:t>
                </a:r>
              </a:p>
              <a:p>
                <a:r>
                  <a:rPr lang="en-US" dirty="0" smtClean="0"/>
                  <a:t>For any </a:t>
                </a:r>
                <a14:m>
                  <m:oMath xmlns:m="http://schemas.openxmlformats.org/officeDocument/2006/math">
                    <m:r>
                      <a:rPr lang="en-US" i="1" smtClean="0">
                        <a:solidFill>
                          <a:srgbClr val="C00000"/>
                        </a:solidFill>
                        <a:latin typeface="Cambria Math" panose="02040503050406030204" pitchFamily="18" charset="0"/>
                      </a:rPr>
                      <m:t>𝑘</m:t>
                    </m:r>
                    <m:r>
                      <a:rPr lang="en-US" b="0" i="0" smtClean="0">
                        <a:solidFill>
                          <a:srgbClr val="C00000"/>
                        </a:solidFill>
                        <a:latin typeface="Cambria Math" panose="02040503050406030204" pitchFamily="18" charset="0"/>
                      </a:rPr>
                      <m:t>+1</m:t>
                    </m:r>
                  </m:oMath>
                </a14:m>
                <a:r>
                  <a:rPr lang="en-US" dirty="0" smtClean="0"/>
                  <a:t> vertices in </a:t>
                </a:r>
                <a14:m>
                  <m:oMath xmlns:m="http://schemas.openxmlformats.org/officeDocument/2006/math">
                    <m:r>
                      <a:rPr lang="en-US" b="0" i="1" smtClean="0">
                        <a:solidFill>
                          <a:srgbClr val="C00000"/>
                        </a:solidFill>
                        <a:latin typeface="Cambria Math" panose="02040503050406030204" pitchFamily="18" charset="0"/>
                      </a:rPr>
                      <m:t>𝐴</m:t>
                    </m:r>
                  </m:oMath>
                </a14:m>
                <a:r>
                  <a:rPr lang="en-US" dirty="0" smtClean="0"/>
                  <a:t> have at most </a:t>
                </a:r>
                <a14:m>
                  <m:oMath xmlns:m="http://schemas.openxmlformats.org/officeDocument/2006/math">
                    <m:r>
                      <a:rPr lang="en-US" b="0" i="1" smtClean="0">
                        <a:solidFill>
                          <a:srgbClr val="C00000"/>
                        </a:solidFill>
                        <a:latin typeface="Cambria Math" panose="02040503050406030204" pitchFamily="18" charset="0"/>
                      </a:rPr>
                      <m:t>𝑙</m:t>
                    </m:r>
                  </m:oMath>
                </a14:m>
                <a:r>
                  <a:rPr lang="en-US" dirty="0" smtClean="0"/>
                  <a:t> common neighbors.</a:t>
                </a:r>
              </a:p>
              <a:p>
                <a:r>
                  <a:rPr lang="en-US" dirty="0" smtClean="0"/>
                  <a:t>For any choice of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smtClean="0"/>
                  <a:t> sets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𝑉</m:t>
                        </m:r>
                      </m:e>
                      <m:sub>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𝑖</m:t>
                            </m:r>
                          </m:e>
                          <m:sub>
                            <m:r>
                              <a:rPr lang="en-US" b="0" i="1" smtClean="0">
                                <a:solidFill>
                                  <a:srgbClr val="C00000"/>
                                </a:solidFill>
                                <a:latin typeface="Cambria Math" panose="02040503050406030204" pitchFamily="18" charset="0"/>
                              </a:rPr>
                              <m:t>1</m:t>
                            </m:r>
                          </m:sub>
                        </m:sSub>
                      </m:sub>
                    </m:sSub>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Cambria Math" panose="02040503050406030204" pitchFamily="18" charset="0"/>
                      </a:rPr>
                      <m:t>,</m:t>
                    </m:r>
                    <m:sSub>
                      <m:sSubPr>
                        <m:ctrlPr>
                          <a:rPr lang="en-US" i="1">
                            <a:solidFill>
                              <a:srgbClr val="C00000"/>
                            </a:solidFill>
                            <a:latin typeface="Cambria Math" panose="02040503050406030204" pitchFamily="18" charset="0"/>
                            <a:ea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𝑉</m:t>
                        </m:r>
                      </m:e>
                      <m:sub>
                        <m:sSub>
                          <m:sSubPr>
                            <m:ctrlPr>
                              <a:rPr lang="en-US" i="1" smtClean="0">
                                <a:solidFill>
                                  <a:srgbClr val="C00000"/>
                                </a:solidFill>
                                <a:latin typeface="Cambria Math" panose="02040503050406030204" pitchFamily="18" charset="0"/>
                                <a:ea typeface="Cambria Math" panose="02040503050406030204" pitchFamily="18" charset="0"/>
                              </a:rPr>
                            </m:ctrlPr>
                          </m:sSubPr>
                          <m:e>
                            <m:r>
                              <a:rPr lang="en-US" b="0" i="1" smtClean="0">
                                <a:solidFill>
                                  <a:srgbClr val="C00000"/>
                                </a:solidFill>
                                <a:latin typeface="Cambria Math" panose="02040503050406030204" pitchFamily="18" charset="0"/>
                                <a:ea typeface="Cambria Math" panose="02040503050406030204" pitchFamily="18" charset="0"/>
                              </a:rPr>
                              <m:t>𝑖</m:t>
                            </m:r>
                          </m:e>
                          <m:sub>
                            <m:r>
                              <a:rPr lang="en-US" b="0" i="1" smtClean="0">
                                <a:solidFill>
                                  <a:srgbClr val="C00000"/>
                                </a:solidFill>
                                <a:latin typeface="Cambria Math" panose="02040503050406030204" pitchFamily="18" charset="0"/>
                                <a:ea typeface="Cambria Math" panose="02040503050406030204" pitchFamily="18" charset="0"/>
                              </a:rPr>
                              <m:t>𝑘</m:t>
                            </m:r>
                          </m:sub>
                        </m:sSub>
                      </m:sub>
                    </m:sSub>
                  </m:oMath>
                </a14:m>
                <a:r>
                  <a:rPr lang="en-US" dirty="0" smtClean="0"/>
                  <a:t>, we can find one vertex in each set such that these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smtClean="0"/>
                  <a:t> vertices have at least </a:t>
                </a:r>
                <a14:m>
                  <m:oMath xmlns:m="http://schemas.openxmlformats.org/officeDocument/2006/math">
                    <m:r>
                      <a:rPr lang="en-US" b="0" i="1" smtClean="0">
                        <a:solidFill>
                          <a:srgbClr val="C00000"/>
                        </a:solidFill>
                        <a:latin typeface="Cambria Math" panose="02040503050406030204" pitchFamily="18" charset="0"/>
                      </a:rPr>
                      <m:t>h</m:t>
                    </m:r>
                  </m:oMath>
                </a14:m>
                <a:r>
                  <a:rPr lang="en-US" dirty="0" smtClean="0"/>
                  <a:t> common neighbors.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r="-26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337457" y="5301343"/>
                <a:ext cx="8458200" cy="968022"/>
              </a:xfrm>
              <a:prstGeom prst="rect">
                <a:avLst/>
              </a:prstGeom>
              <a:noFill/>
            </p:spPr>
            <p:txBody>
              <a:bodyPr wrap="square" rtlCol="0">
                <a:spAutoFit/>
              </a:bodyPr>
              <a:lstStyle/>
              <a:p>
                <a:r>
                  <a:rPr lang="en-US" sz="2400" dirty="0" smtClean="0"/>
                  <a:t>There are randomized constructions for such graphs with</a:t>
                </a:r>
                <a:br>
                  <a:rPr lang="en-US" sz="2400" dirty="0" smtClean="0"/>
                </a:br>
                <a14:m>
                  <m:oMath xmlns:m="http://schemas.openxmlformats.org/officeDocument/2006/math">
                    <m:r>
                      <a:rPr lang="en-US" sz="2400" b="0" i="1" smtClean="0">
                        <a:solidFill>
                          <a:srgbClr val="C00000"/>
                        </a:solidFill>
                        <a:latin typeface="Cambria Math" panose="02040503050406030204" pitchFamily="18" charset="0"/>
                      </a:rPr>
                      <m:t>𝑙</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𝑂</m:t>
                    </m:r>
                    <m:r>
                      <a:rPr lang="en-US" sz="2400" b="0" i="1" smtClean="0">
                        <a:solidFill>
                          <a:srgbClr val="C00000"/>
                        </a:solidFill>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𝑘</m:t>
                        </m:r>
                      </m:e>
                      <m:sup>
                        <m:r>
                          <a:rPr lang="en-US" sz="2400" b="0" i="1" smtClean="0">
                            <a:solidFill>
                              <a:srgbClr val="C00000"/>
                            </a:solidFill>
                            <a:latin typeface="Cambria Math" panose="02040503050406030204" pitchFamily="18" charset="0"/>
                          </a:rPr>
                          <m:t>2</m:t>
                        </m:r>
                      </m:sup>
                    </m:sSup>
                    <m:r>
                      <a:rPr lang="en-US" sz="2400" b="0" i="1" smtClean="0">
                        <a:solidFill>
                          <a:srgbClr val="C00000"/>
                        </a:solidFill>
                        <a:latin typeface="Cambria Math" panose="02040503050406030204" pitchFamily="18" charset="0"/>
                      </a:rPr>
                      <m:t>)</m:t>
                    </m:r>
                  </m:oMath>
                </a14:m>
                <a:r>
                  <a:rPr lang="en-US" sz="2400" dirty="0" smtClean="0"/>
                  <a:t> and </a:t>
                </a:r>
                <a14:m>
                  <m:oMath xmlns:m="http://schemas.openxmlformats.org/officeDocument/2006/math">
                    <m:r>
                      <a:rPr lang="en-US" sz="2400" b="0" i="1" smtClean="0">
                        <a:solidFill>
                          <a:srgbClr val="C00000"/>
                        </a:solidFill>
                        <a:latin typeface="Cambria Math" panose="02040503050406030204" pitchFamily="18" charset="0"/>
                      </a:rPr>
                      <m:t>h</m:t>
                    </m:r>
                    <m:r>
                      <a:rPr lang="en-US" sz="2400" b="0" i="1" smtClean="0">
                        <a:solidFill>
                          <a:srgbClr val="C00000"/>
                        </a:solidFill>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𝑛</m:t>
                        </m:r>
                      </m:e>
                      <m:sup>
                        <m:r>
                          <m:rPr>
                            <m:sty m:val="p"/>
                          </m:rPr>
                          <a:rPr lang="en-US" sz="2400" i="1">
                            <a:solidFill>
                              <a:srgbClr val="C00000"/>
                            </a:solidFill>
                            <a:latin typeface="Cambria Math" panose="02040503050406030204" pitchFamily="18" charset="0"/>
                            <a:ea typeface="Cambria Math" panose="02040503050406030204" pitchFamily="18" charset="0"/>
                          </a:rPr>
                          <m:t>Ω</m:t>
                        </m:r>
                        <m:r>
                          <a:rPr lang="en-US" sz="2400" b="0" i="1" smtClean="0">
                            <a:solidFill>
                              <a:srgbClr val="C00000"/>
                            </a:solidFill>
                            <a:latin typeface="Cambria Math" panose="02040503050406030204" pitchFamily="18" charset="0"/>
                            <a:ea typeface="Cambria Math" panose="02040503050406030204" pitchFamily="18" charset="0"/>
                          </a:rPr>
                          <m:t>(</m:t>
                        </m:r>
                        <m:f>
                          <m:fPr>
                            <m:ctrlPr>
                              <a:rPr lang="en-US" sz="2400" b="0" i="1" smtClean="0">
                                <a:solidFill>
                                  <a:srgbClr val="C00000"/>
                                </a:solidFill>
                                <a:latin typeface="Cambria Math" panose="02040503050406030204" pitchFamily="18" charset="0"/>
                                <a:ea typeface="Cambria Math" panose="02040503050406030204" pitchFamily="18" charset="0"/>
                              </a:rPr>
                            </m:ctrlPr>
                          </m:fPr>
                          <m:num>
                            <m:r>
                              <a:rPr lang="en-US" sz="2400" b="0" i="1" smtClean="0">
                                <a:solidFill>
                                  <a:srgbClr val="C00000"/>
                                </a:solidFill>
                                <a:latin typeface="Cambria Math" panose="02040503050406030204" pitchFamily="18" charset="0"/>
                                <a:ea typeface="Cambria Math" panose="02040503050406030204" pitchFamily="18" charset="0"/>
                              </a:rPr>
                              <m:t>1</m:t>
                            </m:r>
                          </m:num>
                          <m:den>
                            <m:r>
                              <a:rPr lang="en-US" sz="2400" b="0" i="1" smtClean="0">
                                <a:solidFill>
                                  <a:srgbClr val="C00000"/>
                                </a:solidFill>
                                <a:latin typeface="Cambria Math" panose="02040503050406030204" pitchFamily="18" charset="0"/>
                                <a:ea typeface="Cambria Math" panose="02040503050406030204" pitchFamily="18" charset="0"/>
                              </a:rPr>
                              <m:t>𝑘</m:t>
                            </m:r>
                          </m:den>
                        </m:f>
                        <m:r>
                          <a:rPr lang="en-US" sz="2400" b="0" i="1" smtClean="0">
                            <a:solidFill>
                              <a:srgbClr val="C00000"/>
                            </a:solidFill>
                            <a:latin typeface="Cambria Math" panose="02040503050406030204" pitchFamily="18" charset="0"/>
                            <a:ea typeface="Cambria Math" panose="02040503050406030204" pitchFamily="18" charset="0"/>
                          </a:rPr>
                          <m:t>)</m:t>
                        </m:r>
                      </m:sup>
                    </m:sSup>
                    <m:r>
                      <a:rPr lang="en-US" sz="2400" b="0" i="0" smtClean="0">
                        <a:latin typeface="Cambria Math" panose="02040503050406030204" pitchFamily="18" charset="0"/>
                      </a:rPr>
                      <m:t> </m:t>
                    </m:r>
                  </m:oMath>
                </a14:m>
                <a:r>
                  <a:rPr lang="en-US" sz="2400" dirty="0" smtClean="0"/>
                  <a:t> (deterministic construction is worse).</a:t>
                </a:r>
                <a:endParaRPr lang="en-US" sz="2400" dirty="0"/>
              </a:p>
            </p:txBody>
          </p:sp>
        </mc:Choice>
        <mc:Fallback>
          <p:sp>
            <p:nvSpPr>
              <p:cNvPr id="4" name="TextBox 3"/>
              <p:cNvSpPr txBox="1">
                <a:spLocks noRot="1" noChangeAspect="1" noMove="1" noResize="1" noEditPoints="1" noAdjustHandles="1" noChangeArrowheads="1" noChangeShapeType="1" noTextEdit="1"/>
              </p:cNvSpPr>
              <p:nvPr/>
            </p:nvSpPr>
            <p:spPr>
              <a:xfrm>
                <a:off x="337457" y="5301343"/>
                <a:ext cx="8458200" cy="968022"/>
              </a:xfrm>
              <a:prstGeom prst="rect">
                <a:avLst/>
              </a:prstGeom>
              <a:blipFill>
                <a:blip r:embed="rId3"/>
                <a:stretch>
                  <a:fillRect l="-1081" t="-5063" b="-13924"/>
                </a:stretch>
              </a:blipFill>
            </p:spPr>
            <p:txBody>
              <a:bodyPr/>
              <a:lstStyle/>
              <a:p>
                <a:r>
                  <a:rPr lang="en-US">
                    <a:noFill/>
                  </a:rPr>
                  <a:t> </a:t>
                </a:r>
              </a:p>
            </p:txBody>
          </p:sp>
        </mc:Fallback>
      </mc:AlternateContent>
    </p:spTree>
    <p:extLst>
      <p:ext uri="{BB962C8B-B14F-4D97-AF65-F5344CB8AC3E}">
        <p14:creationId xmlns:p14="http://schemas.microsoft.com/office/powerpoint/2010/main" val="723648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reduction</a:t>
            </a:r>
            <a:endParaRPr lang="en-US" dirty="0"/>
          </a:p>
        </p:txBody>
      </p:sp>
      <mc:AlternateContent xmlns:mc="http://schemas.openxmlformats.org/markup-compatibility/2006">
        <mc:Choice xmlns:a14="http://schemas.microsoft.com/office/drawing/2010/main" Requires="a14">
          <p:sp>
            <p:nvSpPr>
              <p:cNvPr id="5" name="Rounded Rectangle 4"/>
              <p:cNvSpPr/>
              <p:nvPr/>
            </p:nvSpPr>
            <p:spPr>
              <a:xfrm>
                <a:off x="612239" y="2158010"/>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200" b="0" i="1" dirty="0" smtClean="0">
                        <a:solidFill>
                          <a:schemeClr val="tx1"/>
                        </a:solidFill>
                        <a:latin typeface="Cambria Math" panose="02040503050406030204" pitchFamily="18" charset="0"/>
                      </a:rPr>
                      <m:t>𝑘</m:t>
                    </m:r>
                  </m:oMath>
                </a14:m>
                <a:r>
                  <a:rPr lang="en-US" sz="3200" dirty="0" smtClean="0">
                    <a:solidFill>
                      <a:schemeClr val="tx1"/>
                    </a:solidFill>
                  </a:rPr>
                  <a:t> clique</a:t>
                </a:r>
                <a:endParaRPr lang="en-US" sz="3200" dirty="0">
                  <a:solidFill>
                    <a:schemeClr val="tx1"/>
                  </a:solidFill>
                </a:endParaRPr>
              </a:p>
            </p:txBody>
          </p:sp>
        </mc:Choice>
        <mc:Fallback>
          <p:sp>
            <p:nvSpPr>
              <p:cNvPr id="5" name="Rounded Rectangle 4"/>
              <p:cNvSpPr>
                <a:spLocks noRot="1" noChangeAspect="1" noMove="1" noResize="1" noEditPoints="1" noAdjustHandles="1" noChangeArrowheads="1" noChangeShapeType="1" noTextEdit="1"/>
              </p:cNvSpPr>
              <p:nvPr/>
            </p:nvSpPr>
            <p:spPr>
              <a:xfrm>
                <a:off x="612239" y="2158010"/>
                <a:ext cx="2558473" cy="1422400"/>
              </a:xfrm>
              <a:prstGeom prst="roundRect">
                <a:avLst/>
              </a:prstGeom>
              <a:blipFill>
                <a:blip r:embed="rId2"/>
                <a:stretch>
                  <a:fillRect/>
                </a:stretch>
              </a:blipFill>
              <a:ln w="25400">
                <a:solidFill>
                  <a:schemeClr val="tx1"/>
                </a:solidFill>
              </a:ln>
            </p:spPr>
            <p:txBody>
              <a:bodyPr/>
              <a:lstStyle/>
              <a:p>
                <a:r>
                  <a:rPr lang="en-US">
                    <a:noFill/>
                  </a:rPr>
                  <a:t> </a:t>
                </a:r>
              </a:p>
            </p:txBody>
          </p:sp>
        </mc:Fallback>
      </mc:AlternateContent>
      <p:sp>
        <p:nvSpPr>
          <p:cNvPr id="7" name="Right Arrow 6"/>
          <p:cNvSpPr/>
          <p:nvPr/>
        </p:nvSpPr>
        <p:spPr>
          <a:xfrm>
            <a:off x="3589647" y="2602510"/>
            <a:ext cx="191588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ounded Rectangle 7"/>
              <p:cNvSpPr/>
              <p:nvPr/>
            </p:nvSpPr>
            <p:spPr>
              <a:xfrm>
                <a:off x="5924467" y="2158010"/>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d>
                      <m:dPr>
                        <m:ctrlPr>
                          <a:rPr lang="en-US" sz="2400" b="0" i="1" dirty="0" smtClean="0">
                            <a:solidFill>
                              <a:schemeClr val="tx1"/>
                            </a:solidFill>
                            <a:latin typeface="Cambria Math" panose="02040503050406030204" pitchFamily="18" charset="0"/>
                          </a:rPr>
                        </m:ctrlPr>
                      </m:dPr>
                      <m:e>
                        <m:f>
                          <m:fPr>
                            <m:type m:val="noBa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𝑘</m:t>
                            </m:r>
                          </m:num>
                          <m:den>
                            <m:r>
                              <a:rPr lang="en-US" sz="2400" b="0" i="1" dirty="0" smtClean="0">
                                <a:solidFill>
                                  <a:schemeClr val="tx1"/>
                                </a:solidFill>
                                <a:latin typeface="Cambria Math" panose="02040503050406030204" pitchFamily="18" charset="0"/>
                              </a:rPr>
                              <m:t>2</m:t>
                            </m:r>
                          </m:den>
                        </m:f>
                      </m:e>
                    </m:d>
                  </m:oMath>
                </a14:m>
                <a:r>
                  <a:rPr lang="en-US" sz="2400" dirty="0" smtClean="0">
                    <a:solidFill>
                      <a:schemeClr val="tx1"/>
                    </a:solidFill>
                  </a:rPr>
                  <a:t> vertices with </a:t>
                </a:r>
                <a14:m>
                  <m:oMath xmlns:m="http://schemas.openxmlformats.org/officeDocument/2006/math">
                    <m:r>
                      <a:rPr lang="en-US" sz="2400" b="0" i="1" smtClean="0">
                        <a:solidFill>
                          <a:schemeClr val="tx1"/>
                        </a:solidFill>
                        <a:latin typeface="Cambria Math" panose="02040503050406030204" pitchFamily="18" charset="0"/>
                      </a:rPr>
                      <m:t>h</m:t>
                    </m:r>
                  </m:oMath>
                </a14:m>
                <a:r>
                  <a:rPr lang="en-US" sz="2400" dirty="0" smtClean="0">
                    <a:solidFill>
                      <a:schemeClr val="tx1"/>
                    </a:solidFill>
                  </a:rPr>
                  <a:t> common neighbors</a:t>
                </a:r>
                <a:endParaRPr lang="en-US" sz="2400" dirty="0">
                  <a:solidFill>
                    <a:schemeClr val="tx1"/>
                  </a:solidFill>
                </a:endParaRPr>
              </a:p>
            </p:txBody>
          </p:sp>
        </mc:Choice>
        <mc:Fallback>
          <p:sp>
            <p:nvSpPr>
              <p:cNvPr id="8" name="Rounded Rectangle 7"/>
              <p:cNvSpPr>
                <a:spLocks noRot="1" noChangeAspect="1" noMove="1" noResize="1" noEditPoints="1" noAdjustHandles="1" noChangeArrowheads="1" noChangeShapeType="1" noTextEdit="1"/>
              </p:cNvSpPr>
              <p:nvPr/>
            </p:nvSpPr>
            <p:spPr>
              <a:xfrm>
                <a:off x="5924467" y="2158010"/>
                <a:ext cx="2558473" cy="1422400"/>
              </a:xfrm>
              <a:prstGeom prst="roundRect">
                <a:avLst/>
              </a:prstGeom>
              <a:blipFill>
                <a:blip r:embed="rId3"/>
                <a:stretch>
                  <a:fillRect b="-3376"/>
                </a:stretch>
              </a:blipFill>
              <a:ln w="254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ounded Rectangle 9"/>
              <p:cNvSpPr/>
              <p:nvPr/>
            </p:nvSpPr>
            <p:spPr>
              <a:xfrm>
                <a:off x="623125" y="4367810"/>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a:t>
                </a:r>
                <a:r>
                  <a:rPr lang="en-US" sz="3200" b="0" dirty="0" smtClean="0">
                    <a:solidFill>
                      <a:schemeClr val="tx1"/>
                    </a:solidFill>
                  </a:rPr>
                  <a:t>o </a:t>
                </a:r>
                <a14:m>
                  <m:oMath xmlns:m="http://schemas.openxmlformats.org/officeDocument/2006/math">
                    <m:r>
                      <a:rPr lang="en-US" sz="3200" b="0" i="1" dirty="0" smtClean="0">
                        <a:solidFill>
                          <a:schemeClr val="tx1"/>
                        </a:solidFill>
                        <a:latin typeface="Cambria Math" panose="02040503050406030204" pitchFamily="18" charset="0"/>
                      </a:rPr>
                      <m:t>𝑘</m:t>
                    </m:r>
                  </m:oMath>
                </a14:m>
                <a:r>
                  <a:rPr lang="en-US" sz="3200" dirty="0" smtClean="0">
                    <a:solidFill>
                      <a:schemeClr val="tx1"/>
                    </a:solidFill>
                  </a:rPr>
                  <a:t> clique</a:t>
                </a:r>
                <a:endParaRPr lang="en-US" sz="3200" dirty="0">
                  <a:solidFill>
                    <a:schemeClr val="tx1"/>
                  </a:solidFill>
                </a:endParaRPr>
              </a:p>
            </p:txBody>
          </p:sp>
        </mc:Choice>
        <mc:Fallback>
          <p:sp>
            <p:nvSpPr>
              <p:cNvPr id="10" name="Rounded Rectangle 9"/>
              <p:cNvSpPr>
                <a:spLocks noRot="1" noChangeAspect="1" noMove="1" noResize="1" noEditPoints="1" noAdjustHandles="1" noChangeArrowheads="1" noChangeShapeType="1" noTextEdit="1"/>
              </p:cNvSpPr>
              <p:nvPr/>
            </p:nvSpPr>
            <p:spPr>
              <a:xfrm>
                <a:off x="623125" y="4367810"/>
                <a:ext cx="2558473" cy="1422400"/>
              </a:xfrm>
              <a:prstGeom prst="roundRect">
                <a:avLst/>
              </a:prstGeom>
              <a:blipFill>
                <a:blip r:embed="rId4"/>
                <a:stretch>
                  <a:fillRect/>
                </a:stretch>
              </a:blipFill>
              <a:ln w="25400">
                <a:solidFill>
                  <a:schemeClr val="tx1"/>
                </a:solidFill>
              </a:ln>
            </p:spPr>
            <p:txBody>
              <a:bodyPr/>
              <a:lstStyle/>
              <a:p>
                <a:r>
                  <a:rPr lang="en-US">
                    <a:noFill/>
                  </a:rPr>
                  <a:t> </a:t>
                </a:r>
              </a:p>
            </p:txBody>
          </p:sp>
        </mc:Fallback>
      </mc:AlternateContent>
      <p:sp>
        <p:nvSpPr>
          <p:cNvPr id="11" name="Right Arrow 10"/>
          <p:cNvSpPr/>
          <p:nvPr/>
        </p:nvSpPr>
        <p:spPr>
          <a:xfrm>
            <a:off x="3600533" y="4812310"/>
            <a:ext cx="191588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2" name="Rounded Rectangle 11"/>
              <p:cNvSpPr/>
              <p:nvPr/>
            </p:nvSpPr>
            <p:spPr>
              <a:xfrm>
                <a:off x="5935353" y="4367810"/>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smtClean="0">
                    <a:solidFill>
                      <a:schemeClr val="tx1"/>
                    </a:solidFill>
                  </a:rPr>
                  <a:t>Any </a:t>
                </a:r>
                <a14:m>
                  <m:oMath xmlns:m="http://schemas.openxmlformats.org/officeDocument/2006/math">
                    <m:d>
                      <m:dPr>
                        <m:ctrlPr>
                          <a:rPr lang="en-US" sz="2400" b="0" i="1" dirty="0" smtClean="0">
                            <a:solidFill>
                              <a:schemeClr val="tx1"/>
                            </a:solidFill>
                            <a:latin typeface="Cambria Math" panose="02040503050406030204" pitchFamily="18" charset="0"/>
                          </a:rPr>
                        </m:ctrlPr>
                      </m:dPr>
                      <m:e>
                        <m:f>
                          <m:fPr>
                            <m:type m:val="noBar"/>
                            <m:ctrlPr>
                              <a:rPr lang="en-US" sz="2400" b="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𝑘</m:t>
                            </m:r>
                          </m:num>
                          <m:den>
                            <m:r>
                              <a:rPr lang="en-US" sz="2400" b="0" i="1" dirty="0" smtClean="0">
                                <a:solidFill>
                                  <a:schemeClr val="tx1"/>
                                </a:solidFill>
                                <a:latin typeface="Cambria Math" panose="02040503050406030204" pitchFamily="18" charset="0"/>
                              </a:rPr>
                              <m:t>2</m:t>
                            </m:r>
                          </m:den>
                        </m:f>
                      </m:e>
                    </m:d>
                  </m:oMath>
                </a14:m>
                <a:r>
                  <a:rPr lang="en-US" sz="2400" dirty="0" smtClean="0">
                    <a:solidFill>
                      <a:schemeClr val="tx1"/>
                    </a:solidFill>
                  </a:rPr>
                  <a:t> vertices has </a:t>
                </a: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rPr>
                      <m:t>𝑙</m:t>
                    </m:r>
                  </m:oMath>
                </a14:m>
                <a:r>
                  <a:rPr lang="en-US" sz="2400" dirty="0" smtClean="0">
                    <a:solidFill>
                      <a:schemeClr val="tx1"/>
                    </a:solidFill>
                  </a:rPr>
                  <a:t> common neighbors</a:t>
                </a:r>
                <a:endParaRPr lang="en-US" sz="2400" dirty="0">
                  <a:solidFill>
                    <a:schemeClr val="tx1"/>
                  </a:solidFill>
                </a:endParaRPr>
              </a:p>
            </p:txBody>
          </p:sp>
        </mc:Choice>
        <mc:Fallback>
          <p:sp>
            <p:nvSpPr>
              <p:cNvPr id="12" name="Rounded Rectangle 11"/>
              <p:cNvSpPr>
                <a:spLocks noRot="1" noChangeAspect="1" noMove="1" noResize="1" noEditPoints="1" noAdjustHandles="1" noChangeArrowheads="1" noChangeShapeType="1" noTextEdit="1"/>
              </p:cNvSpPr>
              <p:nvPr/>
            </p:nvSpPr>
            <p:spPr>
              <a:xfrm>
                <a:off x="5935353" y="4367810"/>
                <a:ext cx="2558473" cy="1422400"/>
              </a:xfrm>
              <a:prstGeom prst="roundRect">
                <a:avLst/>
              </a:prstGeom>
              <a:blipFill>
                <a:blip r:embed="rId5"/>
                <a:stretch>
                  <a:fillRect r="-236" b="-3376"/>
                </a:stretch>
              </a:blipFill>
              <a:ln w="254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997531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Hardness of </a:t>
            </a:r>
            <a:r>
              <a:rPr lang="en-US" cap="small" dirty="0" smtClean="0">
                <a:solidFill>
                  <a:schemeClr val="accent1"/>
                </a:solidFill>
              </a:rPr>
              <a:t>Biclique</a:t>
            </a:r>
            <a:endParaRPr lang="en-US" cap="small" dirty="0">
              <a:solidFill>
                <a:schemeClr val="accent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49" y="1825625"/>
                <a:ext cx="8341179" cy="4351338"/>
              </a:xfrm>
            </p:spPr>
            <p:txBody>
              <a:bodyPr>
                <a:normAutofit/>
              </a:bodyPr>
              <a:lstStyle/>
              <a:p>
                <a:r>
                  <a:rPr lang="en-US" b="0" dirty="0" smtClean="0"/>
                  <a:t>We reduced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smtClean="0"/>
                  <a:t>-</a:t>
                </a:r>
                <a:r>
                  <a:rPr lang="en-US" cap="small" dirty="0" smtClean="0">
                    <a:solidFill>
                      <a:schemeClr val="accent1"/>
                    </a:solidFill>
                  </a:rPr>
                  <a:t>Clique</a:t>
                </a:r>
                <a:r>
                  <a:rPr lang="en-US" dirty="0" smtClean="0"/>
                  <a:t> to </a:t>
                </a:r>
                <a14:m>
                  <m:oMath xmlns:m="http://schemas.openxmlformats.org/officeDocument/2006/math">
                    <m:d>
                      <m:dPr>
                        <m:ctrlPr>
                          <a:rPr lang="en-US" i="1" dirty="0" smtClean="0">
                            <a:solidFill>
                              <a:srgbClr val="C00000"/>
                            </a:solidFill>
                            <a:latin typeface="Cambria Math" panose="02040503050406030204" pitchFamily="18" charset="0"/>
                          </a:rPr>
                        </m:ctrlPr>
                      </m:dPr>
                      <m:e>
                        <m:f>
                          <m:fPr>
                            <m:type m:val="noBar"/>
                            <m:ctrlPr>
                              <a:rPr lang="en-US" i="1" dirty="0">
                                <a:solidFill>
                                  <a:srgbClr val="C00000"/>
                                </a:solidFill>
                                <a:latin typeface="Cambria Math" panose="02040503050406030204" pitchFamily="18" charset="0"/>
                              </a:rPr>
                            </m:ctrlPr>
                          </m:fPr>
                          <m:num>
                            <m:r>
                              <a:rPr lang="en-US" i="1" dirty="0">
                                <a:solidFill>
                                  <a:srgbClr val="C00000"/>
                                </a:solidFill>
                                <a:latin typeface="Cambria Math" panose="02040503050406030204" pitchFamily="18" charset="0"/>
                              </a:rPr>
                              <m:t>𝑘</m:t>
                            </m:r>
                          </m:num>
                          <m:den>
                            <m:r>
                              <a:rPr lang="en-US" i="1" dirty="0">
                                <a:solidFill>
                                  <a:srgbClr val="C00000"/>
                                </a:solidFill>
                                <a:latin typeface="Cambria Math" panose="02040503050406030204" pitchFamily="18" charset="0"/>
                              </a:rPr>
                              <m:t>2</m:t>
                            </m:r>
                          </m:den>
                        </m:f>
                      </m:e>
                    </m:d>
                  </m:oMath>
                </a14:m>
                <a:r>
                  <a:rPr lang="en-US" dirty="0" smtClean="0"/>
                  <a:t>-</a:t>
                </a:r>
                <a:r>
                  <a:rPr lang="en-US" cap="small" dirty="0" smtClean="0">
                    <a:solidFill>
                      <a:schemeClr val="accent1"/>
                    </a:solidFill>
                  </a:rPr>
                  <a:t>Biclique</a:t>
                </a:r>
                <a:r>
                  <a:rPr lang="en-US" dirty="0" smtClean="0"/>
                  <a:t>.</a:t>
                </a:r>
              </a:p>
              <a:p>
                <a:r>
                  <a:rPr lang="en-US" b="1" dirty="0" smtClean="0"/>
                  <a:t>Theorem: </a:t>
                </a:r>
                <a:r>
                  <a:rPr lang="en-US" cap="small" dirty="0" smtClean="0">
                    <a:solidFill>
                      <a:schemeClr val="accent1"/>
                    </a:solidFill>
                  </a:rPr>
                  <a:t>Biclique</a:t>
                </a:r>
                <a:r>
                  <a:rPr lang="en-US" dirty="0" smtClean="0"/>
                  <a:t> is W[1]-hard and no </a:t>
                </a:r>
                <a14:m>
                  <m:oMath xmlns:m="http://schemas.openxmlformats.org/officeDocument/2006/math">
                    <m:r>
                      <a:rPr lang="en-US" b="0" i="1" smtClean="0">
                        <a:solidFill>
                          <a:srgbClr val="C00000"/>
                        </a:solidFill>
                        <a:latin typeface="Cambria Math" panose="02040503050406030204" pitchFamily="18" charset="0"/>
                      </a:rPr>
                      <m:t>𝑓</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𝑘</m:t>
                        </m:r>
                      </m:e>
                    </m:d>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𝑜</m:t>
                        </m:r>
                        <m:r>
                          <a:rPr lang="en-US" b="0" i="1" smtClean="0">
                            <a:solidFill>
                              <a:srgbClr val="C00000"/>
                            </a:solidFill>
                            <a:latin typeface="Cambria Math" panose="02040503050406030204" pitchFamily="18" charset="0"/>
                          </a:rPr>
                          <m:t>(</m:t>
                        </m:r>
                        <m:rad>
                          <m:radPr>
                            <m:degHide m:val="on"/>
                            <m:ctrlPr>
                              <a:rPr lang="en-US" b="0" i="1" smtClean="0">
                                <a:solidFill>
                                  <a:srgbClr val="C00000"/>
                                </a:solidFill>
                                <a:latin typeface="Cambria Math" panose="02040503050406030204" pitchFamily="18" charset="0"/>
                              </a:rPr>
                            </m:ctrlPr>
                          </m:radPr>
                          <m:deg/>
                          <m:e>
                            <m:r>
                              <a:rPr lang="en-US" b="0" i="1" smtClean="0">
                                <a:solidFill>
                                  <a:srgbClr val="C00000"/>
                                </a:solidFill>
                                <a:latin typeface="Cambria Math" panose="02040503050406030204" pitchFamily="18" charset="0"/>
                              </a:rPr>
                              <m:t>𝑘</m:t>
                            </m:r>
                          </m:e>
                        </m:rad>
                        <m:r>
                          <a:rPr lang="en-US" b="0" i="1" smtClean="0">
                            <a:solidFill>
                              <a:srgbClr val="C00000"/>
                            </a:solidFill>
                            <a:latin typeface="Cambria Math" panose="02040503050406030204" pitchFamily="18" charset="0"/>
                          </a:rPr>
                          <m:t>)</m:t>
                        </m:r>
                      </m:sup>
                    </m:sSup>
                  </m:oMath>
                </a14:m>
                <a:r>
                  <a:rPr lang="en-US" dirty="0" smtClean="0"/>
                  <a:t> algorithm assuming randomized ETH.</a:t>
                </a:r>
              </a:p>
              <a:p>
                <a:r>
                  <a:rPr lang="en-US" dirty="0" smtClean="0"/>
                  <a:t>Approximation version:</a:t>
                </a:r>
              </a:p>
              <a:p>
                <a:pPr marL="457200" lvl="1" indent="0">
                  <a:buNone/>
                </a:pPr>
                <a:r>
                  <a:rPr lang="en-US" sz="2800" cap="small" dirty="0" smtClean="0">
                    <a:solidFill>
                      <a:schemeClr val="accent1"/>
                    </a:solidFill>
                  </a:rPr>
                  <a:t>One Sided Biclique</a:t>
                </a:r>
                <a:br>
                  <a:rPr lang="en-US" sz="2800" cap="small" dirty="0" smtClean="0">
                    <a:solidFill>
                      <a:schemeClr val="accent1"/>
                    </a:solidFill>
                  </a:rPr>
                </a:br>
                <a:r>
                  <a:rPr lang="en-US" sz="2800" dirty="0" smtClean="0"/>
                  <a:t>Find </a:t>
                </a:r>
                <a14:m>
                  <m:oMath xmlns:m="http://schemas.openxmlformats.org/officeDocument/2006/math">
                    <m:r>
                      <a:rPr lang="en-US" sz="2800" b="0" i="1" dirty="0" smtClean="0">
                        <a:solidFill>
                          <a:srgbClr val="C00000"/>
                        </a:solidFill>
                        <a:latin typeface="Cambria Math" panose="02040503050406030204" pitchFamily="18" charset="0"/>
                      </a:rPr>
                      <m:t>𝑘</m:t>
                    </m:r>
                  </m:oMath>
                </a14:m>
                <a:r>
                  <a:rPr lang="en-US" sz="2800" dirty="0" smtClean="0"/>
                  <a:t> vertices maximizing the common intersection</a:t>
                </a:r>
                <a:endParaRPr lang="en-US" dirty="0" smtClean="0"/>
              </a:p>
              <a:p>
                <a:r>
                  <a:rPr lang="en-US" dirty="0" smtClean="0"/>
                  <a:t>Hard to distinguish between optimum of </a:t>
                </a:r>
                <a:br>
                  <a:rPr lang="en-US" dirty="0" smtClean="0"/>
                </a:br>
                <a:r>
                  <a:rPr lang="en-US" dirty="0" smtClean="0"/>
                  <a:t>                                </a:t>
                </a:r>
                <a14:m>
                  <m:oMath xmlns:m="http://schemas.openxmlformats.org/officeDocument/2006/math">
                    <m:sSup>
                      <m:sSupPr>
                        <m:ctrlPr>
                          <a:rPr lang="en-US"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𝑘</m:t>
                        </m:r>
                      </m:e>
                      <m:sup>
                        <m:r>
                          <a:rPr lang="en-US" b="0" i="1" smtClean="0">
                            <a:solidFill>
                              <a:srgbClr val="C00000"/>
                            </a:solidFill>
                            <a:latin typeface="Cambria Math" panose="02040503050406030204" pitchFamily="18" charset="0"/>
                          </a:rPr>
                          <m:t>2</m:t>
                        </m:r>
                      </m:sup>
                    </m:sSup>
                  </m:oMath>
                </a14:m>
                <a:r>
                  <a:rPr lang="en-US" dirty="0" smtClean="0"/>
                  <a:t> and </a:t>
                </a:r>
                <a14:m>
                  <m:oMath xmlns:m="http://schemas.openxmlformats.org/officeDocument/2006/math">
                    <m:sSup>
                      <m:sSupPr>
                        <m:ctrlPr>
                          <a:rPr lang="en-US" i="1" smtClean="0">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𝑛</m:t>
                        </m:r>
                      </m:e>
                      <m:sup>
                        <m:r>
                          <m:rPr>
                            <m:sty m:val="p"/>
                          </m:rPr>
                          <a:rPr lang="en-US" i="1">
                            <a:solidFill>
                              <a:srgbClr val="C00000"/>
                            </a:solidFill>
                            <a:latin typeface="Cambria Math" panose="02040503050406030204" pitchFamily="18" charset="0"/>
                            <a:ea typeface="Cambria Math" panose="02040503050406030204" pitchFamily="18" charset="0"/>
                          </a:rPr>
                          <m:t>Ω</m:t>
                        </m:r>
                        <m:r>
                          <a:rPr lang="en-US" i="1">
                            <a:solidFill>
                              <a:srgbClr val="C00000"/>
                            </a:solidFill>
                            <a:latin typeface="Cambria Math" panose="02040503050406030204" pitchFamily="18" charset="0"/>
                            <a:ea typeface="Cambria Math" panose="02040503050406030204" pitchFamily="18" charset="0"/>
                          </a:rPr>
                          <m:t>(</m:t>
                        </m:r>
                        <m:f>
                          <m:fPr>
                            <m:ctrlPr>
                              <a:rPr lang="en-US" i="1">
                                <a:solidFill>
                                  <a:srgbClr val="C00000"/>
                                </a:solidFill>
                                <a:latin typeface="Cambria Math" panose="02040503050406030204" pitchFamily="18" charset="0"/>
                                <a:ea typeface="Cambria Math" panose="02040503050406030204" pitchFamily="18" charset="0"/>
                              </a:rPr>
                            </m:ctrlPr>
                          </m:fPr>
                          <m:num>
                            <m:r>
                              <a:rPr lang="en-US" i="1">
                                <a:solidFill>
                                  <a:srgbClr val="C00000"/>
                                </a:solidFill>
                                <a:latin typeface="Cambria Math" panose="02040503050406030204" pitchFamily="18" charset="0"/>
                                <a:ea typeface="Cambria Math" panose="02040503050406030204" pitchFamily="18" charset="0"/>
                              </a:rPr>
                              <m:t>1</m:t>
                            </m:r>
                          </m:num>
                          <m:den>
                            <m:r>
                              <a:rPr lang="en-US" i="1">
                                <a:solidFill>
                                  <a:srgbClr val="C00000"/>
                                </a:solidFill>
                                <a:latin typeface="Cambria Math" panose="02040503050406030204" pitchFamily="18" charset="0"/>
                                <a:ea typeface="Cambria Math" panose="02040503050406030204" pitchFamily="18" charset="0"/>
                              </a:rPr>
                              <m:t>𝑘</m:t>
                            </m:r>
                          </m:den>
                        </m:f>
                        <m:r>
                          <a:rPr lang="en-US" i="1">
                            <a:solidFill>
                              <a:srgbClr val="C00000"/>
                            </a:solidFill>
                            <a:latin typeface="Cambria Math" panose="02040503050406030204" pitchFamily="18" charset="0"/>
                            <a:ea typeface="Cambria Math" panose="02040503050406030204" pitchFamily="18" charset="0"/>
                          </a:rPr>
                          <m:t>)</m:t>
                        </m:r>
                      </m:sup>
                    </m:sSup>
                  </m:oMath>
                </a14:m>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49" y="1825625"/>
                <a:ext cx="8341179" cy="4351338"/>
              </a:xfrm>
              <a:blipFill>
                <a:blip r:embed="rId2"/>
                <a:stretch>
                  <a:fillRect l="-1316" t="-980"/>
                </a:stretch>
              </a:blipFill>
            </p:spPr>
            <p:txBody>
              <a:bodyPr/>
              <a:lstStyle/>
              <a:p>
                <a:r>
                  <a:rPr lang="en-US">
                    <a:noFill/>
                  </a:rPr>
                  <a:t> </a:t>
                </a:r>
              </a:p>
            </p:txBody>
          </p:sp>
        </mc:Fallback>
      </mc:AlternateContent>
    </p:spTree>
    <p:extLst>
      <p:ext uri="{BB962C8B-B14F-4D97-AF65-F5344CB8AC3E}">
        <p14:creationId xmlns:p14="http://schemas.microsoft.com/office/powerpoint/2010/main" val="15830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Randomized construction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dirty="0" smtClean="0"/>
                  <a:t>Random graph on </a:t>
                </a:r>
                <a14:m>
                  <m:oMath xmlns:m="http://schemas.openxmlformats.org/officeDocument/2006/math">
                    <m:sSup>
                      <m:sSupPr>
                        <m:ctrlPr>
                          <a:rPr lang="en-US"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2</m:t>
                        </m:r>
                      </m:sup>
                    </m:sSup>
                    <m:r>
                      <a:rPr lang="en-US" b="0" i="1"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2</m:t>
                        </m:r>
                      </m:sup>
                    </m:sSup>
                  </m:oMath>
                </a14:m>
                <a:r>
                  <a:rPr lang="en-US" dirty="0" smtClean="0"/>
                  <a:t> vertices with edge probability</a:t>
                </a:r>
                <a:br>
                  <a:rPr lang="en-US" dirty="0" smtClean="0"/>
                </a:br>
                <a:endParaRPr lang="en-US" dirty="0" smtClean="0"/>
              </a:p>
              <a:p>
                <a:pPr marL="0" indent="0">
                  <a:buNone/>
                </a:pPr>
                <a:r>
                  <a:rPr lang="en-US" dirty="0" smtClean="0">
                    <a:solidFill>
                      <a:srgbClr val="C00000"/>
                    </a:solidFill>
                  </a:rPr>
                  <a:t>                               </a:t>
                </a:r>
                <a14:m>
                  <m:oMath xmlns:m="http://schemas.openxmlformats.org/officeDocument/2006/math">
                    <m:r>
                      <a:rPr lang="en-US" b="0"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rPr>
                      <m:t>=</m:t>
                    </m:r>
                    <m:sSup>
                      <m:sSupPr>
                        <m:ctrlPr>
                          <a:rPr lang="en-US" b="0"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m:t>
                        </m:r>
                        <m:f>
                          <m:fPr>
                            <m:ctrlPr>
                              <a:rPr lang="en-US" b="0" i="1" smtClean="0">
                                <a:solidFill>
                                  <a:srgbClr val="C00000"/>
                                </a:solidFill>
                                <a:latin typeface="Cambria Math" panose="02040503050406030204" pitchFamily="18" charset="0"/>
                              </a:rPr>
                            </m:ctrlPr>
                          </m:fPr>
                          <m:num>
                            <m:r>
                              <a:rPr lang="en-US" b="0" i="1" smtClean="0">
                                <a:solidFill>
                                  <a:srgbClr val="C00000"/>
                                </a:solidFill>
                                <a:latin typeface="Cambria Math" panose="02040503050406030204" pitchFamily="18" charset="0"/>
                              </a:rPr>
                              <m:t>2</m:t>
                            </m:r>
                            <m:d>
                              <m:dPr>
                                <m:ctrlPr>
                                  <a:rPr lang="en-US" b="0" i="1" smtClean="0">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𝑘</m:t>
                                </m:r>
                                <m:r>
                                  <a:rPr lang="en-US" b="0" i="1"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𝑙</m:t>
                                </m:r>
                                <m:r>
                                  <a:rPr lang="en-US" b="0" i="1" smtClean="0">
                                    <a:solidFill>
                                      <a:srgbClr val="C00000"/>
                                    </a:solidFill>
                                    <a:latin typeface="Cambria Math" panose="02040503050406030204" pitchFamily="18" charset="0"/>
                                  </a:rPr>
                                  <m:t>+1</m:t>
                                </m:r>
                              </m:e>
                            </m:d>
                            <m:r>
                              <a:rPr lang="en-US" b="0" i="1" smtClean="0">
                                <a:solidFill>
                                  <a:srgbClr val="C00000"/>
                                </a:solidFill>
                                <a:latin typeface="Cambria Math" panose="02040503050406030204" pitchFamily="18" charset="0"/>
                              </a:rPr>
                              <m:t>+2</m:t>
                            </m:r>
                          </m:num>
                          <m:den>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𝑘</m:t>
                            </m:r>
                            <m:r>
                              <a:rPr lang="en-US" b="0" i="1" smtClean="0">
                                <a:solidFill>
                                  <a:srgbClr val="C00000"/>
                                </a:solidFill>
                                <a:latin typeface="Cambria Math" panose="02040503050406030204" pitchFamily="18" charset="0"/>
                              </a:rPr>
                              <m:t>+1)(</m:t>
                            </m:r>
                            <m:r>
                              <a:rPr lang="en-US" b="0" i="1" smtClean="0">
                                <a:solidFill>
                                  <a:srgbClr val="C00000"/>
                                </a:solidFill>
                                <a:latin typeface="Cambria Math" panose="02040503050406030204" pitchFamily="18" charset="0"/>
                              </a:rPr>
                              <m:t>𝑙</m:t>
                            </m:r>
                            <m:r>
                              <a:rPr lang="en-US" b="0" i="1" smtClean="0">
                                <a:solidFill>
                                  <a:srgbClr val="C00000"/>
                                </a:solidFill>
                                <a:latin typeface="Cambria Math" panose="02040503050406030204" pitchFamily="18" charset="0"/>
                              </a:rPr>
                              <m:t>+1)</m:t>
                            </m:r>
                          </m:den>
                        </m:f>
                      </m:sup>
                    </m:sSup>
                  </m:oMath>
                </a14:m>
                <a:endParaRPr lang="en-US" dirty="0" smtClean="0"/>
              </a:p>
              <a:p>
                <a:pPr marL="0" indent="0">
                  <a:buNone/>
                </a:pPr>
                <a:endParaRPr lang="en-US" dirty="0"/>
              </a:p>
              <a:p>
                <a:r>
                  <a:rPr lang="en-US" b="1" dirty="0" smtClean="0"/>
                  <a:t>Claim 1:</a:t>
                </a:r>
                <a:r>
                  <a:rPr lang="en-US" dirty="0" smtClean="0"/>
                  <a:t> probability of </a:t>
                </a:r>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𝑘</m:t>
                    </m:r>
                    <m:r>
                      <a:rPr lang="en-US" b="0" i="1" smtClean="0">
                        <a:solidFill>
                          <a:srgbClr val="C00000"/>
                        </a:solidFill>
                        <a:latin typeface="Cambria Math" panose="02040503050406030204" pitchFamily="18" charset="0"/>
                        <a:ea typeface="Cambria Math" panose="02040503050406030204" pitchFamily="18" charset="0"/>
                      </a:rPr>
                      <m:t>+1</m:t>
                    </m:r>
                  </m:oMath>
                </a14:m>
                <a:r>
                  <a:rPr lang="en-US" dirty="0" smtClean="0">
                    <a:solidFill>
                      <a:srgbClr val="C00000"/>
                    </a:solidFill>
                  </a:rPr>
                  <a:t> </a:t>
                </a:r>
                <a:r>
                  <a:rPr lang="en-US" dirty="0" smtClean="0"/>
                  <a:t>vertices with </a:t>
                </a:r>
                <a14:m>
                  <m:oMath xmlns:m="http://schemas.openxmlformats.org/officeDocument/2006/math">
                    <m:r>
                      <a:rPr lang="en-US" b="0" i="1" smtClean="0">
                        <a:solidFill>
                          <a:srgbClr val="C00000"/>
                        </a:solidFill>
                        <a:latin typeface="Cambria Math" panose="02040503050406030204" pitchFamily="18" charset="0"/>
                      </a:rPr>
                      <m:t>𝑙</m:t>
                    </m:r>
                    <m:r>
                      <a:rPr lang="en-US" b="0" i="1" smtClean="0">
                        <a:solidFill>
                          <a:srgbClr val="C00000"/>
                        </a:solidFill>
                        <a:latin typeface="Cambria Math" panose="02040503050406030204" pitchFamily="18" charset="0"/>
                      </a:rPr>
                      <m:t>+1</m:t>
                    </m:r>
                  </m:oMath>
                </a14:m>
                <a:r>
                  <a:rPr lang="en-US" dirty="0" smtClean="0"/>
                  <a:t> common vertices is at most </a:t>
                </a:r>
                <a14:m>
                  <m:oMath xmlns:m="http://schemas.openxmlformats.org/officeDocument/2006/math">
                    <m:sSup>
                      <m:sSupPr>
                        <m:ctrlPr>
                          <a:rPr lang="en-US" i="1" smtClean="0">
                            <a:solidFill>
                              <a:srgbClr val="C00000"/>
                            </a:solidFill>
                            <a:latin typeface="Cambria Math" panose="02040503050406030204" pitchFamily="18" charset="0"/>
                          </a:rPr>
                        </m:ctrlPr>
                      </m:sSupPr>
                      <m:e>
                        <m:r>
                          <a:rPr lang="en-US" b="0" i="1" smtClean="0">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−2</m:t>
                        </m:r>
                      </m:sup>
                    </m:sSup>
                  </m:oMath>
                </a14:m>
                <a:r>
                  <a:rPr lang="en-US" dirty="0" smtClean="0"/>
                  <a:t>.</a:t>
                </a:r>
              </a:p>
              <a:p>
                <a:r>
                  <a:rPr lang="en-US" b="1" dirty="0" smtClean="0"/>
                  <a:t>Claim 2: </a:t>
                </a:r>
                <a:r>
                  <a:rPr lang="en-US" dirty="0" smtClean="0"/>
                  <a:t>probability of a given set of </a:t>
                </a:r>
                <a14:m>
                  <m:oMath xmlns:m="http://schemas.openxmlformats.org/officeDocument/2006/math">
                    <m:r>
                      <a:rPr lang="en-US" b="0" i="1" smtClean="0">
                        <a:solidFill>
                          <a:srgbClr val="C00000"/>
                        </a:solidFill>
                        <a:latin typeface="Cambria Math" panose="02040503050406030204" pitchFamily="18" charset="0"/>
                      </a:rPr>
                      <m:t>𝑘</m:t>
                    </m:r>
                    <m:r>
                      <a:rPr lang="en-US" b="1" i="0" smtClean="0">
                        <a:latin typeface="Cambria Math" panose="02040503050406030204" pitchFamily="18" charset="0"/>
                      </a:rPr>
                      <m:t> </m:t>
                    </m:r>
                  </m:oMath>
                </a14:m>
                <a:r>
                  <a:rPr lang="en-US" dirty="0" smtClean="0"/>
                  <a:t>vertices do not have </a:t>
                </a:r>
                <a14:m>
                  <m:oMath xmlns:m="http://schemas.openxmlformats.org/officeDocument/2006/math">
                    <m:r>
                      <a:rPr lang="en-US" b="0" i="1" smtClean="0">
                        <a:latin typeface="Cambria Math" panose="02040503050406030204" pitchFamily="18" charset="0"/>
                      </a:rPr>
                      <m:t>h</m:t>
                    </m:r>
                  </m:oMath>
                </a14:m>
                <a:r>
                  <a:rPr lang="en-US" b="1" dirty="0" smtClean="0"/>
                  <a:t> </a:t>
                </a:r>
                <a:r>
                  <a:rPr lang="en-US" dirty="0" smtClean="0"/>
                  <a:t>common neighbors is less than </a:t>
                </a:r>
                <a14:m>
                  <m:oMath xmlns:m="http://schemas.openxmlformats.org/officeDocument/2006/math">
                    <m:sSup>
                      <m:sSupPr>
                        <m:ctrlPr>
                          <a:rPr lang="en-US" i="1" smtClean="0">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rPr>
                          <m:t>𝑛</m:t>
                        </m:r>
                      </m:e>
                      <m:sup>
                        <m:r>
                          <a:rPr lang="en-US" b="0" i="1" smtClean="0">
                            <a:solidFill>
                              <a:srgbClr val="C00000"/>
                            </a:solidFill>
                            <a:latin typeface="Cambria Math" panose="02040503050406030204" pitchFamily="18" charset="0"/>
                          </a:rPr>
                          <m:t>−</m:t>
                        </m:r>
                        <m:f>
                          <m:fPr>
                            <m:ctrlPr>
                              <a:rPr lang="en-US" i="1">
                                <a:solidFill>
                                  <a:srgbClr val="C00000"/>
                                </a:solidFill>
                                <a:latin typeface="Cambria Math" panose="02040503050406030204" pitchFamily="18" charset="0"/>
                                <a:ea typeface="Cambria Math" panose="02040503050406030204" pitchFamily="18" charset="0"/>
                              </a:rPr>
                            </m:ctrlPr>
                          </m:fPr>
                          <m:num>
                            <m:r>
                              <a:rPr lang="en-US" i="1">
                                <a:solidFill>
                                  <a:srgbClr val="C00000"/>
                                </a:solidFill>
                                <a:latin typeface="Cambria Math" panose="02040503050406030204" pitchFamily="18" charset="0"/>
                                <a:ea typeface="Cambria Math" panose="02040503050406030204" pitchFamily="18" charset="0"/>
                              </a:rPr>
                              <m:t>1</m:t>
                            </m:r>
                          </m:num>
                          <m:den>
                            <m:r>
                              <a:rPr lang="en-US" b="0" i="1" smtClean="0">
                                <a:solidFill>
                                  <a:srgbClr val="C00000"/>
                                </a:solidFill>
                                <a:latin typeface="Cambria Math" panose="02040503050406030204" pitchFamily="18" charset="0"/>
                                <a:ea typeface="Cambria Math" panose="02040503050406030204" pitchFamily="18" charset="0"/>
                              </a:rPr>
                              <m:t>4</m:t>
                            </m:r>
                            <m:r>
                              <a:rPr lang="en-US" i="1">
                                <a:solidFill>
                                  <a:srgbClr val="C00000"/>
                                </a:solidFill>
                                <a:latin typeface="Cambria Math" panose="02040503050406030204" pitchFamily="18" charset="0"/>
                                <a:ea typeface="Cambria Math" panose="02040503050406030204" pitchFamily="18" charset="0"/>
                              </a:rPr>
                              <m:t>𝑘</m:t>
                            </m:r>
                          </m:den>
                        </m:f>
                      </m:sup>
                    </m:sSup>
                  </m:oMath>
                </a14:m>
                <a:r>
                  <a:rPr lang="en-US" dirty="0" smtClean="0">
                    <a:solidFill>
                      <a:srgbClr val="C00000"/>
                    </a:solidFill>
                  </a:rPr>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3081"/>
                </a:stretch>
              </a:blipFill>
            </p:spPr>
            <p:txBody>
              <a:bodyPr/>
              <a:lstStyle/>
              <a:p>
                <a:r>
                  <a:rPr lang="en-US">
                    <a:noFill/>
                  </a:rPr>
                  <a:t> </a:t>
                </a:r>
              </a:p>
            </p:txBody>
          </p:sp>
        </mc:Fallback>
      </mc:AlternateContent>
    </p:spTree>
    <p:extLst>
      <p:ext uri="{BB962C8B-B14F-4D97-AF65-F5344CB8AC3E}">
        <p14:creationId xmlns:p14="http://schemas.microsoft.com/office/powerpoint/2010/main" val="3491244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solidFill>
                  <a:schemeClr val="accent1"/>
                </a:solidFill>
              </a:rPr>
              <a:t>Linear Dependent Set</a:t>
            </a:r>
            <a:endParaRPr lang="en-US" cap="small" dirty="0">
              <a:solidFill>
                <a:schemeClr val="accent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Given vectors </a:t>
                </a:r>
                <a14:m>
                  <m:oMath xmlns:m="http://schemas.openxmlformats.org/officeDocument/2006/math">
                    <m:sSubSup>
                      <m:sSubSupPr>
                        <m:ctrlPr>
                          <a:rPr lang="en-US" i="1" smtClean="0">
                            <a:solidFill>
                              <a:srgbClr val="C00000"/>
                            </a:solidFill>
                            <a:latin typeface="Cambria Math" panose="02040503050406030204" pitchFamily="18" charset="0"/>
                          </a:rPr>
                        </m:ctrlPr>
                      </m:sSubSupPr>
                      <m:e>
                        <m:sSub>
                          <m:sSubPr>
                            <m:ctrlPr>
                              <a:rPr lang="en-US"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 </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𝑣</m:t>
                            </m:r>
                          </m:e>
                          <m:sub>
                            <m:r>
                              <a:rPr lang="en-US" b="0" i="1" smtClean="0">
                                <a:solidFill>
                                  <a:srgbClr val="C00000"/>
                                </a:solidFill>
                                <a:latin typeface="Cambria Math" panose="02040503050406030204" pitchFamily="18" charset="0"/>
                              </a:rPr>
                              <m:t>𝑛</m:t>
                            </m:r>
                          </m:sub>
                        </m:sSub>
                        <m:r>
                          <a:rPr lang="en-US" b="0"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𝔽</m:t>
                        </m:r>
                      </m:e>
                      <m:sub>
                        <m:r>
                          <a:rPr lang="en-US" b="0" i="1" smtClean="0">
                            <a:solidFill>
                              <a:srgbClr val="C00000"/>
                            </a:solidFill>
                            <a:latin typeface="Cambria Math" panose="02040503050406030204" pitchFamily="18" charset="0"/>
                          </a:rPr>
                          <m:t>𝑞</m:t>
                        </m:r>
                      </m:sub>
                      <m:sup>
                        <m:r>
                          <a:rPr lang="en-US" b="0" i="1" smtClean="0">
                            <a:solidFill>
                              <a:srgbClr val="C00000"/>
                            </a:solidFill>
                            <a:latin typeface="Cambria Math" panose="02040503050406030204" pitchFamily="18" charset="0"/>
                          </a:rPr>
                          <m:t>𝑑</m:t>
                        </m:r>
                      </m:sup>
                    </m:sSubSup>
                  </m:oMath>
                </a14:m>
                <a:r>
                  <a:rPr lang="en-US" dirty="0" smtClean="0"/>
                  <a:t>, find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smtClean="0"/>
                  <a:t> </a:t>
                </a:r>
                <a:r>
                  <a:rPr lang="hu-HU" dirty="0" smtClean="0"/>
                  <a:t>vectors </a:t>
                </a:r>
                <a:r>
                  <a:rPr lang="en-US" dirty="0" smtClean="0"/>
                  <a:t>that are linearly dependent.</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sz="4800" b="0" i="1" smtClean="0">
                          <a:solidFill>
                            <a:srgbClr val="C00000"/>
                          </a:solidFill>
                          <a:latin typeface="Cambria Math" panose="02040503050406030204" pitchFamily="18" charset="0"/>
                        </a:rPr>
                        <m:t>𝐴𝑥</m:t>
                      </m:r>
                      <m:r>
                        <a:rPr lang="en-US" sz="4800" b="0" i="1" smtClean="0">
                          <a:solidFill>
                            <a:srgbClr val="C00000"/>
                          </a:solidFill>
                          <a:latin typeface="Cambria Math" panose="02040503050406030204" pitchFamily="18" charset="0"/>
                        </a:rPr>
                        <m:t>=0</m:t>
                      </m:r>
                    </m:oMath>
                  </m:oMathPara>
                </a14:m>
                <a:endParaRPr lang="en-US" dirty="0" smtClean="0">
                  <a:solidFill>
                    <a:srgbClr val="C00000"/>
                  </a:solidFill>
                </a:endParaRPr>
              </a:p>
              <a:p>
                <a:pPr marL="0" indent="0" algn="ctr">
                  <a:buNone/>
                </a:pPr>
                <a:r>
                  <a:rPr lang="en-US" dirty="0"/>
                  <a:t> </a:t>
                </a:r>
                <a:r>
                  <a:rPr lang="en-US" dirty="0" err="1" smtClean="0"/>
                  <a:t>s.t.</a:t>
                </a:r>
                <a:r>
                  <a:rPr lang="en-US" dirty="0" smtClean="0"/>
                  <a:t> </a:t>
                </a:r>
                <a14:m>
                  <m:oMath xmlns:m="http://schemas.openxmlformats.org/officeDocument/2006/math">
                    <m:r>
                      <a:rPr lang="en-US" b="0" i="1" smtClean="0">
                        <a:solidFill>
                          <a:srgbClr val="C00000"/>
                        </a:solidFill>
                        <a:latin typeface="Cambria Math" panose="02040503050406030204" pitchFamily="18" charset="0"/>
                      </a:rPr>
                      <m:t>𝑥</m:t>
                    </m:r>
                  </m:oMath>
                </a14:m>
                <a:r>
                  <a:rPr lang="en-US" dirty="0" smtClean="0"/>
                  <a:t> has Hamming weight at most </a:t>
                </a:r>
                <a14:m>
                  <m:oMath xmlns:m="http://schemas.openxmlformats.org/officeDocument/2006/math">
                    <m:r>
                      <a:rPr lang="en-US" b="0" i="1" smtClean="0">
                        <a:solidFill>
                          <a:srgbClr val="C00000"/>
                        </a:solidFill>
                        <a:latin typeface="Cambria Math" panose="02040503050406030204" pitchFamily="18" charset="0"/>
                      </a:rPr>
                      <m:t>𝑘</m:t>
                    </m:r>
                  </m:oMath>
                </a14:m>
                <a:endParaRPr lang="en-US" dirty="0"/>
              </a:p>
              <a:p>
                <a:pPr marL="0" indent="0">
                  <a:buNone/>
                </a:pPr>
                <a:endParaRPr lang="en-US" dirty="0" smtClean="0"/>
              </a:p>
              <a:p>
                <a:r>
                  <a:rPr lang="en-US" dirty="0" smtClean="0"/>
                  <a:t>Hard to approximate for any constant: proof by reduction from </a:t>
                </a:r>
                <a:r>
                  <a:rPr lang="en-US" cap="small" dirty="0" smtClean="0">
                    <a:solidFill>
                      <a:schemeClr val="accent1"/>
                    </a:solidFill>
                  </a:rPr>
                  <a:t>O</a:t>
                </a:r>
                <a:r>
                  <a:rPr lang="hu-HU" cap="small" dirty="0" smtClean="0">
                    <a:solidFill>
                      <a:schemeClr val="accent1"/>
                    </a:solidFill>
                  </a:rPr>
                  <a:t>ne </a:t>
                </a:r>
                <a:r>
                  <a:rPr lang="hu-HU" cap="small" dirty="0" err="1" smtClean="0">
                    <a:solidFill>
                      <a:schemeClr val="accent1"/>
                    </a:solidFill>
                  </a:rPr>
                  <a:t>Sided</a:t>
                </a:r>
                <a:r>
                  <a:rPr lang="hu-HU" cap="small" dirty="0" smtClean="0">
                    <a:solidFill>
                      <a:schemeClr val="accent1"/>
                    </a:solidFill>
                  </a:rPr>
                  <a:t> Biclique</a:t>
                </a:r>
                <a:r>
                  <a:rPr lang="en-US" dirty="0" smtClean="0"/>
                  <a: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1681"/>
                </a:stretch>
              </a:blipFill>
            </p:spPr>
            <p:txBody>
              <a:bodyPr/>
              <a:lstStyle/>
              <a:p>
                <a:r>
                  <a:rPr lang="en-US">
                    <a:noFill/>
                  </a:rPr>
                  <a:t> </a:t>
                </a:r>
              </a:p>
            </p:txBody>
          </p:sp>
        </mc:Fallback>
      </mc:AlternateContent>
    </p:spTree>
    <p:extLst>
      <p:ext uri="{BB962C8B-B14F-4D97-AF65-F5344CB8AC3E}">
        <p14:creationId xmlns:p14="http://schemas.microsoft.com/office/powerpoint/2010/main" val="1009747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vertices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95943" y="1825625"/>
                <a:ext cx="8839199" cy="4351338"/>
              </a:xfrm>
            </p:spPr>
            <p:txBody>
              <a:bodyPr>
                <a:normAutofit fontScale="85000" lnSpcReduction="20000"/>
              </a:bodyPr>
              <a:lstStyle/>
              <a:p>
                <a:pPr marL="0" indent="0">
                  <a:buNone/>
                </a:pPr>
                <a:r>
                  <a:rPr lang="en-US" b="0" dirty="0" smtClean="0"/>
                  <a:t>Vertex set </a:t>
                </a:r>
                <a14:m>
                  <m:oMath xmlns:m="http://schemas.openxmlformats.org/officeDocument/2006/math">
                    <m:r>
                      <a:rPr lang="en-US" b="0" i="1" smtClean="0">
                        <a:solidFill>
                          <a:srgbClr val="C00000"/>
                        </a:solidFill>
                        <a:latin typeface="Cambria Math" panose="02040503050406030204" pitchFamily="18" charset="0"/>
                      </a:rPr>
                      <m:t>𝐴</m:t>
                    </m:r>
                    <m:r>
                      <a:rPr lang="en-US" b="0" i="1" smtClean="0">
                        <a:solidFill>
                          <a:srgbClr val="C00000"/>
                        </a:solidFill>
                        <a:latin typeface="Cambria Math" panose="02040503050406030204" pitchFamily="18" charset="0"/>
                      </a:rPr>
                      <m:t>=</m:t>
                    </m:r>
                    <m:d>
                      <m:dPr>
                        <m:begChr m:val="{"/>
                        <m:endChr m:val="}"/>
                        <m:ctrlPr>
                          <a:rPr lang="en-US" b="0" i="1" smtClean="0">
                            <a:solidFill>
                              <a:srgbClr val="C00000"/>
                            </a:solidFill>
                            <a:latin typeface="Cambria Math" panose="02040503050406030204" pitchFamily="18" charset="0"/>
                          </a:rPr>
                        </m:ctrlPr>
                      </m:dPr>
                      <m:e>
                        <m:sSub>
                          <m:sSubPr>
                            <m:ctrlPr>
                              <a:rPr lang="en-US"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𝑎</m:t>
                            </m:r>
                          </m:e>
                          <m:sub>
                            <m:r>
                              <a:rPr lang="en-US" b="0" i="1" dirty="0" smtClean="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𝑎</m:t>
                            </m:r>
                          </m:e>
                          <m:sub>
                            <m:r>
                              <a:rPr lang="en-US" b="0" i="1" dirty="0" smtClean="0">
                                <a:solidFill>
                                  <a:srgbClr val="C00000"/>
                                </a:solidFill>
                                <a:latin typeface="Cambria Math" panose="02040503050406030204" pitchFamily="18" charset="0"/>
                              </a:rPr>
                              <m:t>𝑛</m:t>
                            </m:r>
                          </m:sub>
                        </m:sSub>
                      </m:e>
                    </m:d>
                  </m:oMath>
                </a14:m>
                <a:endParaRPr lang="en-US" b="0" i="1" dirty="0" smtClean="0">
                  <a:latin typeface="Cambria Math" panose="02040503050406030204" pitchFamily="18" charset="0"/>
                </a:endParaRPr>
              </a:p>
              <a:p>
                <a:pPr marL="0" indent="0">
                  <a:buNone/>
                </a:pPr>
                <a:r>
                  <a:rPr lang="en-US" b="0" dirty="0" smtClean="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m:t>
                    </m:r>
                  </m:oMath>
                </a14:m>
                <a:r>
                  <a:rPr lang="en-US" dirty="0" smtClean="0"/>
                  <a:t>  vectors in </a:t>
                </a:r>
                <a14:m>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𝐹</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e>
                      <m:sub>
                        <m:r>
                          <a:rPr lang="en-US" i="1" dirty="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𝐹</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𝑎</m:t>
                        </m:r>
                      </m:e>
                      <m:sub>
                        <m:r>
                          <a:rPr lang="en-US" i="1" dirty="0">
                            <a:solidFill>
                              <a:srgbClr val="C00000"/>
                            </a:solidFill>
                            <a:latin typeface="Cambria Math" panose="02040503050406030204" pitchFamily="18" charset="0"/>
                          </a:rPr>
                          <m:t>𝑛</m:t>
                        </m:r>
                      </m:sub>
                    </m:sSub>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ea typeface="Cambria Math" panose="02040503050406030204" pitchFamily="18" charset="0"/>
                      </a:rPr>
                      <m:t>∈</m:t>
                    </m:r>
                    <m:sSubSup>
                      <m:sSubSupPr>
                        <m:ctrlPr>
                          <a:rPr lang="en-US" i="1" smtClean="0">
                            <a:solidFill>
                              <a:srgbClr val="C00000"/>
                            </a:solidFill>
                            <a:latin typeface="Cambria Math" panose="02040503050406030204" pitchFamily="18" charset="0"/>
                          </a:rPr>
                        </m:ctrlPr>
                      </m:sSubSupPr>
                      <m:e>
                        <m:r>
                          <a:rPr lang="en-US" i="1" smtClean="0">
                            <a:solidFill>
                              <a:srgbClr val="C00000"/>
                            </a:solidFill>
                            <a:latin typeface="Cambria Math" panose="02040503050406030204" pitchFamily="18" charset="0"/>
                            <a:ea typeface="Cambria Math" panose="02040503050406030204" pitchFamily="18" charset="0"/>
                          </a:rPr>
                          <m:t>𝔽</m:t>
                        </m:r>
                      </m:e>
                      <m:sub>
                        <m:r>
                          <a:rPr lang="en-US" b="0" i="1" smtClean="0">
                            <a:solidFill>
                              <a:srgbClr val="C00000"/>
                            </a:solidFill>
                            <a:latin typeface="Cambria Math" panose="02040503050406030204" pitchFamily="18" charset="0"/>
                          </a:rPr>
                          <m:t>𝑞</m:t>
                        </m:r>
                      </m:sub>
                      <m:sup>
                        <m:r>
                          <a:rPr lang="en-US" b="0" i="1" smtClean="0">
                            <a:solidFill>
                              <a:srgbClr val="C00000"/>
                            </a:solidFill>
                            <a:latin typeface="Cambria Math" panose="02040503050406030204" pitchFamily="18" charset="0"/>
                          </a:rPr>
                          <m:t>𝑠</m:t>
                        </m:r>
                        <m:r>
                          <a:rPr lang="en-US" b="0" i="1" smtClean="0">
                            <a:solidFill>
                              <a:srgbClr val="C00000"/>
                            </a:solidFill>
                            <a:latin typeface="Cambria Math" panose="02040503050406030204" pitchFamily="18" charset="0"/>
                          </a:rPr>
                          <m:t>−1</m:t>
                        </m:r>
                      </m:sup>
                    </m:sSubSup>
                  </m:oMath>
                </a14:m>
                <a:r>
                  <a:rPr lang="en-US" dirty="0" smtClean="0"/>
                  <a:t> such that</a:t>
                </a:r>
              </a:p>
              <a:p>
                <a:r>
                  <a:rPr lang="en-US" dirty="0" smtClean="0"/>
                  <a:t>any </a:t>
                </a:r>
                <a14:m>
                  <m:oMath xmlns:m="http://schemas.openxmlformats.org/officeDocument/2006/math">
                    <m:r>
                      <a:rPr lang="en-US" b="0" i="1" smtClean="0">
                        <a:solidFill>
                          <a:srgbClr val="C00000"/>
                        </a:solidFill>
                        <a:latin typeface="Cambria Math" panose="02040503050406030204" pitchFamily="18" charset="0"/>
                      </a:rPr>
                      <m:t>𝑠</m:t>
                    </m:r>
                    <m:r>
                      <a:rPr lang="en-US" b="0" i="1" smtClean="0">
                        <a:solidFill>
                          <a:srgbClr val="C00000"/>
                        </a:solidFill>
                        <a:latin typeface="Cambria Math" panose="02040503050406030204" pitchFamily="18" charset="0"/>
                      </a:rPr>
                      <m:t>−1</m:t>
                    </m:r>
                  </m:oMath>
                </a14:m>
                <a:r>
                  <a:rPr lang="en-US" dirty="0" smtClean="0"/>
                  <a:t> are linearly independent</a:t>
                </a:r>
              </a:p>
              <a:p>
                <a:r>
                  <a:rPr lang="en-US" dirty="0"/>
                  <a:t>a</a:t>
                </a:r>
                <a:r>
                  <a:rPr lang="en-US" dirty="0" smtClean="0"/>
                  <a:t>ny </a:t>
                </a:r>
                <a14:m>
                  <m:oMath xmlns:m="http://schemas.openxmlformats.org/officeDocument/2006/math">
                    <m:r>
                      <a:rPr lang="en-US" i="1" smtClean="0">
                        <a:solidFill>
                          <a:srgbClr val="C00000"/>
                        </a:solidFill>
                        <a:latin typeface="Cambria Math" panose="02040503050406030204" pitchFamily="18" charset="0"/>
                      </a:rPr>
                      <m:t>𝑠</m:t>
                    </m:r>
                  </m:oMath>
                </a14:m>
                <a:r>
                  <a:rPr lang="en-US" dirty="0"/>
                  <a:t> </a:t>
                </a:r>
                <a:r>
                  <a:rPr lang="en-US" dirty="0" smtClean="0"/>
                  <a:t>are </a:t>
                </a:r>
                <a:r>
                  <a:rPr lang="en-US" dirty="0"/>
                  <a:t>linearly </a:t>
                </a:r>
                <a:r>
                  <a:rPr lang="en-US" dirty="0" smtClean="0"/>
                  <a:t>dependent</a:t>
                </a:r>
                <a:endParaRPr lang="en-US" dirty="0"/>
              </a:p>
              <a:p>
                <a:pPr marL="0" indent="0">
                  <a:buNone/>
                </a:pPr>
                <a:endParaRPr lang="en-US" dirty="0" smtClean="0"/>
              </a:p>
              <a:p>
                <a:pPr marL="0" indent="0">
                  <a:buNone/>
                </a:pPr>
                <a:r>
                  <a:rPr lang="en-US" dirty="0"/>
                  <a:t>Vertex set </a:t>
                </a:r>
                <a:r>
                  <a:rPr lang="en-US" dirty="0" smtClean="0">
                    <a:solidFill>
                      <a:srgbClr val="C00000"/>
                    </a:solidFill>
                  </a:rPr>
                  <a:t>B</a:t>
                </a:r>
                <a14:m>
                  <m:oMath xmlns:m="http://schemas.openxmlformats.org/officeDocument/2006/math">
                    <m:r>
                      <a:rPr lang="en-US" i="1">
                        <a:solidFill>
                          <a:srgbClr val="C00000"/>
                        </a:solidFill>
                        <a:latin typeface="Cambria Math" panose="02040503050406030204" pitchFamily="18" charset="0"/>
                      </a:rPr>
                      <m:t>=</m:t>
                    </m:r>
                    <m:d>
                      <m:dPr>
                        <m:begChr m:val="{"/>
                        <m:endChr m:val="}"/>
                        <m:ctrlPr>
                          <a:rPr lang="en-US" i="1">
                            <a:solidFill>
                              <a:srgbClr val="C00000"/>
                            </a:solidFill>
                            <a:latin typeface="Cambria Math" panose="02040503050406030204" pitchFamily="18" charset="0"/>
                          </a:rPr>
                        </m:ctrlPr>
                      </m:dPr>
                      <m:e>
                        <m:sSub>
                          <m:sSubPr>
                            <m:ctrlPr>
                              <a:rPr lang="en-US" i="1" dirty="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𝑏</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𝑏</m:t>
                            </m:r>
                          </m:e>
                          <m:sub>
                            <m:r>
                              <a:rPr lang="en-US" i="1" dirty="0">
                                <a:solidFill>
                                  <a:srgbClr val="C00000"/>
                                </a:solidFill>
                                <a:latin typeface="Cambria Math" panose="02040503050406030204" pitchFamily="18" charset="0"/>
                              </a:rPr>
                              <m:t>𝑛</m:t>
                            </m:r>
                          </m:sub>
                        </m:sSub>
                      </m:e>
                    </m:d>
                  </m:oMath>
                </a14:m>
                <a:endParaRPr lang="en-US" i="1" dirty="0">
                  <a:solidFill>
                    <a:srgbClr val="C00000"/>
                  </a:solidFill>
                  <a:latin typeface="Cambria Math" panose="02040503050406030204" pitchFamily="18" charset="0"/>
                </a:endParaRPr>
              </a:p>
              <a:p>
                <a:pPr marL="0" indent="0">
                  <a:buNone/>
                </a:pP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vectors in </a:t>
                </a:r>
                <a14:m>
                  <m:oMath xmlns:m="http://schemas.openxmlformats.org/officeDocument/2006/math">
                    <m:sSub>
                      <m:sSubPr>
                        <m:ctrlPr>
                          <a:rPr lang="en-US" i="1" dirty="0" smtClean="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𝐹</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e>
                      <m:sub>
                        <m:r>
                          <a:rPr lang="en-US" i="1" dirty="0">
                            <a:solidFill>
                              <a:srgbClr val="C00000"/>
                            </a:solidFill>
                            <a:latin typeface="Cambria Math" panose="02040503050406030204" pitchFamily="18" charset="0"/>
                          </a:rPr>
                          <m:t>1</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𝐹</m:t>
                        </m:r>
                        <m:r>
                          <a:rPr lang="en-US" i="1" dirty="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𝑏</m:t>
                        </m:r>
                      </m:e>
                      <m:sub>
                        <m:r>
                          <a:rPr lang="en-US" i="1" dirty="0">
                            <a:solidFill>
                              <a:srgbClr val="C00000"/>
                            </a:solidFill>
                            <a:latin typeface="Cambria Math" panose="02040503050406030204" pitchFamily="18" charset="0"/>
                          </a:rPr>
                          <m:t>𝑛</m:t>
                        </m:r>
                      </m:sub>
                    </m:sSub>
                    <m:r>
                      <a:rPr lang="en-US" i="1" dirty="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ea typeface="Cambria Math" panose="02040503050406030204" pitchFamily="18" charset="0"/>
                      </a:rPr>
                      <m:t>∈</m:t>
                    </m:r>
                    <m:sSubSup>
                      <m:sSubSupPr>
                        <m:ctrlPr>
                          <a:rPr lang="en-US" i="1">
                            <a:solidFill>
                              <a:srgbClr val="C00000"/>
                            </a:solidFill>
                            <a:latin typeface="Cambria Math" panose="02040503050406030204" pitchFamily="18" charset="0"/>
                          </a:rPr>
                        </m:ctrlPr>
                      </m:sSubSupPr>
                      <m:e>
                        <m:r>
                          <a:rPr lang="en-US" i="1" smtClean="0">
                            <a:solidFill>
                              <a:srgbClr val="C00000"/>
                            </a:solidFill>
                            <a:latin typeface="Cambria Math" panose="02040503050406030204" pitchFamily="18" charset="0"/>
                            <a:ea typeface="Cambria Math" panose="02040503050406030204" pitchFamily="18" charset="0"/>
                          </a:rPr>
                          <m:t>𝔽</m:t>
                        </m:r>
                      </m:e>
                      <m:sub>
                        <m:r>
                          <a:rPr lang="en-US" i="1">
                            <a:solidFill>
                              <a:srgbClr val="C00000"/>
                            </a:solidFill>
                            <a:latin typeface="Cambria Math" panose="02040503050406030204" pitchFamily="18" charset="0"/>
                          </a:rPr>
                          <m:t>𝑞</m:t>
                        </m:r>
                      </m:sub>
                      <m:sup>
                        <m:r>
                          <a:rPr lang="en-US" b="0" i="1" smtClean="0">
                            <a:solidFill>
                              <a:srgbClr val="C00000"/>
                            </a:solidFill>
                            <a:latin typeface="Cambria Math" panose="02040503050406030204" pitchFamily="18" charset="0"/>
                          </a:rPr>
                          <m:t>h</m:t>
                        </m:r>
                        <m:r>
                          <a:rPr lang="en-US" i="1">
                            <a:solidFill>
                              <a:srgbClr val="C00000"/>
                            </a:solidFill>
                            <a:latin typeface="Cambria Math" panose="02040503050406030204" pitchFamily="18" charset="0"/>
                          </a:rPr>
                          <m:t>−1</m:t>
                        </m:r>
                      </m:sup>
                    </m:sSubSup>
                  </m:oMath>
                </a14:m>
                <a:r>
                  <a:rPr lang="en-US" dirty="0"/>
                  <a:t> such that</a:t>
                </a:r>
              </a:p>
              <a:p>
                <a:r>
                  <a:rPr lang="en-US" dirty="0"/>
                  <a:t>a</a:t>
                </a:r>
                <a:r>
                  <a:rPr lang="en-US" dirty="0" smtClean="0"/>
                  <a:t>ny </a:t>
                </a:r>
                <a14:m>
                  <m:oMath xmlns:m="http://schemas.openxmlformats.org/officeDocument/2006/math">
                    <m:r>
                      <a:rPr lang="en-US" b="0" i="1" smtClean="0">
                        <a:solidFill>
                          <a:srgbClr val="C00000"/>
                        </a:solidFill>
                        <a:latin typeface="Cambria Math" panose="02040503050406030204" pitchFamily="18" charset="0"/>
                      </a:rPr>
                      <m:t>h</m:t>
                    </m:r>
                    <m:r>
                      <a:rPr lang="en-US" b="0" i="1" smtClean="0">
                        <a:solidFill>
                          <a:srgbClr val="C00000"/>
                        </a:solidFill>
                        <a:latin typeface="Cambria Math" panose="02040503050406030204" pitchFamily="18" charset="0"/>
                      </a:rPr>
                      <m:t>−1</m:t>
                    </m:r>
                  </m:oMath>
                </a14:m>
                <a:r>
                  <a:rPr lang="en-US" dirty="0"/>
                  <a:t> </a:t>
                </a:r>
                <a:r>
                  <a:rPr lang="en-US" dirty="0" smtClean="0"/>
                  <a:t>are </a:t>
                </a:r>
                <a:r>
                  <a:rPr lang="en-US" dirty="0"/>
                  <a:t>linearly independent</a:t>
                </a:r>
              </a:p>
              <a:p>
                <a:r>
                  <a:rPr lang="en-US" dirty="0" smtClean="0"/>
                  <a:t>any </a:t>
                </a:r>
                <a14:m>
                  <m:oMath xmlns:m="http://schemas.openxmlformats.org/officeDocument/2006/math">
                    <m:r>
                      <a:rPr lang="en-US" b="0" i="1" smtClean="0">
                        <a:solidFill>
                          <a:srgbClr val="C00000"/>
                        </a:solidFill>
                        <a:latin typeface="Cambria Math" panose="02040503050406030204" pitchFamily="18" charset="0"/>
                      </a:rPr>
                      <m:t>h</m:t>
                    </m:r>
                  </m:oMath>
                </a14:m>
                <a:r>
                  <a:rPr lang="en-US" dirty="0" smtClean="0"/>
                  <a:t> are </a:t>
                </a:r>
                <a:r>
                  <a:rPr lang="en-US" dirty="0"/>
                  <a:t>linearly </a:t>
                </a:r>
                <a:r>
                  <a:rPr lang="en-US" dirty="0"/>
                  <a:t>dependent</a:t>
                </a:r>
                <a:endParaRPr lang="en-US" dirty="0"/>
              </a:p>
              <a:p>
                <a:pPr marL="0" indent="0">
                  <a:buNone/>
                </a:pPr>
                <a:endParaRPr lang="en-US" dirty="0" smtClean="0"/>
              </a:p>
              <a:p>
                <a:pPr marL="0" indent="0">
                  <a:buNone/>
                </a:pPr>
                <a:r>
                  <a:rPr lang="en-US" dirty="0" smtClean="0"/>
                  <a:t>(</a:t>
                </a:r>
                <a:r>
                  <a:rPr lang="en-US" dirty="0" err="1" smtClean="0"/>
                  <a:t>Vandermonde</a:t>
                </a:r>
                <a:r>
                  <a:rPr lang="en-US" dirty="0" smtClean="0"/>
                  <a:t> matrices)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95943" y="1825625"/>
                <a:ext cx="8839199" cy="4351338"/>
              </a:xfrm>
              <a:blipFill>
                <a:blip r:embed="rId2"/>
                <a:stretch>
                  <a:fillRect l="-1034" t="-3221" b="-840"/>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818" y="4594514"/>
            <a:ext cx="4470400" cy="2514600"/>
          </a:xfrm>
          <a:prstGeom prst="rect">
            <a:avLst/>
          </a:prstGeom>
        </p:spPr>
      </p:pic>
    </p:spTree>
    <p:extLst>
      <p:ext uri="{BB962C8B-B14F-4D97-AF65-F5344CB8AC3E}">
        <p14:creationId xmlns:p14="http://schemas.microsoft.com/office/powerpoint/2010/main" val="244343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2687683" y="1939598"/>
                <a:ext cx="2854234" cy="557204"/>
              </a:xfrm>
              <a:prstGeom prst="rect">
                <a:avLst/>
              </a:prstGeom>
              <a:noFill/>
            </p:spPr>
            <p:txBody>
              <a:bodyPr wrap="square" rtlCol="0">
                <a:spAutoFit/>
              </a:bodyPr>
              <a:lstStyle/>
              <a:p>
                <a:pPr algn="ctr"/>
                <a:r>
                  <a:rPr lang="en-US" sz="2800" dirty="0"/>
                  <a:t>e</a:t>
                </a:r>
                <a:r>
                  <a:rPr lang="hu-HU" sz="2800" dirty="0" err="1" smtClean="0"/>
                  <a:t>dge</a:t>
                </a:r>
                <a:r>
                  <a:rPr lang="hu-HU" sz="2800" dirty="0" smtClean="0"/>
                  <a:t> </a:t>
                </a:r>
                <a14:m>
                  <m:oMath xmlns:m="http://schemas.openxmlformats.org/officeDocument/2006/math">
                    <m:r>
                      <a:rPr lang="hu-HU" sz="2800" b="0" i="1" smtClean="0">
                        <a:solidFill>
                          <a:srgbClr val="C00000"/>
                        </a:solidFill>
                        <a:latin typeface="Cambria Math" panose="02040503050406030204" pitchFamily="18" charset="0"/>
                      </a:rPr>
                      <m:t>𝑒</m:t>
                    </m:r>
                    <m:r>
                      <a:rPr lang="en-US" sz="2800" b="0" i="1" smtClean="0">
                        <a:solidFill>
                          <a:srgbClr val="C00000"/>
                        </a:solidFill>
                        <a:latin typeface="Cambria Math" panose="02040503050406030204" pitchFamily="18" charset="0"/>
                      </a:rPr>
                      <m:t>={</m:t>
                    </m:r>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𝑎</m:t>
                        </m:r>
                      </m:e>
                      <m:sub>
                        <m:r>
                          <a:rPr lang="hu-HU" sz="2800" b="0" i="1" smtClean="0">
                            <a:solidFill>
                              <a:srgbClr val="C00000"/>
                            </a:solidFill>
                            <a:latin typeface="Cambria Math" panose="02040503050406030204" pitchFamily="18" charset="0"/>
                          </a:rPr>
                          <m:t>𝑥</m:t>
                        </m:r>
                      </m:sub>
                    </m:sSub>
                    <m:r>
                      <a:rPr lang="en-US" sz="2800" b="0" i="1" smtClean="0">
                        <a:solidFill>
                          <a:srgbClr val="C00000"/>
                        </a:solidFill>
                        <a:latin typeface="Cambria Math" panose="02040503050406030204" pitchFamily="18" charset="0"/>
                      </a:rPr>
                      <m:t>,</m:t>
                    </m:r>
                    <m:sSub>
                      <m:sSubPr>
                        <m:ctrlPr>
                          <a:rPr lang="en-US" sz="2800" b="0" i="1" smtClean="0">
                            <a:solidFill>
                              <a:srgbClr val="C00000"/>
                            </a:solidFill>
                            <a:latin typeface="Cambria Math" panose="02040503050406030204" pitchFamily="18" charset="0"/>
                          </a:rPr>
                        </m:ctrlPr>
                      </m:sSubPr>
                      <m:e>
                        <m:r>
                          <a:rPr lang="en-US" sz="2800" b="0" i="1" smtClean="0">
                            <a:solidFill>
                              <a:srgbClr val="C00000"/>
                            </a:solidFill>
                            <a:latin typeface="Cambria Math" panose="02040503050406030204" pitchFamily="18" charset="0"/>
                          </a:rPr>
                          <m:t>𝑏</m:t>
                        </m:r>
                      </m:e>
                      <m:sub>
                        <m:r>
                          <a:rPr lang="hu-HU" sz="2800" b="0" i="1" smtClean="0">
                            <a:solidFill>
                              <a:srgbClr val="C00000"/>
                            </a:solidFill>
                            <a:latin typeface="Cambria Math" panose="02040503050406030204" pitchFamily="18" charset="0"/>
                          </a:rPr>
                          <m:t>𝑦</m:t>
                        </m:r>
                      </m:sub>
                    </m:sSub>
                    <m:r>
                      <a:rPr lang="en-US" sz="2800" b="0" i="1" smtClean="0">
                        <a:solidFill>
                          <a:srgbClr val="C00000"/>
                        </a:solidFill>
                        <a:latin typeface="Cambria Math" panose="02040503050406030204" pitchFamily="18" charset="0"/>
                      </a:rPr>
                      <m:t>}</m:t>
                    </m:r>
                  </m:oMath>
                </a14:m>
                <a:endParaRPr lang="en-US" sz="2800" dirty="0">
                  <a:solidFill>
                    <a:srgbClr val="C0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2687683" y="1939598"/>
                <a:ext cx="2854234" cy="557204"/>
              </a:xfrm>
              <a:prstGeom prst="rect">
                <a:avLst/>
              </a:prstGeom>
              <a:blipFill>
                <a:blip r:embed="rId2"/>
                <a:stretch>
                  <a:fillRect l="-2991" t="-9783" b="-23913"/>
                </a:stretch>
              </a:blipFill>
            </p:spPr>
            <p:txBody>
              <a:bodyPr/>
              <a:lstStyle/>
              <a:p>
                <a:r>
                  <a:rPr lang="en-US">
                    <a:noFill/>
                  </a:rPr>
                  <a:t> </a:t>
                </a:r>
              </a:p>
            </p:txBody>
          </p:sp>
        </mc:Fallback>
      </mc:AlternateContent>
      <p:sp>
        <p:nvSpPr>
          <p:cNvPr id="6" name="Down Arrow 5"/>
          <p:cNvSpPr/>
          <p:nvPr/>
        </p:nvSpPr>
        <p:spPr>
          <a:xfrm>
            <a:off x="3820885" y="2484370"/>
            <a:ext cx="587829" cy="12518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0999" y="4778829"/>
            <a:ext cx="8632371" cy="4354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5061857" y="4778829"/>
            <a:ext cx="10886" cy="435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37860" y="4778829"/>
            <a:ext cx="10886" cy="435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402977" y="4778829"/>
            <a:ext cx="10886" cy="435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057208" y="4757057"/>
            <a:ext cx="10886" cy="435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371113" y="4778829"/>
            <a:ext cx="10886" cy="435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735388" y="4778829"/>
            <a:ext cx="10886" cy="435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29446" y="4778829"/>
            <a:ext cx="10886" cy="435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029494" y="4778829"/>
            <a:ext cx="10886" cy="435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372791" y="4800601"/>
            <a:ext cx="10886" cy="435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438400" y="4789715"/>
            <a:ext cx="10886" cy="435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776549" y="4789715"/>
            <a:ext cx="10886" cy="435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100546" y="4757057"/>
            <a:ext cx="10886" cy="435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TextBox 22"/>
              <p:cNvSpPr txBox="1"/>
              <p:nvPr/>
            </p:nvSpPr>
            <p:spPr>
              <a:xfrm>
                <a:off x="1797120" y="4879815"/>
                <a:ext cx="634148" cy="29892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𝐹</m:t>
                      </m:r>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𝑏</m:t>
                          </m:r>
                        </m:e>
                        <m:sub>
                          <m:r>
                            <a:rPr lang="en-US" b="0" i="1" smtClean="0">
                              <a:solidFill>
                                <a:srgbClr val="C00000"/>
                              </a:solidFill>
                              <a:latin typeface="Cambria Math" panose="02040503050406030204" pitchFamily="18" charset="0"/>
                            </a:rPr>
                            <m:t>𝑦</m:t>
                          </m:r>
                        </m:sub>
                      </m:sSub>
                      <m:r>
                        <a:rPr lang="en-US" b="0" i="1" smtClean="0">
                          <a:solidFill>
                            <a:srgbClr val="C00000"/>
                          </a:solidFill>
                          <a:latin typeface="Cambria Math" panose="02040503050406030204" pitchFamily="18" charset="0"/>
                        </a:rPr>
                        <m:t>)</m:t>
                      </m:r>
                    </m:oMath>
                  </m:oMathPara>
                </a14:m>
                <a:endParaRPr lang="en-US" dirty="0">
                  <a:solidFill>
                    <a:srgbClr val="C00000"/>
                  </a:solidFill>
                </a:endParaRPr>
              </a:p>
            </p:txBody>
          </p:sp>
        </mc:Choice>
        <mc:Fallback>
          <p:sp>
            <p:nvSpPr>
              <p:cNvPr id="23" name="TextBox 22"/>
              <p:cNvSpPr txBox="1">
                <a:spLocks noRot="1" noChangeAspect="1" noMove="1" noResize="1" noEditPoints="1" noAdjustHandles="1" noChangeArrowheads="1" noChangeShapeType="1" noTextEdit="1"/>
              </p:cNvSpPr>
              <p:nvPr/>
            </p:nvSpPr>
            <p:spPr>
              <a:xfrm>
                <a:off x="1797120" y="4879815"/>
                <a:ext cx="634148" cy="298928"/>
              </a:xfrm>
              <a:prstGeom prst="rect">
                <a:avLst/>
              </a:prstGeom>
              <a:blipFill>
                <a:blip r:embed="rId3"/>
                <a:stretch>
                  <a:fillRect l="-8654" r="-13462" b="-24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1791828" y="4368774"/>
                <a:ext cx="681853" cy="276999"/>
              </a:xfrm>
              <a:prstGeom prst="rect">
                <a:avLst/>
              </a:prstGeom>
              <a:noFill/>
            </p:spPr>
            <p:txBody>
              <a:bodyPr wrap="none" lIns="0" tIns="0" rIns="0" bIns="0" rtlCol="0">
                <a:spAutoFit/>
              </a:bodyPr>
              <a:lstStyle/>
              <a:p>
                <a:r>
                  <a:rPr lang="en-US" dirty="0" smtClean="0"/>
                  <a:t>block </a:t>
                </a:r>
                <a14:m>
                  <m:oMath xmlns:m="http://schemas.openxmlformats.org/officeDocument/2006/math">
                    <m:r>
                      <a:rPr lang="hu-HU" b="0" i="1" smtClean="0">
                        <a:solidFill>
                          <a:srgbClr val="C00000"/>
                        </a:solidFill>
                        <a:latin typeface="Cambria Math" panose="02040503050406030204" pitchFamily="18" charset="0"/>
                      </a:rPr>
                      <m:t>𝑥</m:t>
                    </m:r>
                  </m:oMath>
                </a14:m>
                <a:endParaRPr lang="en-US" dirty="0"/>
              </a:p>
            </p:txBody>
          </p:sp>
        </mc:Choice>
        <mc:Fallback>
          <p:sp>
            <p:nvSpPr>
              <p:cNvPr id="24" name="TextBox 23"/>
              <p:cNvSpPr txBox="1">
                <a:spLocks noRot="1" noChangeAspect="1" noMove="1" noResize="1" noEditPoints="1" noAdjustHandles="1" noChangeArrowheads="1" noChangeShapeType="1" noTextEdit="1"/>
              </p:cNvSpPr>
              <p:nvPr/>
            </p:nvSpPr>
            <p:spPr>
              <a:xfrm>
                <a:off x="1791828" y="4368774"/>
                <a:ext cx="681853" cy="276999"/>
              </a:xfrm>
              <a:prstGeom prst="rect">
                <a:avLst/>
              </a:prstGeom>
              <a:blipFill>
                <a:blip r:embed="rId4"/>
                <a:stretch>
                  <a:fillRect l="-21429" t="-28889" r="-7143" b="-5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7819486" y="4853682"/>
                <a:ext cx="63703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𝐹</m:t>
                      </m:r>
                      <m:r>
                        <a:rPr lang="en-US" b="0" i="1" smtClean="0">
                          <a:solidFill>
                            <a:srgbClr val="C00000"/>
                          </a:solidFill>
                          <a:latin typeface="Cambria Math" panose="02040503050406030204" pitchFamily="18" charset="0"/>
                        </a:rPr>
                        <m:t>(</m:t>
                      </m:r>
                      <m:sSub>
                        <m:sSubPr>
                          <m:ctrlPr>
                            <a:rPr lang="en-US" b="0" i="1" smtClean="0">
                              <a:solidFill>
                                <a:srgbClr val="C00000"/>
                              </a:solidFill>
                              <a:latin typeface="Cambria Math" panose="02040503050406030204" pitchFamily="18" charset="0"/>
                            </a:rPr>
                          </m:ctrlPr>
                        </m:sSubPr>
                        <m:e>
                          <m:r>
                            <a:rPr lang="en-US" b="0" i="1" smtClean="0">
                              <a:solidFill>
                                <a:srgbClr val="C00000"/>
                              </a:solidFill>
                              <a:latin typeface="Cambria Math" panose="02040503050406030204" pitchFamily="18" charset="0"/>
                            </a:rPr>
                            <m:t>𝑎</m:t>
                          </m:r>
                        </m:e>
                        <m:sub>
                          <m:r>
                            <a:rPr lang="en-US" b="0" i="1" smtClean="0">
                              <a:solidFill>
                                <a:srgbClr val="C00000"/>
                              </a:solidFill>
                              <a:latin typeface="Cambria Math" panose="02040503050406030204" pitchFamily="18" charset="0"/>
                            </a:rPr>
                            <m:t>𝑥</m:t>
                          </m:r>
                        </m:sub>
                      </m:sSub>
                      <m:r>
                        <a:rPr lang="en-US" b="0" i="1" smtClean="0">
                          <a:solidFill>
                            <a:srgbClr val="C00000"/>
                          </a:solidFill>
                          <a:latin typeface="Cambria Math" panose="02040503050406030204" pitchFamily="18" charset="0"/>
                        </a:rPr>
                        <m:t>)</m:t>
                      </m:r>
                    </m:oMath>
                  </m:oMathPara>
                </a14:m>
                <a:endParaRPr lang="en-US" dirty="0">
                  <a:solidFill>
                    <a:srgbClr val="C00000"/>
                  </a:solidFill>
                </a:endParaRPr>
              </a:p>
            </p:txBody>
          </p:sp>
        </mc:Choice>
        <mc:Fallback>
          <p:sp>
            <p:nvSpPr>
              <p:cNvPr id="26" name="TextBox 25"/>
              <p:cNvSpPr txBox="1">
                <a:spLocks noRot="1" noChangeAspect="1" noMove="1" noResize="1" noEditPoints="1" noAdjustHandles="1" noChangeArrowheads="1" noChangeShapeType="1" noTextEdit="1"/>
              </p:cNvSpPr>
              <p:nvPr/>
            </p:nvSpPr>
            <p:spPr>
              <a:xfrm>
                <a:off x="7819486" y="4853682"/>
                <a:ext cx="637034" cy="276999"/>
              </a:xfrm>
              <a:prstGeom prst="rect">
                <a:avLst/>
              </a:prstGeom>
              <a:blipFill>
                <a:blip r:embed="rId5"/>
                <a:stretch>
                  <a:fillRect l="-8654" t="-2174" r="-14423" b="-326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7768014" y="4314933"/>
                <a:ext cx="685252" cy="276999"/>
              </a:xfrm>
              <a:prstGeom prst="rect">
                <a:avLst/>
              </a:prstGeom>
              <a:noFill/>
            </p:spPr>
            <p:txBody>
              <a:bodyPr wrap="none" lIns="0" tIns="0" rIns="0" bIns="0" rtlCol="0">
                <a:spAutoFit/>
              </a:bodyPr>
              <a:lstStyle/>
              <a:p>
                <a:r>
                  <a:rPr lang="en-US" dirty="0" smtClean="0"/>
                  <a:t>block </a:t>
                </a:r>
                <a14:m>
                  <m:oMath xmlns:m="http://schemas.openxmlformats.org/officeDocument/2006/math">
                    <m:r>
                      <a:rPr lang="hu-HU" b="0" i="1" smtClean="0">
                        <a:solidFill>
                          <a:srgbClr val="C00000"/>
                        </a:solidFill>
                        <a:latin typeface="Cambria Math" panose="02040503050406030204" pitchFamily="18" charset="0"/>
                      </a:rPr>
                      <m:t>𝑦</m:t>
                    </m:r>
                  </m:oMath>
                </a14:m>
                <a:endParaRPr lang="en-US" dirty="0">
                  <a:solidFill>
                    <a:srgbClr val="C00000"/>
                  </a:solidFill>
                </a:endParaRPr>
              </a:p>
            </p:txBody>
          </p:sp>
        </mc:Choice>
        <mc:Fallback>
          <p:sp>
            <p:nvSpPr>
              <p:cNvPr id="27" name="TextBox 26"/>
              <p:cNvSpPr txBox="1">
                <a:spLocks noRot="1" noChangeAspect="1" noMove="1" noResize="1" noEditPoints="1" noAdjustHandles="1" noChangeArrowheads="1" noChangeShapeType="1" noTextEdit="1"/>
              </p:cNvSpPr>
              <p:nvPr/>
            </p:nvSpPr>
            <p:spPr>
              <a:xfrm>
                <a:off x="7768014" y="4314933"/>
                <a:ext cx="685252" cy="276999"/>
              </a:xfrm>
              <a:prstGeom prst="rect">
                <a:avLst/>
              </a:prstGeom>
              <a:blipFill>
                <a:blip r:embed="rId6"/>
                <a:stretch>
                  <a:fillRect l="-20354" t="-28889" r="-10619" b="-51111"/>
                </a:stretch>
              </a:blipFill>
            </p:spPr>
            <p:txBody>
              <a:bodyPr/>
              <a:lstStyle/>
              <a:p>
                <a:r>
                  <a:rPr lang="en-US">
                    <a:noFill/>
                  </a:rPr>
                  <a:t> </a:t>
                </a:r>
              </a:p>
            </p:txBody>
          </p:sp>
        </mc:Fallback>
      </mc:AlternateContent>
      <p:sp>
        <p:nvSpPr>
          <p:cNvPr id="30" name="Oval 29"/>
          <p:cNvSpPr/>
          <p:nvPr/>
        </p:nvSpPr>
        <p:spPr>
          <a:xfrm>
            <a:off x="1774916" y="4781844"/>
            <a:ext cx="661851" cy="48684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1" name="Oval 30"/>
          <p:cNvSpPr/>
          <p:nvPr/>
        </p:nvSpPr>
        <p:spPr>
          <a:xfrm>
            <a:off x="7768014" y="4774893"/>
            <a:ext cx="661851" cy="48684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640576" y="5310720"/>
            <a:ext cx="916726" cy="369332"/>
          </a:xfrm>
          <a:prstGeom prst="rect">
            <a:avLst/>
          </a:prstGeom>
          <a:noFill/>
        </p:spPr>
        <p:txBody>
          <a:bodyPr wrap="none" rtlCol="0">
            <a:spAutoFit/>
          </a:bodyPr>
          <a:lstStyle/>
          <a:p>
            <a:pPr algn="ctr"/>
            <a:r>
              <a:rPr lang="en-US" dirty="0" smtClean="0">
                <a:solidFill>
                  <a:srgbClr val="C00000"/>
                </a:solidFill>
              </a:rPr>
              <a:t>REALLY!</a:t>
            </a:r>
            <a:endParaRPr lang="en-US" dirty="0">
              <a:solidFill>
                <a:srgbClr val="C00000"/>
              </a:solidFill>
            </a:endParaRPr>
          </a:p>
        </p:txBody>
      </p:sp>
      <p:sp>
        <p:nvSpPr>
          <p:cNvPr id="34" name="TextBox 33"/>
          <p:cNvSpPr txBox="1"/>
          <p:nvPr/>
        </p:nvSpPr>
        <p:spPr>
          <a:xfrm>
            <a:off x="1644757" y="5401154"/>
            <a:ext cx="916726" cy="369332"/>
          </a:xfrm>
          <a:prstGeom prst="rect">
            <a:avLst/>
          </a:prstGeom>
          <a:noFill/>
        </p:spPr>
        <p:txBody>
          <a:bodyPr wrap="none" rtlCol="0">
            <a:spAutoFit/>
          </a:bodyPr>
          <a:lstStyle/>
          <a:p>
            <a:pPr algn="ctr"/>
            <a:r>
              <a:rPr lang="en-US" dirty="0" smtClean="0">
                <a:solidFill>
                  <a:srgbClr val="C00000"/>
                </a:solidFill>
              </a:rPr>
              <a:t>REALLY!</a:t>
            </a:r>
            <a:endParaRPr lang="en-US" dirty="0">
              <a:solidFill>
                <a:srgbClr val="C00000"/>
              </a:solidFill>
            </a:endParaRPr>
          </a:p>
        </p:txBody>
      </p:sp>
      <p:sp>
        <p:nvSpPr>
          <p:cNvPr id="35" name="TextBox 34"/>
          <p:cNvSpPr txBox="1"/>
          <p:nvPr/>
        </p:nvSpPr>
        <p:spPr>
          <a:xfrm>
            <a:off x="3841327" y="3960089"/>
            <a:ext cx="546945" cy="369332"/>
          </a:xfrm>
          <a:prstGeom prst="rect">
            <a:avLst/>
          </a:prstGeom>
          <a:noFill/>
        </p:spPr>
        <p:txBody>
          <a:bodyPr wrap="none" rtlCol="0">
            <a:spAutoFit/>
          </a:bodyPr>
          <a:lstStyle/>
          <a:p>
            <a:pPr algn="ctr"/>
            <a:r>
              <a:rPr lang="en-US" dirty="0" smtClean="0">
                <a:solidFill>
                  <a:srgbClr val="C00000"/>
                </a:solidFill>
              </a:rPr>
              <a:t>F(e)</a:t>
            </a:r>
            <a:endParaRPr lang="en-US" dirty="0">
              <a:solidFill>
                <a:srgbClr val="C00000"/>
              </a:solidFill>
            </a:endParaRPr>
          </a:p>
        </p:txBody>
      </p:sp>
    </p:spTree>
    <p:extLst>
      <p:ext uri="{BB962C8B-B14F-4D97-AF65-F5344CB8AC3E}">
        <p14:creationId xmlns:p14="http://schemas.microsoft.com/office/powerpoint/2010/main" val="272105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mc:AlternateContent xmlns:mc="http://schemas.openxmlformats.org/markup-compatibility/2006">
        <mc:Choice xmlns:a14="http://schemas.microsoft.com/office/drawing/2010/main" Requires="a14">
          <p:sp>
            <p:nvSpPr>
              <p:cNvPr id="5" name="Rounded Rectangle 4"/>
              <p:cNvSpPr/>
              <p:nvPr/>
            </p:nvSpPr>
            <p:spPr>
              <a:xfrm>
                <a:off x="623125" y="2158010"/>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200" b="0" i="1" smtClean="0">
                        <a:solidFill>
                          <a:schemeClr val="tx1"/>
                        </a:solidFill>
                        <a:latin typeface="Cambria Math" panose="02040503050406030204" pitchFamily="18" charset="0"/>
                      </a:rPr>
                      <m:t>𝑠</m:t>
                    </m:r>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h</m:t>
                    </m:r>
                  </m:oMath>
                </a14:m>
                <a:r>
                  <a:rPr lang="en-US" sz="3200" dirty="0" smtClean="0">
                    <a:solidFill>
                      <a:schemeClr val="tx1"/>
                    </a:solidFill>
                  </a:rPr>
                  <a:t> </a:t>
                </a:r>
                <a:r>
                  <a:rPr lang="en-US" sz="3200" dirty="0" err="1" smtClean="0">
                    <a:solidFill>
                      <a:schemeClr val="tx1"/>
                    </a:solidFill>
                  </a:rPr>
                  <a:t>biclique</a:t>
                </a:r>
                <a:endParaRPr lang="en-US" sz="3200" dirty="0">
                  <a:solidFill>
                    <a:schemeClr val="tx1"/>
                  </a:solidFill>
                </a:endParaRPr>
              </a:p>
            </p:txBody>
          </p:sp>
        </mc:Choice>
        <mc:Fallback>
          <p:sp>
            <p:nvSpPr>
              <p:cNvPr id="5" name="Rounded Rectangle 4"/>
              <p:cNvSpPr>
                <a:spLocks noRot="1" noChangeAspect="1" noMove="1" noResize="1" noEditPoints="1" noAdjustHandles="1" noChangeArrowheads="1" noChangeShapeType="1" noTextEdit="1"/>
              </p:cNvSpPr>
              <p:nvPr/>
            </p:nvSpPr>
            <p:spPr>
              <a:xfrm>
                <a:off x="623125" y="2158010"/>
                <a:ext cx="2558473" cy="1422400"/>
              </a:xfrm>
              <a:prstGeom prst="roundRect">
                <a:avLst/>
              </a:prstGeom>
              <a:blipFill>
                <a:blip r:embed="rId2"/>
                <a:stretch>
                  <a:fillRect b="-844"/>
                </a:stretch>
              </a:blipFill>
              <a:ln w="25400">
                <a:solidFill>
                  <a:schemeClr val="tx1"/>
                </a:solidFill>
              </a:ln>
            </p:spPr>
            <p:txBody>
              <a:bodyPr/>
              <a:lstStyle/>
              <a:p>
                <a:r>
                  <a:rPr lang="en-US">
                    <a:noFill/>
                  </a:rPr>
                  <a:t> </a:t>
                </a:r>
              </a:p>
            </p:txBody>
          </p:sp>
        </mc:Fallback>
      </mc:AlternateContent>
      <p:sp>
        <p:nvSpPr>
          <p:cNvPr id="6" name="Right Arrow 5"/>
          <p:cNvSpPr/>
          <p:nvPr/>
        </p:nvSpPr>
        <p:spPr>
          <a:xfrm>
            <a:off x="3600533" y="2602510"/>
            <a:ext cx="191588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ounded Rectangle 6"/>
              <p:cNvSpPr/>
              <p:nvPr/>
            </p:nvSpPr>
            <p:spPr>
              <a:xfrm>
                <a:off x="5935353" y="2158010"/>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400" b="0" i="1" dirty="0" smtClean="0">
                        <a:solidFill>
                          <a:schemeClr val="tx1"/>
                        </a:solidFill>
                        <a:latin typeface="Cambria Math" panose="02040503050406030204" pitchFamily="18" charset="0"/>
                      </a:rPr>
                      <m:t>𝑠h</m:t>
                    </m:r>
                  </m:oMath>
                </a14:m>
                <a:r>
                  <a:rPr lang="en-US" sz="2400" dirty="0" smtClean="0">
                    <a:solidFill>
                      <a:schemeClr val="tx1"/>
                    </a:solidFill>
                  </a:rPr>
                  <a:t> linearly dependent sets</a:t>
                </a:r>
                <a:endParaRPr lang="en-US" sz="2400" dirty="0">
                  <a:solidFill>
                    <a:schemeClr val="tx1"/>
                  </a:solidFill>
                </a:endParaRPr>
              </a:p>
            </p:txBody>
          </p:sp>
        </mc:Choice>
        <mc:Fallback>
          <p:sp>
            <p:nvSpPr>
              <p:cNvPr id="7" name="Rounded Rectangle 6"/>
              <p:cNvSpPr>
                <a:spLocks noRot="1" noChangeAspect="1" noMove="1" noResize="1" noEditPoints="1" noAdjustHandles="1" noChangeArrowheads="1" noChangeShapeType="1" noTextEdit="1"/>
              </p:cNvSpPr>
              <p:nvPr/>
            </p:nvSpPr>
            <p:spPr>
              <a:xfrm>
                <a:off x="5935353" y="2158010"/>
                <a:ext cx="2558473" cy="1422400"/>
              </a:xfrm>
              <a:prstGeom prst="roundRect">
                <a:avLst/>
              </a:prstGeom>
              <a:blipFill>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ounded Rectangle 7"/>
              <p:cNvSpPr/>
              <p:nvPr/>
            </p:nvSpPr>
            <p:spPr>
              <a:xfrm>
                <a:off x="634011" y="4367810"/>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a:t>
                </a:r>
                <a:r>
                  <a:rPr lang="en-US" sz="3200" b="0" dirty="0" smtClean="0">
                    <a:solidFill>
                      <a:schemeClr val="tx1"/>
                    </a:solidFill>
                  </a:rPr>
                  <a:t>o </a:t>
                </a:r>
                <a14:m>
                  <m:oMath xmlns:m="http://schemas.openxmlformats.org/officeDocument/2006/math">
                    <m:r>
                      <a:rPr lang="en-US" sz="3200" b="0" i="1" smtClean="0">
                        <a:solidFill>
                          <a:schemeClr val="tx1"/>
                        </a:solidFill>
                        <a:latin typeface="Cambria Math" panose="02040503050406030204" pitchFamily="18" charset="0"/>
                      </a:rPr>
                      <m:t>𝑠</m:t>
                    </m:r>
                    <m:r>
                      <a:rPr lang="en-US" sz="3200" b="0" i="1" smtClean="0">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𝑙</m:t>
                    </m:r>
                  </m:oMath>
                </a14:m>
                <a:r>
                  <a:rPr lang="en-US" sz="3200" dirty="0" smtClean="0">
                    <a:solidFill>
                      <a:schemeClr val="tx1"/>
                    </a:solidFill>
                  </a:rPr>
                  <a:t> </a:t>
                </a:r>
                <a:r>
                  <a:rPr lang="en-US" sz="3200" dirty="0" err="1" smtClean="0">
                    <a:solidFill>
                      <a:schemeClr val="tx1"/>
                    </a:solidFill>
                  </a:rPr>
                  <a:t>biclique</a:t>
                </a:r>
                <a:endParaRPr lang="en-US" sz="3200" dirty="0">
                  <a:solidFill>
                    <a:schemeClr val="tx1"/>
                  </a:solidFill>
                </a:endParaRPr>
              </a:p>
            </p:txBody>
          </p:sp>
        </mc:Choice>
        <mc:Fallback>
          <p:sp>
            <p:nvSpPr>
              <p:cNvPr id="8" name="Rounded Rectangle 7"/>
              <p:cNvSpPr>
                <a:spLocks noRot="1" noChangeAspect="1" noMove="1" noResize="1" noEditPoints="1" noAdjustHandles="1" noChangeArrowheads="1" noChangeShapeType="1" noTextEdit="1"/>
              </p:cNvSpPr>
              <p:nvPr/>
            </p:nvSpPr>
            <p:spPr>
              <a:xfrm>
                <a:off x="634011" y="4367810"/>
                <a:ext cx="2558473" cy="1422400"/>
              </a:xfrm>
              <a:prstGeom prst="roundRect">
                <a:avLst/>
              </a:prstGeom>
              <a:blipFill>
                <a:blip r:embed="rId4"/>
                <a:stretch>
                  <a:fillRect b="-844"/>
                </a:stretch>
              </a:blipFill>
              <a:ln w="25400">
                <a:solidFill>
                  <a:schemeClr val="tx1"/>
                </a:solidFill>
              </a:ln>
            </p:spPr>
            <p:txBody>
              <a:bodyPr/>
              <a:lstStyle/>
              <a:p>
                <a:r>
                  <a:rPr lang="en-US">
                    <a:noFill/>
                  </a:rPr>
                  <a:t> </a:t>
                </a:r>
              </a:p>
            </p:txBody>
          </p:sp>
        </mc:Fallback>
      </mc:AlternateContent>
      <p:sp>
        <p:nvSpPr>
          <p:cNvPr id="9" name="Right Arrow 8"/>
          <p:cNvSpPr/>
          <p:nvPr/>
        </p:nvSpPr>
        <p:spPr>
          <a:xfrm>
            <a:off x="3611419" y="4812310"/>
            <a:ext cx="191588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Rounded Rectangle 9"/>
              <p:cNvSpPr/>
              <p:nvPr/>
            </p:nvSpPr>
            <p:spPr>
              <a:xfrm>
                <a:off x="5946239" y="4367810"/>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a:t>
                </a:r>
                <a:r>
                  <a:rPr lang="en-US" sz="2400" b="0" dirty="0" smtClean="0">
                    <a:solidFill>
                      <a:schemeClr val="tx1"/>
                    </a:solidFill>
                  </a:rPr>
                  <a:t>o </a:t>
                </a: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𝛾</m:t>
                    </m:r>
                    <m:r>
                      <a:rPr lang="en-US" sz="2400" b="0" i="1" smtClean="0">
                        <a:solidFill>
                          <a:schemeClr val="tx1"/>
                        </a:solidFill>
                        <a:latin typeface="Cambria Math" panose="02040503050406030204" pitchFamily="18" charset="0"/>
                        <a:ea typeface="Cambria Math" panose="02040503050406030204" pitchFamily="18" charset="0"/>
                      </a:rPr>
                      <m:t>𝑠h</m:t>
                    </m:r>
                  </m:oMath>
                </a14:m>
                <a:r>
                  <a:rPr lang="en-US" sz="2400" dirty="0" smtClean="0">
                    <a:solidFill>
                      <a:schemeClr val="tx1"/>
                    </a:solidFill>
                  </a:rPr>
                  <a:t> linearly dependent sets</a:t>
                </a:r>
                <a:endParaRPr lang="en-US" sz="2400" dirty="0">
                  <a:solidFill>
                    <a:schemeClr val="tx1"/>
                  </a:solidFill>
                </a:endParaRPr>
              </a:p>
            </p:txBody>
          </p:sp>
        </mc:Choice>
        <mc:Fallback>
          <p:sp>
            <p:nvSpPr>
              <p:cNvPr id="10" name="Rounded Rectangle 9"/>
              <p:cNvSpPr>
                <a:spLocks noRot="1" noChangeAspect="1" noMove="1" noResize="1" noEditPoints="1" noAdjustHandles="1" noChangeArrowheads="1" noChangeShapeType="1" noTextEdit="1"/>
              </p:cNvSpPr>
              <p:nvPr/>
            </p:nvSpPr>
            <p:spPr>
              <a:xfrm>
                <a:off x="5946239" y="4367810"/>
                <a:ext cx="2558473" cy="1422400"/>
              </a:xfrm>
              <a:prstGeom prst="roundRect">
                <a:avLst/>
              </a:prstGeom>
              <a:blipFill>
                <a:blip r:embed="rId5"/>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5531138" y="5988810"/>
                <a:ext cx="3160417" cy="461665"/>
              </a:xfrm>
              <a:prstGeom prst="rect">
                <a:avLst/>
              </a:prstGeom>
              <a:noFill/>
            </p:spPr>
            <p:txBody>
              <a:bodyPr wrap="none" rtlCol="0">
                <a:spAutoFit/>
              </a:bodyPr>
              <a:lstStyle/>
              <a:p>
                <a:pPr algn="ctr"/>
                <a:r>
                  <a:rPr lang="en-US" sz="2400" dirty="0" smtClean="0"/>
                  <a:t>(if </a:t>
                </a:r>
                <a14:m>
                  <m:oMath xmlns:m="http://schemas.openxmlformats.org/officeDocument/2006/math">
                    <m:r>
                      <a:rPr lang="en-US" sz="2400" b="0" i="1" smtClean="0">
                        <a:solidFill>
                          <a:srgbClr val="C00000"/>
                        </a:solidFill>
                        <a:latin typeface="Cambria Math" panose="02040503050406030204" pitchFamily="18" charset="0"/>
                      </a:rPr>
                      <m:t>h</m:t>
                    </m:r>
                  </m:oMath>
                </a14:m>
                <a:r>
                  <a:rPr lang="en-US" sz="2400" dirty="0" smtClean="0"/>
                  <a:t> is sufficiently large)</a:t>
                </a:r>
                <a:endParaRPr lang="en-US" sz="2400" dirty="0"/>
              </a:p>
            </p:txBody>
          </p:sp>
        </mc:Choice>
        <mc:Fallback>
          <p:sp>
            <p:nvSpPr>
              <p:cNvPr id="11" name="TextBox 10"/>
              <p:cNvSpPr txBox="1">
                <a:spLocks noRot="1" noChangeAspect="1" noMove="1" noResize="1" noEditPoints="1" noAdjustHandles="1" noChangeArrowheads="1" noChangeShapeType="1" noTextEdit="1"/>
              </p:cNvSpPr>
              <p:nvPr/>
            </p:nvSpPr>
            <p:spPr>
              <a:xfrm>
                <a:off x="5531138" y="5988810"/>
                <a:ext cx="3160417" cy="461665"/>
              </a:xfrm>
              <a:prstGeom prst="rect">
                <a:avLst/>
              </a:prstGeom>
              <a:blipFill>
                <a:blip r:embed="rId6"/>
                <a:stretch>
                  <a:fillRect l="-2505" t="-10526" r="-2312" b="-28947"/>
                </a:stretch>
              </a:blipFill>
            </p:spPr>
            <p:txBody>
              <a:bodyPr/>
              <a:lstStyle/>
              <a:p>
                <a:r>
                  <a:rPr lang="en-US">
                    <a:noFill/>
                  </a:rPr>
                  <a:t> </a:t>
                </a:r>
              </a:p>
            </p:txBody>
          </p:sp>
        </mc:Fallback>
      </mc:AlternateContent>
    </p:spTree>
    <p:extLst>
      <p:ext uri="{BB962C8B-B14F-4D97-AF65-F5344CB8AC3E}">
        <p14:creationId xmlns:p14="http://schemas.microsoft.com/office/powerpoint/2010/main" val="7811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cap="small" dirty="0" err="1" smtClean="0">
                <a:solidFill>
                  <a:schemeClr val="accent1"/>
                </a:solidFill>
              </a:rPr>
              <a:t>Colored</a:t>
            </a:r>
            <a:r>
              <a:rPr lang="hu-HU" cap="small" dirty="0" smtClean="0">
                <a:solidFill>
                  <a:schemeClr val="accent1"/>
                </a:solidFill>
              </a:rPr>
              <a:t> </a:t>
            </a:r>
            <a:r>
              <a:rPr lang="hu-HU" cap="small" dirty="0" err="1" smtClean="0">
                <a:solidFill>
                  <a:schemeClr val="accent1"/>
                </a:solidFill>
              </a:rPr>
              <a:t>Linear</a:t>
            </a:r>
            <a:r>
              <a:rPr lang="hu-HU" cap="small" dirty="0" smtClean="0">
                <a:solidFill>
                  <a:schemeClr val="accent1"/>
                </a:solidFill>
              </a:rPr>
              <a:t> </a:t>
            </a:r>
            <a:r>
              <a:rPr lang="hu-HU" cap="small" dirty="0" err="1" smtClean="0">
                <a:solidFill>
                  <a:schemeClr val="accent1"/>
                </a:solidFill>
              </a:rPr>
              <a:t>Dependent</a:t>
            </a:r>
            <a:r>
              <a:rPr lang="hu-HU" cap="small" dirty="0" smtClean="0">
                <a:solidFill>
                  <a:schemeClr val="accent1"/>
                </a:solidFill>
              </a:rPr>
              <a:t> </a:t>
            </a:r>
            <a:r>
              <a:rPr lang="hu-HU" cap="small" dirty="0" err="1" smtClean="0">
                <a:solidFill>
                  <a:schemeClr val="accent1"/>
                </a:solidFill>
              </a:rPr>
              <a:t>Set</a:t>
            </a:r>
            <a:endParaRPr lang="en-US" cap="small" dirty="0">
              <a:solidFill>
                <a:schemeClr val="accent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26571" y="1825625"/>
                <a:ext cx="8436429" cy="4351338"/>
              </a:xfrm>
            </p:spPr>
            <p:txBody>
              <a:bodyPr/>
              <a:lstStyle/>
              <a:p>
                <a:pPr marL="0" indent="0">
                  <a:buNone/>
                </a:pPr>
                <a:r>
                  <a:rPr lang="hu-HU" dirty="0" smtClean="0"/>
                  <a:t>Vectors </a:t>
                </a:r>
                <a:r>
                  <a:rPr lang="hu-HU" dirty="0" err="1" smtClean="0"/>
                  <a:t>partitioned</a:t>
                </a:r>
                <a:r>
                  <a:rPr lang="hu-HU" dirty="0" smtClean="0"/>
                  <a:t> </a:t>
                </a:r>
                <a:r>
                  <a:rPr lang="hu-HU" dirty="0" err="1" smtClean="0"/>
                  <a:t>into</a:t>
                </a:r>
                <a:r>
                  <a:rPr lang="hu-HU" dirty="0" smtClean="0"/>
                  <a:t> </a:t>
                </a:r>
                <a14:m>
                  <m:oMath xmlns:m="http://schemas.openxmlformats.org/officeDocument/2006/math">
                    <m:r>
                      <a:rPr lang="hu-HU" b="0" i="1" smtClean="0">
                        <a:solidFill>
                          <a:srgbClr val="C00000"/>
                        </a:solidFill>
                        <a:latin typeface="Cambria Math" panose="02040503050406030204" pitchFamily="18" charset="0"/>
                      </a:rPr>
                      <m:t>𝑘</m:t>
                    </m:r>
                  </m:oMath>
                </a14:m>
                <a:r>
                  <a:rPr lang="hu-HU" dirty="0" smtClean="0"/>
                  <a:t> </a:t>
                </a:r>
                <a:r>
                  <a:rPr lang="en-US" dirty="0" smtClean="0"/>
                  <a:t>color </a:t>
                </a:r>
                <a:r>
                  <a:rPr lang="hu-HU" dirty="0" smtClean="0"/>
                  <a:t>classes</a:t>
                </a:r>
                <a:r>
                  <a:rPr lang="en-US" dirty="0" smtClean="0"/>
                  <a:t>, distinguish between</a:t>
                </a:r>
              </a:p>
              <a:p>
                <a:r>
                  <a:rPr lang="en-US" dirty="0"/>
                  <a:t>e</a:t>
                </a:r>
                <a:r>
                  <a:rPr lang="en-US" dirty="0" smtClean="0"/>
                  <a:t>xists dependent set of </a:t>
                </a:r>
                <a14:m>
                  <m:oMath xmlns:m="http://schemas.openxmlformats.org/officeDocument/2006/math">
                    <m:r>
                      <a:rPr lang="hu-HU" i="1" smtClean="0">
                        <a:solidFill>
                          <a:srgbClr val="C00000"/>
                        </a:solidFill>
                        <a:latin typeface="Cambria Math" panose="02040503050406030204" pitchFamily="18" charset="0"/>
                      </a:rPr>
                      <m:t>𝑘</m:t>
                    </m:r>
                    <m:r>
                      <a:rPr lang="hu-HU" i="1">
                        <a:latin typeface="Cambria Math" panose="02040503050406030204" pitchFamily="18" charset="0"/>
                      </a:rPr>
                      <m:t> </m:t>
                    </m:r>
                  </m:oMath>
                </a14:m>
                <a:r>
                  <a:rPr lang="en-US" dirty="0" smtClean="0"/>
                  <a:t>vectors, one from each color,</a:t>
                </a:r>
              </a:p>
              <a:p>
                <a:r>
                  <a:rPr lang="en-US" dirty="0"/>
                  <a:t>n</a:t>
                </a:r>
                <a:r>
                  <a:rPr lang="en-US" dirty="0" smtClean="0"/>
                  <a:t>o dependent set of </a:t>
                </a:r>
                <a14:m>
                  <m:oMath xmlns:m="http://schemas.openxmlformats.org/officeDocument/2006/math">
                    <m:r>
                      <m:rPr>
                        <m:sty m:val="p"/>
                      </m:rPr>
                      <a:rPr lang="el-GR" i="1" smtClean="0">
                        <a:solidFill>
                          <a:srgbClr val="C00000"/>
                        </a:solidFill>
                        <a:latin typeface="Cambria Math" panose="02040503050406030204" pitchFamily="18" charset="0"/>
                        <a:ea typeface="Cambria Math" panose="02040503050406030204" pitchFamily="18" charset="0"/>
                      </a:rPr>
                      <m:t>γ</m:t>
                    </m:r>
                    <m:r>
                      <a:rPr lang="hu-HU" i="1">
                        <a:solidFill>
                          <a:srgbClr val="C00000"/>
                        </a:solidFill>
                        <a:latin typeface="Cambria Math" panose="02040503050406030204" pitchFamily="18" charset="0"/>
                      </a:rPr>
                      <m:t>𝑘</m:t>
                    </m:r>
                  </m:oMath>
                </a14:m>
                <a:r>
                  <a:rPr lang="en-US" dirty="0" smtClean="0">
                    <a:solidFill>
                      <a:srgbClr val="C00000"/>
                    </a:solidFill>
                  </a:rPr>
                  <a:t> </a:t>
                </a:r>
                <a:r>
                  <a:rPr lang="en-US" dirty="0" smtClean="0"/>
                  <a:t>vectors (or arbitrary colors!)</a:t>
                </a:r>
              </a:p>
              <a:p>
                <a:endParaRPr lang="en-US" dirty="0"/>
              </a:p>
              <a:p>
                <a:pPr marL="0" indent="0" algn="ctr">
                  <a:buNone/>
                </a:pPr>
                <a:r>
                  <a:rPr lang="en-US" dirty="0" smtClean="0"/>
                  <a:t>Simple reduction from the uncolored version using</a:t>
                </a:r>
                <a:br>
                  <a:rPr lang="en-US" dirty="0" smtClean="0"/>
                </a:br>
                <a:r>
                  <a:rPr lang="en-US" sz="3200" dirty="0" smtClean="0">
                    <a:solidFill>
                      <a:srgbClr val="C00000"/>
                    </a:solidFill>
                  </a:rPr>
                  <a:t>C</a:t>
                </a:r>
                <a:r>
                  <a:rPr lang="en-US" sz="3200" dirty="0" smtClean="0">
                    <a:solidFill>
                      <a:srgbClr val="FF0000"/>
                    </a:solidFill>
                  </a:rPr>
                  <a:t>o</a:t>
                </a:r>
                <a:r>
                  <a:rPr lang="en-US" sz="3200" dirty="0" smtClean="0">
                    <a:solidFill>
                      <a:srgbClr val="FFC000"/>
                    </a:solidFill>
                  </a:rPr>
                  <a:t>l</a:t>
                </a:r>
                <a:r>
                  <a:rPr lang="en-US" sz="3200" dirty="0" smtClean="0">
                    <a:solidFill>
                      <a:srgbClr val="FFFF00"/>
                    </a:solidFill>
                  </a:rPr>
                  <a:t>o</a:t>
                </a:r>
                <a:r>
                  <a:rPr lang="en-US" sz="3200" dirty="0" smtClean="0">
                    <a:solidFill>
                      <a:srgbClr val="92D050"/>
                    </a:solidFill>
                  </a:rPr>
                  <a:t>r</a:t>
                </a:r>
                <a:r>
                  <a:rPr lang="en-US" sz="3200" dirty="0" smtClean="0"/>
                  <a:t> </a:t>
                </a:r>
                <a:r>
                  <a:rPr lang="en-US" sz="3200" dirty="0" smtClean="0">
                    <a:solidFill>
                      <a:srgbClr val="00B050"/>
                    </a:solidFill>
                  </a:rPr>
                  <a:t>C</a:t>
                </a:r>
                <a:r>
                  <a:rPr lang="en-US" sz="3200" dirty="0" smtClean="0">
                    <a:solidFill>
                      <a:srgbClr val="00B0F0"/>
                    </a:solidFill>
                  </a:rPr>
                  <a:t>o</a:t>
                </a:r>
                <a:r>
                  <a:rPr lang="en-US" sz="3200" dirty="0" smtClean="0">
                    <a:solidFill>
                      <a:srgbClr val="0070C0"/>
                    </a:solidFill>
                  </a:rPr>
                  <a:t>d</a:t>
                </a:r>
                <a:r>
                  <a:rPr lang="en-US" sz="3200" dirty="0" smtClean="0">
                    <a:solidFill>
                      <a:srgbClr val="002060"/>
                    </a:solidFill>
                  </a:rPr>
                  <a:t>i</a:t>
                </a:r>
                <a:r>
                  <a:rPr lang="en-US" sz="3200" dirty="0" smtClean="0">
                    <a:solidFill>
                      <a:srgbClr val="7030A0"/>
                    </a:solidFill>
                  </a:rPr>
                  <a:t>n</a:t>
                </a:r>
                <a:r>
                  <a:rPr lang="en-US" sz="3200" dirty="0" smtClean="0">
                    <a:solidFill>
                      <a:schemeClr val="bg1">
                        <a:lumMod val="50000"/>
                      </a:schemeClr>
                    </a:solidFill>
                  </a:rPr>
                  <a:t>g</a:t>
                </a:r>
                <a:r>
                  <a:rPr lang="en-US" dirty="0" smtClean="0"/>
                  <a:t/>
                </a:r>
                <a:br>
                  <a:rPr lang="en-US" dirty="0" smtClean="0"/>
                </a:br>
                <a:r>
                  <a:rPr lang="en-US" dirty="0" smtClean="0"/>
                  <a:t>(Turing or not)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26571" y="1825625"/>
                <a:ext cx="8436429" cy="4351338"/>
              </a:xfrm>
              <a:blipFill>
                <a:blip r:embed="rId2"/>
                <a:stretch>
                  <a:fillRect l="-1517" t="-2241"/>
                </a:stretch>
              </a:blipFill>
            </p:spPr>
            <p:txBody>
              <a:bodyPr/>
              <a:lstStyle/>
              <a:p>
                <a:r>
                  <a:rPr lang="en-US">
                    <a:noFill/>
                  </a:rPr>
                  <a:t> </a:t>
                </a:r>
              </a:p>
            </p:txBody>
          </p:sp>
        </mc:Fallback>
      </mc:AlternateContent>
    </p:spTree>
    <p:extLst>
      <p:ext uri="{BB962C8B-B14F-4D97-AF65-F5344CB8AC3E}">
        <p14:creationId xmlns:p14="http://schemas.microsoft.com/office/powerpoint/2010/main" val="140698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cap="small" dirty="0" smtClean="0">
                <a:solidFill>
                  <a:schemeClr val="accent1"/>
                </a:solidFill>
              </a:rPr>
              <a:t>Maximum </a:t>
            </a:r>
            <a:r>
              <a:rPr lang="hu-HU" cap="small" dirty="0" err="1" smtClean="0">
                <a:solidFill>
                  <a:schemeClr val="accent1"/>
                </a:solidFill>
              </a:rPr>
              <a:t>Likelihood</a:t>
            </a:r>
            <a:r>
              <a:rPr lang="hu-HU" cap="small" dirty="0" smtClean="0">
                <a:solidFill>
                  <a:schemeClr val="accent1"/>
                </a:solidFill>
              </a:rPr>
              <a:t> </a:t>
            </a:r>
            <a:r>
              <a:rPr lang="hu-HU" cap="small" dirty="0" err="1" smtClean="0">
                <a:solidFill>
                  <a:schemeClr val="accent1"/>
                </a:solidFill>
              </a:rPr>
              <a:t>Decoding</a:t>
            </a:r>
            <a:endParaRPr lang="en-US" cap="small" dirty="0">
              <a:solidFill>
                <a:schemeClr val="accent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49" y="1825625"/>
                <a:ext cx="8156121" cy="4351338"/>
              </a:xfrm>
            </p:spPr>
            <p:txBody>
              <a:bodyPr/>
              <a:lstStyle/>
              <a:p>
                <a:pPr marL="0" indent="0">
                  <a:buNone/>
                </a:pPr>
                <a:endParaRPr lang="en-US" dirty="0" smtClean="0"/>
              </a:p>
              <a:p>
                <a:pPr marL="0" indent="0">
                  <a:buNone/>
                </a:pPr>
                <a:r>
                  <a:rPr lang="en-US" dirty="0" smtClean="0"/>
                  <a:t>Given </a:t>
                </a:r>
                <a14:m>
                  <m:oMath xmlns:m="http://schemas.openxmlformats.org/officeDocument/2006/math">
                    <m:r>
                      <a:rPr lang="en-US" i="1" smtClean="0">
                        <a:solidFill>
                          <a:srgbClr val="C00000"/>
                        </a:solidFill>
                        <a:latin typeface="Cambria Math" panose="02040503050406030204" pitchFamily="18" charset="0"/>
                      </a:rPr>
                      <m:t>𝐴</m:t>
                    </m:r>
                    <m:r>
                      <a:rPr lang="hu-HU" i="1">
                        <a:solidFill>
                          <a:srgbClr val="C00000"/>
                        </a:solidFill>
                        <a:latin typeface="Cambria Math" panose="02040503050406030204" pitchFamily="18" charset="0"/>
                        <a:ea typeface="Cambria Math" panose="02040503050406030204" pitchFamily="18" charset="0"/>
                      </a:rPr>
                      <m:t>∈</m:t>
                    </m:r>
                    <m:sSubSup>
                      <m:sSubSupPr>
                        <m:ctrlPr>
                          <a:rPr lang="hu-HU" i="1">
                            <a:solidFill>
                              <a:srgbClr val="C00000"/>
                            </a:solidFill>
                            <a:latin typeface="Cambria Math" panose="02040503050406030204" pitchFamily="18" charset="0"/>
                            <a:ea typeface="Cambria Math" panose="02040503050406030204" pitchFamily="18" charset="0"/>
                          </a:rPr>
                        </m:ctrlPr>
                      </m:sSubSupPr>
                      <m:e>
                        <m:r>
                          <a:rPr lang="hu-HU" i="1">
                            <a:solidFill>
                              <a:srgbClr val="C00000"/>
                            </a:solidFill>
                            <a:latin typeface="Cambria Math" panose="02040503050406030204" pitchFamily="18" charset="0"/>
                            <a:ea typeface="Cambria Math" panose="02040503050406030204" pitchFamily="18" charset="0"/>
                          </a:rPr>
                          <m:t>𝔽</m:t>
                        </m:r>
                      </m:e>
                      <m:sub>
                        <m:r>
                          <a:rPr lang="en-US" i="1">
                            <a:solidFill>
                              <a:srgbClr val="C00000"/>
                            </a:solidFill>
                            <a:latin typeface="Cambria Math" panose="02040503050406030204" pitchFamily="18" charset="0"/>
                            <a:ea typeface="Cambria Math" panose="02040503050406030204" pitchFamily="18" charset="0"/>
                          </a:rPr>
                          <m:t>2</m:t>
                        </m:r>
                      </m:sub>
                      <m:sup>
                        <m:r>
                          <a:rPr lang="en-US" i="1">
                            <a:solidFill>
                              <a:srgbClr val="C00000"/>
                            </a:solidFill>
                            <a:latin typeface="Cambria Math" panose="02040503050406030204" pitchFamily="18" charset="0"/>
                            <a:ea typeface="Cambria Math" panose="02040503050406030204" pitchFamily="18" charset="0"/>
                          </a:rPr>
                          <m:t>𝑛</m:t>
                        </m:r>
                        <m:r>
                          <a:rPr lang="en-US" i="1">
                            <a:solidFill>
                              <a:srgbClr val="C00000"/>
                            </a:solidFill>
                            <a:latin typeface="Cambria Math" panose="02040503050406030204" pitchFamily="18" charset="0"/>
                            <a:ea typeface="Cambria Math" panose="02040503050406030204" pitchFamily="18" charset="0"/>
                          </a:rPr>
                          <m:t>×</m:t>
                        </m:r>
                        <m:r>
                          <a:rPr lang="en-US" i="1">
                            <a:solidFill>
                              <a:srgbClr val="C00000"/>
                            </a:solidFill>
                            <a:latin typeface="Cambria Math" panose="02040503050406030204" pitchFamily="18" charset="0"/>
                            <a:ea typeface="Cambria Math" panose="02040503050406030204" pitchFamily="18" charset="0"/>
                          </a:rPr>
                          <m:t>𝑚</m:t>
                        </m:r>
                      </m:sup>
                    </m:sSubSup>
                  </m:oMath>
                </a14:m>
                <a:r>
                  <a:rPr lang="en-US" dirty="0" smtClean="0"/>
                  <a:t> and </a:t>
                </a:r>
                <a14:m>
                  <m:oMath xmlns:m="http://schemas.openxmlformats.org/officeDocument/2006/math">
                    <m:r>
                      <a:rPr lang="en-US" b="0" i="1" smtClean="0">
                        <a:solidFill>
                          <a:srgbClr val="C00000"/>
                        </a:solidFill>
                        <a:latin typeface="Cambria Math" panose="02040503050406030204" pitchFamily="18" charset="0"/>
                        <a:ea typeface="Cambria Math" panose="02040503050406030204" pitchFamily="18" charset="0"/>
                      </a:rPr>
                      <m:t>𝑦</m:t>
                    </m:r>
                    <m:r>
                      <a:rPr lang="hu-HU" i="1">
                        <a:solidFill>
                          <a:srgbClr val="C00000"/>
                        </a:solidFill>
                        <a:latin typeface="Cambria Math" panose="02040503050406030204" pitchFamily="18" charset="0"/>
                        <a:ea typeface="Cambria Math" panose="02040503050406030204" pitchFamily="18" charset="0"/>
                      </a:rPr>
                      <m:t>∈</m:t>
                    </m:r>
                    <m:sSubSup>
                      <m:sSubSupPr>
                        <m:ctrlPr>
                          <a:rPr lang="hu-HU" i="1">
                            <a:solidFill>
                              <a:srgbClr val="C00000"/>
                            </a:solidFill>
                            <a:latin typeface="Cambria Math" panose="02040503050406030204" pitchFamily="18" charset="0"/>
                            <a:ea typeface="Cambria Math" panose="02040503050406030204" pitchFamily="18" charset="0"/>
                          </a:rPr>
                        </m:ctrlPr>
                      </m:sSubSupPr>
                      <m:e>
                        <m:r>
                          <a:rPr lang="hu-HU" i="1">
                            <a:solidFill>
                              <a:srgbClr val="C00000"/>
                            </a:solidFill>
                            <a:latin typeface="Cambria Math" panose="02040503050406030204" pitchFamily="18" charset="0"/>
                            <a:ea typeface="Cambria Math" panose="02040503050406030204" pitchFamily="18" charset="0"/>
                          </a:rPr>
                          <m:t>𝔽</m:t>
                        </m:r>
                      </m:e>
                      <m:sub>
                        <m:r>
                          <a:rPr lang="en-US" i="1">
                            <a:solidFill>
                              <a:srgbClr val="C00000"/>
                            </a:solidFill>
                            <a:latin typeface="Cambria Math" panose="02040503050406030204" pitchFamily="18" charset="0"/>
                            <a:ea typeface="Cambria Math" panose="02040503050406030204" pitchFamily="18" charset="0"/>
                          </a:rPr>
                          <m:t>2</m:t>
                        </m:r>
                      </m:sub>
                      <m:sup>
                        <m:r>
                          <a:rPr lang="en-US" b="0" i="1" smtClean="0">
                            <a:solidFill>
                              <a:srgbClr val="C00000"/>
                            </a:solidFill>
                            <a:latin typeface="Cambria Math" panose="02040503050406030204" pitchFamily="18" charset="0"/>
                            <a:ea typeface="Cambria Math" panose="02040503050406030204" pitchFamily="18" charset="0"/>
                          </a:rPr>
                          <m:t>𝑛</m:t>
                        </m:r>
                      </m:sup>
                    </m:sSubSup>
                  </m:oMath>
                </a14:m>
                <a:r>
                  <a:rPr lang="en-US" dirty="0" smtClean="0"/>
                  <a:t>, f</a:t>
                </a:r>
                <a:r>
                  <a:rPr lang="hu-HU" dirty="0" smtClean="0"/>
                  <a:t>ind </a:t>
                </a:r>
                <a14:m>
                  <m:oMath xmlns:m="http://schemas.openxmlformats.org/officeDocument/2006/math">
                    <m:r>
                      <a:rPr lang="hu-HU" b="0" i="1" smtClean="0">
                        <a:solidFill>
                          <a:srgbClr val="C00000"/>
                        </a:solidFill>
                        <a:latin typeface="Cambria Math" panose="02040503050406030204" pitchFamily="18" charset="0"/>
                      </a:rPr>
                      <m:t>𝑥</m:t>
                    </m:r>
                    <m:r>
                      <a:rPr lang="hu-HU" b="0" i="1" smtClean="0">
                        <a:solidFill>
                          <a:srgbClr val="C00000"/>
                        </a:solidFill>
                        <a:latin typeface="Cambria Math" panose="02040503050406030204" pitchFamily="18" charset="0"/>
                        <a:ea typeface="Cambria Math" panose="02040503050406030204" pitchFamily="18" charset="0"/>
                      </a:rPr>
                      <m:t>∈</m:t>
                    </m:r>
                    <m:sSubSup>
                      <m:sSubSupPr>
                        <m:ctrlPr>
                          <a:rPr lang="hu-HU" b="0" i="1" smtClean="0">
                            <a:solidFill>
                              <a:srgbClr val="C00000"/>
                            </a:solidFill>
                            <a:latin typeface="Cambria Math" panose="02040503050406030204" pitchFamily="18" charset="0"/>
                            <a:ea typeface="Cambria Math" panose="02040503050406030204" pitchFamily="18" charset="0"/>
                          </a:rPr>
                        </m:ctrlPr>
                      </m:sSubSupPr>
                      <m:e>
                        <m:r>
                          <a:rPr lang="hu-HU" i="1">
                            <a:solidFill>
                              <a:srgbClr val="C00000"/>
                            </a:solidFill>
                            <a:latin typeface="Cambria Math" panose="02040503050406030204" pitchFamily="18" charset="0"/>
                            <a:ea typeface="Cambria Math" panose="02040503050406030204" pitchFamily="18" charset="0"/>
                          </a:rPr>
                          <m:t>𝔽</m:t>
                        </m:r>
                      </m:e>
                      <m:sub>
                        <m:r>
                          <a:rPr lang="en-US" b="0" i="1" smtClean="0">
                            <a:solidFill>
                              <a:srgbClr val="C00000"/>
                            </a:solidFill>
                            <a:latin typeface="Cambria Math" panose="02040503050406030204" pitchFamily="18" charset="0"/>
                            <a:ea typeface="Cambria Math" panose="02040503050406030204" pitchFamily="18" charset="0"/>
                          </a:rPr>
                          <m:t>2</m:t>
                        </m:r>
                      </m:sub>
                      <m:sup>
                        <m:r>
                          <a:rPr lang="en-US" b="0" i="1" smtClean="0">
                            <a:solidFill>
                              <a:srgbClr val="C00000"/>
                            </a:solidFill>
                            <a:latin typeface="Cambria Math" panose="02040503050406030204" pitchFamily="18" charset="0"/>
                            <a:ea typeface="Cambria Math" panose="02040503050406030204" pitchFamily="18" charset="0"/>
                          </a:rPr>
                          <m:t>𝑚</m:t>
                        </m:r>
                      </m:sup>
                    </m:sSubSup>
                  </m:oMath>
                </a14:m>
                <a:r>
                  <a:rPr lang="hu-HU" dirty="0" smtClean="0"/>
                  <a:t> of Hamming </a:t>
                </a:r>
                <a:r>
                  <a:rPr lang="hu-HU" dirty="0" err="1" smtClean="0"/>
                  <a:t>weight</a:t>
                </a:r>
                <a:r>
                  <a:rPr lang="hu-HU" dirty="0" smtClean="0"/>
                  <a:t> </a:t>
                </a:r>
                <a:r>
                  <a:rPr lang="hu-HU" dirty="0" err="1" smtClean="0"/>
                  <a:t>at</a:t>
                </a:r>
                <a:r>
                  <a:rPr lang="hu-HU" dirty="0" smtClean="0"/>
                  <a:t> most </a:t>
                </a:r>
                <a14:m>
                  <m:oMath xmlns:m="http://schemas.openxmlformats.org/officeDocument/2006/math">
                    <m:r>
                      <a:rPr lang="hu-HU" b="0" i="1" smtClean="0">
                        <a:solidFill>
                          <a:srgbClr val="C00000"/>
                        </a:solidFill>
                        <a:latin typeface="Cambria Math" panose="02040503050406030204" pitchFamily="18" charset="0"/>
                      </a:rPr>
                      <m:t>𝑘</m:t>
                    </m:r>
                  </m:oMath>
                </a14:m>
                <a:r>
                  <a:rPr lang="hu-HU" dirty="0" smtClean="0"/>
                  <a:t> </a:t>
                </a:r>
                <a:r>
                  <a:rPr lang="hu-HU" dirty="0" err="1" smtClean="0"/>
                  <a:t>such</a:t>
                </a:r>
                <a:r>
                  <a:rPr lang="hu-HU" dirty="0" smtClean="0"/>
                  <a:t> </a:t>
                </a:r>
                <a:r>
                  <a:rPr lang="hu-HU" dirty="0" err="1" smtClean="0"/>
                  <a:t>that</a:t>
                </a:r>
                <a:r>
                  <a:rPr lang="en-US" dirty="0" smtClean="0"/>
                  <a:t> </a:t>
                </a:r>
                <a14:m>
                  <m:oMath xmlns:m="http://schemas.openxmlformats.org/officeDocument/2006/math">
                    <m:r>
                      <a:rPr lang="en-US" b="0" i="1" smtClean="0">
                        <a:solidFill>
                          <a:srgbClr val="C00000"/>
                        </a:solidFill>
                        <a:latin typeface="Cambria Math" panose="02040503050406030204" pitchFamily="18" charset="0"/>
                      </a:rPr>
                      <m:t>𝐴𝑥</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𝑦</m:t>
                    </m:r>
                  </m:oMath>
                </a14:m>
                <a:r>
                  <a:rPr lang="en-US" dirty="0" smtClean="0"/>
                  <a:t>.</a:t>
                </a:r>
                <a:endParaRPr lang="hu-HU" dirty="0" smtClean="0"/>
              </a:p>
              <a:p>
                <a:pPr marL="0" indent="0">
                  <a:buNone/>
                </a:pPr>
                <a:r>
                  <a:rPr lang="en-US" dirty="0" smtClean="0"/>
                  <a:t>= </a:t>
                </a:r>
                <a:r>
                  <a:rPr lang="en-US" cap="small" dirty="0" smtClean="0">
                    <a:solidFill>
                      <a:schemeClr val="accent1"/>
                    </a:solidFill>
                  </a:rPr>
                  <a:t>Odd/Even Set</a:t>
                </a:r>
              </a:p>
              <a:p>
                <a:pPr marL="0" indent="0">
                  <a:buNone/>
                </a:pPr>
                <a:endParaRPr lang="en-US" dirty="0"/>
              </a:p>
              <a:p>
                <a:pPr marL="0" indent="0">
                  <a:buNone/>
                </a:pPr>
                <a:r>
                  <a:rPr lang="en-US" dirty="0" smtClean="0"/>
                  <a:t>Reduction from </a:t>
                </a:r>
                <a:r>
                  <a:rPr lang="en-US" cap="small" dirty="0" smtClean="0">
                    <a:solidFill>
                      <a:schemeClr val="accent1"/>
                    </a:solidFill>
                  </a:rPr>
                  <a:t>Colored Linear Dependent Set</a:t>
                </a:r>
                <a:r>
                  <a:rPr lang="en-US" dirty="0" smtClean="0"/>
                  <a:t>.</a:t>
                </a:r>
              </a:p>
              <a:p>
                <a:pPr marL="0" indent="0">
                  <a:buNone/>
                </a:pPr>
                <a:endParaRPr lang="en-US" dirty="0"/>
              </a:p>
              <a:p>
                <a:pPr marL="0" indent="0">
                  <a:buNone/>
                </a:pPr>
                <a:r>
                  <a:rPr lang="en-US" dirty="0" smtClean="0"/>
                  <a:t>Tool: </a:t>
                </a:r>
                <a14:m>
                  <m:oMath xmlns:m="http://schemas.openxmlformats.org/officeDocument/2006/math">
                    <m:sSub>
                      <m:sSubPr>
                        <m:ctrlPr>
                          <a:rPr lang="en-US" i="1" smtClean="0">
                            <a:solidFill>
                              <a:srgbClr val="C00000"/>
                            </a:solidFill>
                            <a:latin typeface="Cambria Math" panose="02040503050406030204" pitchFamily="18" charset="0"/>
                            <a:ea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𝔽</m:t>
                        </m:r>
                      </m:e>
                      <m:sub>
                        <m:sSup>
                          <m:sSupPr>
                            <m:ctrlPr>
                              <a:rPr lang="en-US" i="1" smtClean="0">
                                <a:solidFill>
                                  <a:srgbClr val="C00000"/>
                                </a:solidFill>
                                <a:latin typeface="Cambria Math" panose="02040503050406030204" pitchFamily="18" charset="0"/>
                                <a:ea typeface="Cambria Math" panose="02040503050406030204" pitchFamily="18" charset="0"/>
                              </a:rPr>
                            </m:ctrlPr>
                          </m:sSupPr>
                          <m:e>
                            <m:r>
                              <a:rPr lang="en-US" b="0" i="1" smtClean="0">
                                <a:solidFill>
                                  <a:srgbClr val="C00000"/>
                                </a:solidFill>
                                <a:latin typeface="Cambria Math" panose="02040503050406030204" pitchFamily="18" charset="0"/>
                                <a:ea typeface="Cambria Math" panose="02040503050406030204" pitchFamily="18" charset="0"/>
                              </a:rPr>
                              <m:t>2</m:t>
                            </m:r>
                          </m:e>
                          <m:sup>
                            <m:r>
                              <a:rPr lang="en-US" b="0" i="1" smtClean="0">
                                <a:solidFill>
                                  <a:srgbClr val="C00000"/>
                                </a:solidFill>
                                <a:latin typeface="Cambria Math" panose="02040503050406030204" pitchFamily="18" charset="0"/>
                                <a:ea typeface="Cambria Math" panose="02040503050406030204" pitchFamily="18" charset="0"/>
                              </a:rPr>
                              <m:t>𝑞</m:t>
                            </m:r>
                          </m:sup>
                        </m:sSup>
                      </m:sub>
                    </m:sSub>
                  </m:oMath>
                </a14:m>
                <a:r>
                  <a:rPr lang="en-US" dirty="0" smtClean="0"/>
                  <a:t> as </a:t>
                </a:r>
                <a14:m>
                  <m:oMath xmlns:m="http://schemas.openxmlformats.org/officeDocument/2006/math">
                    <m:r>
                      <a:rPr lang="en-US" b="0" i="1" smtClean="0">
                        <a:solidFill>
                          <a:srgbClr val="C00000"/>
                        </a:solidFill>
                        <a:latin typeface="Cambria Math" panose="02040503050406030204" pitchFamily="18" charset="0"/>
                      </a:rPr>
                      <m:t>𝑞</m:t>
                    </m:r>
                  </m:oMath>
                </a14:m>
                <a:r>
                  <a:rPr lang="en-US" dirty="0" smtClean="0"/>
                  <a:t>-bit vectors.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49" y="1825625"/>
                <a:ext cx="8156121" cy="4351338"/>
              </a:xfrm>
              <a:blipFill>
                <a:blip r:embed="rId2"/>
                <a:stretch>
                  <a:fillRect l="-1495" r="-1570"/>
                </a:stretch>
              </a:blipFill>
            </p:spPr>
            <p:txBody>
              <a:bodyPr/>
              <a:lstStyle/>
              <a:p>
                <a:r>
                  <a:rPr lang="en-US">
                    <a:noFill/>
                  </a:rPr>
                  <a:t> </a:t>
                </a:r>
              </a:p>
            </p:txBody>
          </p:sp>
        </mc:Fallback>
      </mc:AlternateContent>
    </p:spTree>
    <p:extLst>
      <p:ext uri="{BB962C8B-B14F-4D97-AF65-F5344CB8AC3E}">
        <p14:creationId xmlns:p14="http://schemas.microsoft.com/office/powerpoint/2010/main" val="4056618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smtClean="0"/>
              <a:t>Hitting</a:t>
            </a:r>
            <a:r>
              <a:rPr lang="hu-HU" dirty="0" smtClean="0"/>
              <a:t> </a:t>
            </a:r>
            <a:r>
              <a:rPr lang="hu-HU" dirty="0" err="1" smtClean="0"/>
              <a:t>Set</a:t>
            </a:r>
            <a:r>
              <a:rPr lang="hu-HU" dirty="0" smtClean="0"/>
              <a:t> and </a:t>
            </a:r>
            <a:r>
              <a:rPr lang="hu-HU" dirty="0" err="1" smtClean="0"/>
              <a:t>Variants</a:t>
            </a:r>
            <a:endParaRPr lang="en-US" dirty="0"/>
          </a:p>
        </p:txBody>
      </p:sp>
      <p:sp>
        <p:nvSpPr>
          <p:cNvPr id="4" name="TextBox 3"/>
          <p:cNvSpPr txBox="1"/>
          <p:nvPr/>
        </p:nvSpPr>
        <p:spPr>
          <a:xfrm>
            <a:off x="-46181" y="2798619"/>
            <a:ext cx="2715491" cy="1077218"/>
          </a:xfrm>
          <a:prstGeom prst="rect">
            <a:avLst/>
          </a:prstGeom>
          <a:noFill/>
        </p:spPr>
        <p:txBody>
          <a:bodyPr wrap="square" rtlCol="0">
            <a:spAutoFit/>
          </a:bodyPr>
          <a:lstStyle/>
          <a:p>
            <a:pPr algn="ctr"/>
            <a:r>
              <a:rPr lang="hu-HU" sz="3200" dirty="0" smtClean="0">
                <a:solidFill>
                  <a:schemeClr val="accent1"/>
                </a:solidFill>
              </a:rPr>
              <a:t>MINIMUM</a:t>
            </a:r>
          </a:p>
          <a:p>
            <a:pPr algn="ctr"/>
            <a:r>
              <a:rPr lang="hu-HU" sz="3200" dirty="0" smtClean="0">
                <a:solidFill>
                  <a:schemeClr val="accent1"/>
                </a:solidFill>
              </a:rPr>
              <a:t>EXACT</a:t>
            </a:r>
            <a:endParaRPr lang="en-US" sz="3200" dirty="0">
              <a:solidFill>
                <a:schemeClr val="accent1"/>
              </a:solidFill>
            </a:endParaRPr>
          </a:p>
        </p:txBody>
      </p:sp>
      <p:sp>
        <p:nvSpPr>
          <p:cNvPr id="5" name="TextBox 4"/>
          <p:cNvSpPr txBox="1"/>
          <p:nvPr/>
        </p:nvSpPr>
        <p:spPr>
          <a:xfrm>
            <a:off x="3341085" y="2059955"/>
            <a:ext cx="3639128" cy="2554545"/>
          </a:xfrm>
          <a:prstGeom prst="rect">
            <a:avLst/>
          </a:prstGeom>
          <a:noFill/>
        </p:spPr>
        <p:txBody>
          <a:bodyPr wrap="square" rtlCol="0">
            <a:spAutoFit/>
          </a:bodyPr>
          <a:lstStyle/>
          <a:p>
            <a:pPr algn="ctr"/>
            <a:r>
              <a:rPr lang="hu-HU" sz="3200" dirty="0" smtClean="0">
                <a:solidFill>
                  <a:schemeClr val="accent1"/>
                </a:solidFill>
              </a:rPr>
              <a:t>HITTING</a:t>
            </a:r>
          </a:p>
          <a:p>
            <a:pPr algn="ctr"/>
            <a:r>
              <a:rPr lang="hu-HU" sz="3200" dirty="0" smtClean="0">
                <a:solidFill>
                  <a:schemeClr val="accent1"/>
                </a:solidFill>
              </a:rPr>
              <a:t>UNIQUE HITTING</a:t>
            </a:r>
          </a:p>
          <a:p>
            <a:pPr algn="ctr"/>
            <a:r>
              <a:rPr lang="hu-HU" sz="3200" dirty="0" smtClean="0">
                <a:solidFill>
                  <a:schemeClr val="accent1"/>
                </a:solidFill>
              </a:rPr>
              <a:t>ODD</a:t>
            </a:r>
          </a:p>
          <a:p>
            <a:pPr algn="ctr"/>
            <a:r>
              <a:rPr lang="hu-HU" sz="3200" dirty="0" smtClean="0">
                <a:solidFill>
                  <a:schemeClr val="accent1"/>
                </a:solidFill>
              </a:rPr>
              <a:t>EVEN</a:t>
            </a:r>
            <a:endParaRPr lang="en-US" sz="3200" dirty="0" smtClean="0">
              <a:solidFill>
                <a:schemeClr val="accent1"/>
              </a:solidFill>
            </a:endParaRPr>
          </a:p>
          <a:p>
            <a:pPr algn="ctr"/>
            <a:r>
              <a:rPr lang="en-US" sz="3200" dirty="0" smtClean="0">
                <a:solidFill>
                  <a:schemeClr val="accent1"/>
                </a:solidFill>
              </a:rPr>
              <a:t>ODD/EVEN</a:t>
            </a:r>
            <a:endParaRPr lang="en-US" sz="3200" dirty="0">
              <a:solidFill>
                <a:schemeClr val="accent1"/>
              </a:solidFill>
            </a:endParaRPr>
          </a:p>
        </p:txBody>
      </p:sp>
      <p:sp>
        <p:nvSpPr>
          <p:cNvPr id="6" name="TextBox 5"/>
          <p:cNvSpPr txBox="1"/>
          <p:nvPr/>
        </p:nvSpPr>
        <p:spPr>
          <a:xfrm>
            <a:off x="8017162" y="2937162"/>
            <a:ext cx="868218" cy="584775"/>
          </a:xfrm>
          <a:prstGeom prst="rect">
            <a:avLst/>
          </a:prstGeom>
          <a:noFill/>
        </p:spPr>
        <p:txBody>
          <a:bodyPr wrap="square" rtlCol="0">
            <a:spAutoFit/>
          </a:bodyPr>
          <a:lstStyle/>
          <a:p>
            <a:r>
              <a:rPr lang="hu-HU" sz="3200" dirty="0" smtClean="0">
                <a:solidFill>
                  <a:schemeClr val="accent1"/>
                </a:solidFill>
              </a:rPr>
              <a:t>SET</a:t>
            </a:r>
            <a:endParaRPr lang="en-US" sz="3200" dirty="0">
              <a:solidFill>
                <a:schemeClr val="accent1"/>
              </a:solidFill>
            </a:endParaRPr>
          </a:p>
        </p:txBody>
      </p:sp>
      <p:sp>
        <p:nvSpPr>
          <p:cNvPr id="10" name="TextBox 9"/>
          <p:cNvSpPr txBox="1"/>
          <p:nvPr/>
        </p:nvSpPr>
        <p:spPr>
          <a:xfrm>
            <a:off x="3014692" y="1583087"/>
            <a:ext cx="869726" cy="3200876"/>
          </a:xfrm>
          <a:prstGeom prst="rect">
            <a:avLst/>
          </a:prstGeom>
          <a:noFill/>
        </p:spPr>
        <p:txBody>
          <a:bodyPr wrap="square" rtlCol="0">
            <a:spAutoFit/>
          </a:bodyPr>
          <a:lstStyle/>
          <a:p>
            <a:r>
              <a:rPr lang="en-US" sz="20200" dirty="0" smtClean="0">
                <a:latin typeface="+mj-lt"/>
              </a:rPr>
              <a:t>{</a:t>
            </a:r>
            <a:endParaRPr lang="en-US" sz="20200" dirty="0">
              <a:latin typeface="+mj-lt"/>
            </a:endParaRPr>
          </a:p>
        </p:txBody>
      </p:sp>
      <p:sp>
        <p:nvSpPr>
          <p:cNvPr id="11" name="TextBox 10"/>
          <p:cNvSpPr txBox="1"/>
          <p:nvPr/>
        </p:nvSpPr>
        <p:spPr>
          <a:xfrm>
            <a:off x="2148032" y="2740131"/>
            <a:ext cx="581891" cy="1107996"/>
          </a:xfrm>
          <a:prstGeom prst="rect">
            <a:avLst/>
          </a:prstGeom>
          <a:noFill/>
        </p:spPr>
        <p:txBody>
          <a:bodyPr wrap="square" rtlCol="0">
            <a:spAutoFit/>
          </a:bodyPr>
          <a:lstStyle/>
          <a:p>
            <a:r>
              <a:rPr lang="en-US" sz="6600" dirty="0" smtClean="0"/>
              <a:t>}</a:t>
            </a:r>
            <a:endParaRPr lang="en-US" sz="6600" dirty="0"/>
          </a:p>
        </p:txBody>
      </p:sp>
      <p:sp>
        <p:nvSpPr>
          <p:cNvPr id="12" name="TextBox 11"/>
          <p:cNvSpPr txBox="1"/>
          <p:nvPr/>
        </p:nvSpPr>
        <p:spPr>
          <a:xfrm>
            <a:off x="8594434" y="2675551"/>
            <a:ext cx="581891" cy="1107996"/>
          </a:xfrm>
          <a:prstGeom prst="rect">
            <a:avLst/>
          </a:prstGeom>
          <a:noFill/>
        </p:spPr>
        <p:txBody>
          <a:bodyPr wrap="square" rtlCol="0">
            <a:spAutoFit/>
          </a:bodyPr>
          <a:lstStyle/>
          <a:p>
            <a:r>
              <a:rPr lang="en-US" sz="6600" dirty="0" smtClean="0"/>
              <a:t>}</a:t>
            </a:r>
            <a:endParaRPr lang="en-US" sz="6600" dirty="0"/>
          </a:p>
        </p:txBody>
      </p:sp>
      <p:sp>
        <p:nvSpPr>
          <p:cNvPr id="13" name="TextBox 12"/>
          <p:cNvSpPr txBox="1"/>
          <p:nvPr/>
        </p:nvSpPr>
        <p:spPr>
          <a:xfrm>
            <a:off x="7754502" y="2675551"/>
            <a:ext cx="581891" cy="1107996"/>
          </a:xfrm>
          <a:prstGeom prst="rect">
            <a:avLst/>
          </a:prstGeom>
          <a:noFill/>
        </p:spPr>
        <p:txBody>
          <a:bodyPr wrap="square" rtlCol="0">
            <a:spAutoFit/>
          </a:bodyPr>
          <a:lstStyle/>
          <a:p>
            <a:r>
              <a:rPr lang="en-US" sz="6600" dirty="0"/>
              <a:t>{</a:t>
            </a:r>
          </a:p>
        </p:txBody>
      </p:sp>
      <p:sp>
        <p:nvSpPr>
          <p:cNvPr id="14" name="TextBox 13"/>
          <p:cNvSpPr txBox="1"/>
          <p:nvPr/>
        </p:nvSpPr>
        <p:spPr>
          <a:xfrm>
            <a:off x="6335861" y="1501176"/>
            <a:ext cx="581891" cy="3200876"/>
          </a:xfrm>
          <a:prstGeom prst="rect">
            <a:avLst/>
          </a:prstGeom>
          <a:noFill/>
        </p:spPr>
        <p:txBody>
          <a:bodyPr wrap="square" rtlCol="0">
            <a:spAutoFit/>
          </a:bodyPr>
          <a:lstStyle/>
          <a:p>
            <a:r>
              <a:rPr lang="en-US" sz="20200" dirty="0" smtClean="0">
                <a:latin typeface="+mj-lt"/>
              </a:rPr>
              <a:t>}</a:t>
            </a:r>
            <a:endParaRPr lang="en-US" sz="20200" dirty="0">
              <a:latin typeface="+mj-lt"/>
            </a:endParaRPr>
          </a:p>
        </p:txBody>
      </p:sp>
      <p:sp>
        <p:nvSpPr>
          <p:cNvPr id="15" name="TextBox 14"/>
          <p:cNvSpPr txBox="1"/>
          <p:nvPr/>
        </p:nvSpPr>
        <p:spPr>
          <a:xfrm>
            <a:off x="22797" y="2727824"/>
            <a:ext cx="581891" cy="1107996"/>
          </a:xfrm>
          <a:prstGeom prst="rect">
            <a:avLst/>
          </a:prstGeom>
          <a:noFill/>
        </p:spPr>
        <p:txBody>
          <a:bodyPr wrap="square" rtlCol="0">
            <a:spAutoFit/>
          </a:bodyPr>
          <a:lstStyle/>
          <a:p>
            <a:r>
              <a:rPr lang="en-US" sz="6600" dirty="0"/>
              <a:t>{</a:t>
            </a:r>
          </a:p>
        </p:txBody>
      </p:sp>
      <mc:AlternateContent xmlns:mc="http://schemas.openxmlformats.org/markup-compatibility/2006">
        <mc:Choice xmlns:a14="http://schemas.microsoft.com/office/drawing/2010/main" Requires="a14">
          <p:sp>
            <p:nvSpPr>
              <p:cNvPr id="16" name="TextBox 15"/>
              <p:cNvSpPr txBox="1"/>
              <p:nvPr/>
            </p:nvSpPr>
            <p:spPr>
              <a:xfrm>
                <a:off x="2469800" y="2727824"/>
                <a:ext cx="979755" cy="11079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6600" i="1">
                          <a:latin typeface="Cambria Math" panose="02040503050406030204" pitchFamily="18" charset="0"/>
                          <a:ea typeface="Cambria Math" panose="02040503050406030204" pitchFamily="18" charset="0"/>
                        </a:rPr>
                        <m:t>×</m:t>
                      </m:r>
                    </m:oMath>
                  </m:oMathPara>
                </a14:m>
                <a:endParaRPr lang="en-US" sz="6600" dirty="0"/>
              </a:p>
            </p:txBody>
          </p:sp>
        </mc:Choice>
        <mc:Fallback>
          <p:sp>
            <p:nvSpPr>
              <p:cNvPr id="16" name="TextBox 15"/>
              <p:cNvSpPr txBox="1">
                <a:spLocks noRot="1" noChangeAspect="1" noMove="1" noResize="1" noEditPoints="1" noAdjustHandles="1" noChangeArrowheads="1" noChangeShapeType="1" noTextEdit="1"/>
              </p:cNvSpPr>
              <p:nvPr/>
            </p:nvSpPr>
            <p:spPr>
              <a:xfrm>
                <a:off x="2469800" y="2727824"/>
                <a:ext cx="979755" cy="110799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7002705" y="2727824"/>
                <a:ext cx="979755" cy="11079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6600" i="1">
                          <a:latin typeface="Cambria Math" panose="02040503050406030204" pitchFamily="18" charset="0"/>
                          <a:ea typeface="Cambria Math" panose="02040503050406030204" pitchFamily="18" charset="0"/>
                        </a:rPr>
                        <m:t>×</m:t>
                      </m:r>
                    </m:oMath>
                  </m:oMathPara>
                </a14:m>
                <a:endParaRPr lang="en-US" sz="6600" dirty="0"/>
              </a:p>
            </p:txBody>
          </p:sp>
        </mc:Choice>
        <mc:Fallback>
          <p:sp>
            <p:nvSpPr>
              <p:cNvPr id="17" name="TextBox 16"/>
              <p:cNvSpPr txBox="1">
                <a:spLocks noRot="1" noChangeAspect="1" noMove="1" noResize="1" noEditPoints="1" noAdjustHandles="1" noChangeArrowheads="1" noChangeShapeType="1" noTextEdit="1"/>
              </p:cNvSpPr>
              <p:nvPr/>
            </p:nvSpPr>
            <p:spPr>
              <a:xfrm>
                <a:off x="7002705" y="2727824"/>
                <a:ext cx="979755" cy="1107996"/>
              </a:xfrm>
              <a:prstGeom prst="rect">
                <a:avLst/>
              </a:prstGeom>
              <a:blipFill>
                <a:blip r:embed="rId3"/>
                <a:stretch>
                  <a:fillRect/>
                </a:stretch>
              </a:blipFill>
            </p:spPr>
            <p:txBody>
              <a:bodyPr/>
              <a:lstStyle/>
              <a:p>
                <a:r>
                  <a:rPr lang="en-US">
                    <a:noFill/>
                  </a:rPr>
                  <a:t> </a:t>
                </a:r>
              </a:p>
            </p:txBody>
          </p:sp>
        </mc:Fallback>
      </mc:AlternateContent>
      <p:sp>
        <p:nvSpPr>
          <p:cNvPr id="18" name="TextBox 17"/>
          <p:cNvSpPr txBox="1"/>
          <p:nvPr/>
        </p:nvSpPr>
        <p:spPr>
          <a:xfrm>
            <a:off x="110836" y="5113199"/>
            <a:ext cx="8580582" cy="954107"/>
          </a:xfrm>
          <a:prstGeom prst="rect">
            <a:avLst/>
          </a:prstGeom>
          <a:noFill/>
        </p:spPr>
        <p:txBody>
          <a:bodyPr wrap="square" rtlCol="0">
            <a:spAutoFit/>
          </a:bodyPr>
          <a:lstStyle/>
          <a:p>
            <a:r>
              <a:rPr lang="en-US" sz="2800" dirty="0" smtClean="0"/>
              <a:t>All of them are known to be W[1]-hard, except </a:t>
            </a:r>
            <a:r>
              <a:rPr lang="en-US" sz="2800" dirty="0" smtClean="0">
                <a:solidFill>
                  <a:schemeClr val="accent1"/>
                </a:solidFill>
              </a:rPr>
              <a:t>MINIMUM EVEN SET </a:t>
            </a:r>
            <a:r>
              <a:rPr lang="en-US" sz="2800" dirty="0" smtClean="0"/>
              <a:t>(note: solution is required to be nonempty).</a:t>
            </a:r>
            <a:endParaRPr lang="en-US" sz="2800" dirty="0"/>
          </a:p>
        </p:txBody>
      </p:sp>
      <p:sp>
        <p:nvSpPr>
          <p:cNvPr id="19" name="TextBox 18"/>
          <p:cNvSpPr txBox="1"/>
          <p:nvPr/>
        </p:nvSpPr>
        <p:spPr>
          <a:xfrm>
            <a:off x="110836" y="5153847"/>
            <a:ext cx="9033164" cy="523220"/>
          </a:xfrm>
          <a:prstGeom prst="rect">
            <a:avLst/>
          </a:prstGeom>
          <a:noFill/>
        </p:spPr>
        <p:txBody>
          <a:bodyPr wrap="square" rtlCol="0">
            <a:spAutoFit/>
          </a:bodyPr>
          <a:lstStyle/>
          <a:p>
            <a:r>
              <a:rPr lang="en-US" sz="2800" dirty="0" smtClean="0"/>
              <a:t>Dual form: </a:t>
            </a:r>
            <a:r>
              <a:rPr lang="en-US" sz="2800" dirty="0" smtClean="0">
                <a:solidFill>
                  <a:schemeClr val="accent1"/>
                </a:solidFill>
              </a:rPr>
              <a:t>SET COVER </a:t>
            </a:r>
            <a:r>
              <a:rPr lang="en-US" sz="2800" dirty="0" smtClean="0"/>
              <a:t>and friends.</a:t>
            </a:r>
            <a:endParaRPr lang="en-US" sz="2800" dirty="0"/>
          </a:p>
        </p:txBody>
      </p:sp>
    </p:spTree>
    <p:extLst>
      <p:ext uri="{BB962C8B-B14F-4D97-AF65-F5344CB8AC3E}">
        <p14:creationId xmlns:p14="http://schemas.microsoft.com/office/powerpoint/2010/main" val="356593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mc:AlternateContent xmlns:mc="http://schemas.openxmlformats.org/markup-compatibility/2006">
        <mc:Choice xmlns:a14="http://schemas.microsoft.com/office/drawing/2010/main" Requires="a14">
          <p:sp>
            <p:nvSpPr>
              <p:cNvPr id="4" name="Rounded Rectangle 3"/>
              <p:cNvSpPr/>
              <p:nvPr/>
            </p:nvSpPr>
            <p:spPr>
              <a:xfrm>
                <a:off x="337457" y="2158010"/>
                <a:ext cx="2833255"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dirty="0" smtClean="0">
                    <a:solidFill>
                      <a:schemeClr val="tx1"/>
                    </a:solidFill>
                  </a:rPr>
                  <a:t>Colored </a:t>
                </a:r>
                <a14:m>
                  <m:oMath xmlns:m="http://schemas.openxmlformats.org/officeDocument/2006/math">
                    <m:r>
                      <a:rPr lang="en-US" sz="3200" b="0" i="1" smtClean="0">
                        <a:solidFill>
                          <a:schemeClr val="tx1"/>
                        </a:solidFill>
                        <a:latin typeface="Cambria Math" panose="02040503050406030204" pitchFamily="18" charset="0"/>
                      </a:rPr>
                      <m:t>𝑘</m:t>
                    </m:r>
                  </m:oMath>
                </a14:m>
                <a:r>
                  <a:rPr lang="en-US" sz="3200" dirty="0" smtClean="0">
                    <a:solidFill>
                      <a:schemeClr val="tx1"/>
                    </a:solidFill>
                  </a:rPr>
                  <a:t> </a:t>
                </a:r>
                <a:r>
                  <a:rPr lang="en-US" sz="3200" dirty="0" smtClean="0">
                    <a:solidFill>
                      <a:schemeClr val="tx1"/>
                    </a:solidFill>
                  </a:rPr>
                  <a:t>dependent set</a:t>
                </a:r>
                <a:endParaRPr lang="en-US" sz="3200" dirty="0">
                  <a:solidFill>
                    <a:schemeClr val="tx1"/>
                  </a:solidFill>
                </a:endParaRPr>
              </a:p>
            </p:txBody>
          </p:sp>
        </mc:Choice>
        <mc:Fallback>
          <p:sp>
            <p:nvSpPr>
              <p:cNvPr id="4" name="Rounded Rectangle 3"/>
              <p:cNvSpPr>
                <a:spLocks noRot="1" noChangeAspect="1" noMove="1" noResize="1" noEditPoints="1" noAdjustHandles="1" noChangeArrowheads="1" noChangeShapeType="1" noTextEdit="1"/>
              </p:cNvSpPr>
              <p:nvPr/>
            </p:nvSpPr>
            <p:spPr>
              <a:xfrm>
                <a:off x="337457" y="2158010"/>
                <a:ext cx="2833255" cy="1422400"/>
              </a:xfrm>
              <a:prstGeom prst="roundRect">
                <a:avLst/>
              </a:prstGeom>
              <a:blipFill>
                <a:blip r:embed="rId2"/>
                <a:stretch>
                  <a:fillRect l="-640" r="-426" b="-844"/>
                </a:stretch>
              </a:blipFill>
              <a:ln w="25400">
                <a:solidFill>
                  <a:schemeClr val="tx1"/>
                </a:solidFill>
              </a:ln>
            </p:spPr>
            <p:txBody>
              <a:bodyPr/>
              <a:lstStyle/>
              <a:p>
                <a:r>
                  <a:rPr lang="en-US">
                    <a:noFill/>
                  </a:rPr>
                  <a:t> </a:t>
                </a:r>
              </a:p>
            </p:txBody>
          </p:sp>
        </mc:Fallback>
      </mc:AlternateContent>
      <p:sp>
        <p:nvSpPr>
          <p:cNvPr id="5" name="Right Arrow 4"/>
          <p:cNvSpPr/>
          <p:nvPr/>
        </p:nvSpPr>
        <p:spPr>
          <a:xfrm>
            <a:off x="3589647" y="2602510"/>
            <a:ext cx="191588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Rounded Rectangle 5"/>
              <p:cNvSpPr/>
              <p:nvPr/>
            </p:nvSpPr>
            <p:spPr>
              <a:xfrm>
                <a:off x="5924467" y="2158010"/>
                <a:ext cx="2860304"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MLD solution of weight </a:t>
                </a:r>
                <a14:m>
                  <m:oMath xmlns:m="http://schemas.openxmlformats.org/officeDocument/2006/math">
                    <m:r>
                      <a:rPr lang="en-US" sz="2800" b="0" i="1" smtClean="0">
                        <a:solidFill>
                          <a:schemeClr val="tx1"/>
                        </a:solidFill>
                        <a:latin typeface="Cambria Math" panose="02040503050406030204" pitchFamily="18" charset="0"/>
                      </a:rPr>
                      <m:t>𝑘</m:t>
                    </m:r>
                  </m:oMath>
                </a14:m>
                <a:endParaRPr lang="en-US" sz="2800" dirty="0">
                  <a:solidFill>
                    <a:schemeClr val="tx1"/>
                  </a:solidFill>
                </a:endParaRPr>
              </a:p>
            </p:txBody>
          </p:sp>
        </mc:Choice>
        <mc:Fallback>
          <p:sp>
            <p:nvSpPr>
              <p:cNvPr id="6" name="Rounded Rectangle 5"/>
              <p:cNvSpPr>
                <a:spLocks noRot="1" noChangeAspect="1" noMove="1" noResize="1" noEditPoints="1" noAdjustHandles="1" noChangeArrowheads="1" noChangeShapeType="1" noTextEdit="1"/>
              </p:cNvSpPr>
              <p:nvPr/>
            </p:nvSpPr>
            <p:spPr>
              <a:xfrm>
                <a:off x="5924467" y="2158010"/>
                <a:ext cx="2860304" cy="1422400"/>
              </a:xfrm>
              <a:prstGeom prst="roundRect">
                <a:avLst/>
              </a:prstGeom>
              <a:blipFill>
                <a:blip r:embed="rId3"/>
                <a:stretch>
                  <a:fillRect r="-211"/>
                </a:stretch>
              </a:blipFill>
              <a:ln w="254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ounded Rectangle 6"/>
              <p:cNvSpPr/>
              <p:nvPr/>
            </p:nvSpPr>
            <p:spPr>
              <a:xfrm>
                <a:off x="337457" y="4367810"/>
                <a:ext cx="2844141"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n</a:t>
                </a:r>
                <a:r>
                  <a:rPr lang="en-US" sz="3200" b="0" dirty="0" smtClean="0">
                    <a:solidFill>
                      <a:schemeClr val="tx1"/>
                    </a:solidFill>
                  </a:rPr>
                  <a:t>o dependent set of size </a:t>
                </a:r>
                <a14:m>
                  <m:oMath xmlns:m="http://schemas.openxmlformats.org/officeDocument/2006/math">
                    <m:r>
                      <a:rPr lang="en-US" sz="3200" b="0" i="1" smtClean="0">
                        <a:solidFill>
                          <a:schemeClr val="tx1"/>
                        </a:solidFill>
                        <a:latin typeface="Cambria Math" panose="02040503050406030204" pitchFamily="18" charset="0"/>
                      </a:rPr>
                      <m:t>3</m:t>
                    </m:r>
                    <m:r>
                      <a:rPr lang="en-US" sz="3200" b="0" i="1" smtClean="0">
                        <a:solidFill>
                          <a:schemeClr val="tx1"/>
                        </a:solidFill>
                        <a:latin typeface="Cambria Math" panose="02040503050406030204" pitchFamily="18" charset="0"/>
                      </a:rPr>
                      <m:t>𝑘</m:t>
                    </m:r>
                  </m:oMath>
                </a14:m>
                <a:endParaRPr lang="en-US" sz="3200" dirty="0">
                  <a:solidFill>
                    <a:schemeClr val="tx1"/>
                  </a:solidFill>
                </a:endParaRPr>
              </a:p>
            </p:txBody>
          </p:sp>
        </mc:Choice>
        <mc:Fallback>
          <p:sp>
            <p:nvSpPr>
              <p:cNvPr id="7" name="Rounded Rectangle 6"/>
              <p:cNvSpPr>
                <a:spLocks noRot="1" noChangeAspect="1" noMove="1" noResize="1" noEditPoints="1" noAdjustHandles="1" noChangeArrowheads="1" noChangeShapeType="1" noTextEdit="1"/>
              </p:cNvSpPr>
              <p:nvPr/>
            </p:nvSpPr>
            <p:spPr>
              <a:xfrm>
                <a:off x="337457" y="4367810"/>
                <a:ext cx="2844141" cy="1422400"/>
              </a:xfrm>
              <a:prstGeom prst="roundRect">
                <a:avLst/>
              </a:prstGeom>
              <a:blipFill>
                <a:blip r:embed="rId4"/>
                <a:stretch>
                  <a:fillRect r="-2548" b="-1266"/>
                </a:stretch>
              </a:blipFill>
              <a:ln w="25400">
                <a:solidFill>
                  <a:schemeClr val="tx1"/>
                </a:solidFill>
              </a:ln>
            </p:spPr>
            <p:txBody>
              <a:bodyPr/>
              <a:lstStyle/>
              <a:p>
                <a:r>
                  <a:rPr lang="en-US">
                    <a:noFill/>
                  </a:rPr>
                  <a:t> </a:t>
                </a:r>
              </a:p>
            </p:txBody>
          </p:sp>
        </mc:Fallback>
      </mc:AlternateContent>
      <p:sp>
        <p:nvSpPr>
          <p:cNvPr id="8" name="Right Arrow 7"/>
          <p:cNvSpPr/>
          <p:nvPr/>
        </p:nvSpPr>
        <p:spPr>
          <a:xfrm>
            <a:off x="3600533" y="4812310"/>
            <a:ext cx="191588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 name="Rounded Rectangle 8"/>
              <p:cNvSpPr/>
              <p:nvPr/>
            </p:nvSpPr>
            <p:spPr>
              <a:xfrm>
                <a:off x="5935353" y="4367810"/>
                <a:ext cx="2849418"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N</a:t>
                </a:r>
                <a:r>
                  <a:rPr lang="en-US" sz="2800" b="0" dirty="0" smtClean="0">
                    <a:solidFill>
                      <a:schemeClr val="tx1"/>
                    </a:solidFill>
                  </a:rPr>
                  <a:t>o MLD solution </a:t>
                </a:r>
                <a:r>
                  <a:rPr lang="en-US" sz="2800" dirty="0" smtClean="0">
                    <a:solidFill>
                      <a:schemeClr val="tx1"/>
                    </a:solidFill>
                  </a:rPr>
                  <a:t>of weight </a:t>
                </a:r>
                <a:r>
                  <a:rPr lang="en-US" sz="2800" b="0" dirty="0" smtClean="0">
                    <a:solidFill>
                      <a:schemeClr val="tx1"/>
                    </a:solidFill>
                  </a:rPr>
                  <a:t> </a:t>
                </a:r>
                <a14:m>
                  <m:oMath xmlns:m="http://schemas.openxmlformats.org/officeDocument/2006/math">
                    <m:r>
                      <a:rPr lang="en-US" sz="2800" b="0" i="0" smtClean="0">
                        <a:solidFill>
                          <a:schemeClr val="tx1"/>
                        </a:solidFill>
                        <a:latin typeface="Cambria Math" panose="02040503050406030204" pitchFamily="18" charset="0"/>
                        <a:ea typeface="Cambria Math" panose="02040503050406030204" pitchFamily="18" charset="0"/>
                      </a:rPr>
                      <m:t>3</m:t>
                    </m:r>
                    <m:r>
                      <a:rPr lang="en-US" sz="2800" b="0" i="1" smtClean="0">
                        <a:solidFill>
                          <a:schemeClr val="tx1"/>
                        </a:solidFill>
                        <a:latin typeface="Cambria Math" panose="02040503050406030204" pitchFamily="18" charset="0"/>
                        <a:ea typeface="Cambria Math" panose="02040503050406030204" pitchFamily="18" charset="0"/>
                      </a:rPr>
                      <m:t>𝑘</m:t>
                    </m:r>
                  </m:oMath>
                </a14:m>
                <a:endParaRPr lang="en-US" sz="2800" dirty="0">
                  <a:solidFill>
                    <a:schemeClr val="tx1"/>
                  </a:solidFill>
                </a:endParaRPr>
              </a:p>
            </p:txBody>
          </p:sp>
        </mc:Choice>
        <mc:Fallback>
          <p:sp>
            <p:nvSpPr>
              <p:cNvPr id="9" name="Rounded Rectangle 8"/>
              <p:cNvSpPr>
                <a:spLocks noRot="1" noChangeAspect="1" noMove="1" noResize="1" noEditPoints="1" noAdjustHandles="1" noChangeArrowheads="1" noChangeShapeType="1" noTextEdit="1"/>
              </p:cNvSpPr>
              <p:nvPr/>
            </p:nvSpPr>
            <p:spPr>
              <a:xfrm>
                <a:off x="5935353" y="4367810"/>
                <a:ext cx="2849418" cy="1422400"/>
              </a:xfrm>
              <a:prstGeom prst="roundRect">
                <a:avLst/>
              </a:prstGeom>
              <a:blipFill>
                <a:blip r:embed="rId5"/>
                <a:stretch>
                  <a:fillRect r="-2972"/>
                </a:stretch>
              </a:blipFill>
              <a:ln w="254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85372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solidFill>
                  <a:schemeClr val="accent1"/>
                </a:solidFill>
              </a:rPr>
              <a:t>Nearest </a:t>
            </a:r>
            <a:r>
              <a:rPr lang="en-US" cap="small" dirty="0" err="1" smtClean="0">
                <a:solidFill>
                  <a:schemeClr val="accent1"/>
                </a:solidFill>
              </a:rPr>
              <a:t>Codeword</a:t>
            </a:r>
            <a:endParaRPr lang="en-US" cap="small" dirty="0">
              <a:solidFill>
                <a:schemeClr val="accent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r>
                  <a:rPr lang="en-US" dirty="0" smtClean="0"/>
                  <a:t>Given </a:t>
                </a:r>
                <a14:m>
                  <m:oMath xmlns:m="http://schemas.openxmlformats.org/officeDocument/2006/math">
                    <m:r>
                      <a:rPr lang="en-US" i="1" smtClean="0">
                        <a:solidFill>
                          <a:srgbClr val="C00000"/>
                        </a:solidFill>
                        <a:latin typeface="Cambria Math" panose="02040503050406030204" pitchFamily="18" charset="0"/>
                      </a:rPr>
                      <m:t>𝐴</m:t>
                    </m:r>
                    <m:r>
                      <a:rPr lang="hu-HU" i="1">
                        <a:solidFill>
                          <a:srgbClr val="C00000"/>
                        </a:solidFill>
                        <a:latin typeface="Cambria Math" panose="02040503050406030204" pitchFamily="18" charset="0"/>
                        <a:ea typeface="Cambria Math" panose="02040503050406030204" pitchFamily="18" charset="0"/>
                      </a:rPr>
                      <m:t>∈</m:t>
                    </m:r>
                    <m:sSubSup>
                      <m:sSubSupPr>
                        <m:ctrlPr>
                          <a:rPr lang="hu-HU" i="1">
                            <a:solidFill>
                              <a:srgbClr val="C00000"/>
                            </a:solidFill>
                            <a:latin typeface="Cambria Math" panose="02040503050406030204" pitchFamily="18" charset="0"/>
                            <a:ea typeface="Cambria Math" panose="02040503050406030204" pitchFamily="18" charset="0"/>
                          </a:rPr>
                        </m:ctrlPr>
                      </m:sSubSupPr>
                      <m:e>
                        <m:r>
                          <a:rPr lang="hu-HU" i="1">
                            <a:solidFill>
                              <a:srgbClr val="C00000"/>
                            </a:solidFill>
                            <a:latin typeface="Cambria Math" panose="02040503050406030204" pitchFamily="18" charset="0"/>
                            <a:ea typeface="Cambria Math" panose="02040503050406030204" pitchFamily="18" charset="0"/>
                          </a:rPr>
                          <m:t>𝔽</m:t>
                        </m:r>
                      </m:e>
                      <m:sub>
                        <m:r>
                          <a:rPr lang="en-US" i="1">
                            <a:solidFill>
                              <a:srgbClr val="C00000"/>
                            </a:solidFill>
                            <a:latin typeface="Cambria Math" panose="02040503050406030204" pitchFamily="18" charset="0"/>
                            <a:ea typeface="Cambria Math" panose="02040503050406030204" pitchFamily="18" charset="0"/>
                          </a:rPr>
                          <m:t>2</m:t>
                        </m:r>
                      </m:sub>
                      <m:sup>
                        <m:r>
                          <a:rPr lang="en-US" i="1">
                            <a:solidFill>
                              <a:srgbClr val="C00000"/>
                            </a:solidFill>
                            <a:latin typeface="Cambria Math" panose="02040503050406030204" pitchFamily="18" charset="0"/>
                            <a:ea typeface="Cambria Math" panose="02040503050406030204" pitchFamily="18" charset="0"/>
                          </a:rPr>
                          <m:t>𝑛</m:t>
                        </m:r>
                        <m:r>
                          <a:rPr lang="en-US" i="1">
                            <a:solidFill>
                              <a:srgbClr val="C00000"/>
                            </a:solidFill>
                            <a:latin typeface="Cambria Math" panose="02040503050406030204" pitchFamily="18" charset="0"/>
                            <a:ea typeface="Cambria Math" panose="02040503050406030204" pitchFamily="18" charset="0"/>
                          </a:rPr>
                          <m:t>×</m:t>
                        </m:r>
                        <m:r>
                          <a:rPr lang="en-US" i="1">
                            <a:solidFill>
                              <a:srgbClr val="C00000"/>
                            </a:solidFill>
                            <a:latin typeface="Cambria Math" panose="02040503050406030204" pitchFamily="18" charset="0"/>
                            <a:ea typeface="Cambria Math" panose="02040503050406030204" pitchFamily="18" charset="0"/>
                          </a:rPr>
                          <m:t>𝑚</m:t>
                        </m:r>
                      </m:sup>
                    </m:sSubSup>
                  </m:oMath>
                </a14:m>
                <a:r>
                  <a:rPr lang="en-US" dirty="0"/>
                  <a:t> and </a:t>
                </a:r>
                <a14:m>
                  <m:oMath xmlns:m="http://schemas.openxmlformats.org/officeDocument/2006/math">
                    <m:r>
                      <a:rPr lang="en-US" b="0" i="1" smtClean="0">
                        <a:solidFill>
                          <a:srgbClr val="C00000"/>
                        </a:solidFill>
                        <a:latin typeface="Cambria Math" panose="02040503050406030204" pitchFamily="18" charset="0"/>
                        <a:ea typeface="Cambria Math" panose="02040503050406030204" pitchFamily="18" charset="0"/>
                      </a:rPr>
                      <m:t>𝑦</m:t>
                    </m:r>
                    <m:r>
                      <a:rPr lang="hu-HU" i="1">
                        <a:solidFill>
                          <a:srgbClr val="C00000"/>
                        </a:solidFill>
                        <a:latin typeface="Cambria Math" panose="02040503050406030204" pitchFamily="18" charset="0"/>
                        <a:ea typeface="Cambria Math" panose="02040503050406030204" pitchFamily="18" charset="0"/>
                      </a:rPr>
                      <m:t>∈</m:t>
                    </m:r>
                    <m:sSubSup>
                      <m:sSubSupPr>
                        <m:ctrlPr>
                          <a:rPr lang="hu-HU" i="1">
                            <a:solidFill>
                              <a:srgbClr val="C00000"/>
                            </a:solidFill>
                            <a:latin typeface="Cambria Math" panose="02040503050406030204" pitchFamily="18" charset="0"/>
                            <a:ea typeface="Cambria Math" panose="02040503050406030204" pitchFamily="18" charset="0"/>
                          </a:rPr>
                        </m:ctrlPr>
                      </m:sSubSupPr>
                      <m:e>
                        <m:r>
                          <a:rPr lang="hu-HU" i="1">
                            <a:solidFill>
                              <a:srgbClr val="C00000"/>
                            </a:solidFill>
                            <a:latin typeface="Cambria Math" panose="02040503050406030204" pitchFamily="18" charset="0"/>
                            <a:ea typeface="Cambria Math" panose="02040503050406030204" pitchFamily="18" charset="0"/>
                          </a:rPr>
                          <m:t>𝔽</m:t>
                        </m:r>
                      </m:e>
                      <m:sub>
                        <m:r>
                          <a:rPr lang="en-US" i="1">
                            <a:solidFill>
                              <a:srgbClr val="C00000"/>
                            </a:solidFill>
                            <a:latin typeface="Cambria Math" panose="02040503050406030204" pitchFamily="18" charset="0"/>
                            <a:ea typeface="Cambria Math" panose="02040503050406030204" pitchFamily="18" charset="0"/>
                          </a:rPr>
                          <m:t>2</m:t>
                        </m:r>
                      </m:sub>
                      <m:sup>
                        <m:r>
                          <a:rPr lang="en-US" i="1">
                            <a:solidFill>
                              <a:srgbClr val="C00000"/>
                            </a:solidFill>
                            <a:latin typeface="Cambria Math" panose="02040503050406030204" pitchFamily="18" charset="0"/>
                            <a:ea typeface="Cambria Math" panose="02040503050406030204" pitchFamily="18" charset="0"/>
                          </a:rPr>
                          <m:t>𝑛</m:t>
                        </m:r>
                      </m:sup>
                    </m:sSubSup>
                    <m:r>
                      <a:rPr lang="en-US" b="0" i="1" smtClean="0">
                        <a:latin typeface="Cambria Math" panose="02040503050406030204" pitchFamily="18" charset="0"/>
                        <a:ea typeface="Cambria Math" panose="02040503050406030204" pitchFamily="18" charset="0"/>
                      </a:rPr>
                      <m:t>, </m:t>
                    </m:r>
                  </m:oMath>
                </a14:m>
                <a:r>
                  <a:rPr lang="en-US" dirty="0" smtClean="0"/>
                  <a:t>f</a:t>
                </a:r>
                <a:r>
                  <a:rPr lang="hu-HU" dirty="0" smtClean="0"/>
                  <a:t>ind </a:t>
                </a:r>
                <a14:m>
                  <m:oMath xmlns:m="http://schemas.openxmlformats.org/officeDocument/2006/math">
                    <m:r>
                      <a:rPr lang="hu-HU" i="1" smtClean="0">
                        <a:solidFill>
                          <a:srgbClr val="C00000"/>
                        </a:solidFill>
                        <a:latin typeface="Cambria Math" panose="02040503050406030204" pitchFamily="18" charset="0"/>
                      </a:rPr>
                      <m:t>𝑥</m:t>
                    </m:r>
                    <m:r>
                      <a:rPr lang="hu-HU" i="1">
                        <a:solidFill>
                          <a:srgbClr val="C00000"/>
                        </a:solidFill>
                        <a:latin typeface="Cambria Math" panose="02040503050406030204" pitchFamily="18" charset="0"/>
                        <a:ea typeface="Cambria Math" panose="02040503050406030204" pitchFamily="18" charset="0"/>
                      </a:rPr>
                      <m:t>∈</m:t>
                    </m:r>
                    <m:sSubSup>
                      <m:sSubSupPr>
                        <m:ctrlPr>
                          <a:rPr lang="hu-HU" i="1">
                            <a:solidFill>
                              <a:srgbClr val="C00000"/>
                            </a:solidFill>
                            <a:latin typeface="Cambria Math" panose="02040503050406030204" pitchFamily="18" charset="0"/>
                            <a:ea typeface="Cambria Math" panose="02040503050406030204" pitchFamily="18" charset="0"/>
                          </a:rPr>
                        </m:ctrlPr>
                      </m:sSubSupPr>
                      <m:e>
                        <m:r>
                          <a:rPr lang="hu-HU" i="1">
                            <a:solidFill>
                              <a:srgbClr val="C00000"/>
                            </a:solidFill>
                            <a:latin typeface="Cambria Math" panose="02040503050406030204" pitchFamily="18" charset="0"/>
                            <a:ea typeface="Cambria Math" panose="02040503050406030204" pitchFamily="18" charset="0"/>
                          </a:rPr>
                          <m:t>𝔽</m:t>
                        </m:r>
                      </m:e>
                      <m:sub>
                        <m:r>
                          <a:rPr lang="en-US" i="1">
                            <a:solidFill>
                              <a:srgbClr val="C00000"/>
                            </a:solidFill>
                            <a:latin typeface="Cambria Math" panose="02040503050406030204" pitchFamily="18" charset="0"/>
                            <a:ea typeface="Cambria Math" panose="02040503050406030204" pitchFamily="18" charset="0"/>
                          </a:rPr>
                          <m:t>2</m:t>
                        </m:r>
                      </m:sub>
                      <m:sup>
                        <m:r>
                          <a:rPr lang="en-US" i="1">
                            <a:solidFill>
                              <a:srgbClr val="C00000"/>
                            </a:solidFill>
                            <a:latin typeface="Cambria Math" panose="02040503050406030204" pitchFamily="18" charset="0"/>
                            <a:ea typeface="Cambria Math" panose="02040503050406030204" pitchFamily="18" charset="0"/>
                          </a:rPr>
                          <m:t>𝑚</m:t>
                        </m:r>
                      </m:sup>
                    </m:sSubSup>
                  </m:oMath>
                </a14:m>
                <a:r>
                  <a:rPr lang="hu-HU" dirty="0"/>
                  <a:t> </a:t>
                </a:r>
                <a:r>
                  <a:rPr lang="hu-HU" dirty="0" smtClean="0"/>
                  <a:t>such </a:t>
                </a:r>
                <a:r>
                  <a:rPr lang="hu-HU" dirty="0" err="1"/>
                  <a:t>that</a:t>
                </a:r>
                <a:r>
                  <a:rPr lang="en-US" dirty="0"/>
                  <a:t> </a:t>
                </a:r>
                <a14:m>
                  <m:oMath xmlns:m="http://schemas.openxmlformats.org/officeDocument/2006/math">
                    <m:r>
                      <a:rPr lang="en-US" i="1" smtClean="0">
                        <a:solidFill>
                          <a:srgbClr val="C00000"/>
                        </a:solidFill>
                        <a:latin typeface="Cambria Math" panose="02040503050406030204" pitchFamily="18" charset="0"/>
                      </a:rPr>
                      <m:t>𝐴𝑥</m:t>
                    </m:r>
                    <m:r>
                      <a:rPr lang="en-US" b="0" i="1"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𝑦</m:t>
                    </m:r>
                  </m:oMath>
                </a14:m>
                <a:r>
                  <a:rPr lang="en-US" dirty="0" smtClean="0">
                    <a:solidFill>
                      <a:srgbClr val="C00000"/>
                    </a:solidFill>
                  </a:rPr>
                  <a:t> </a:t>
                </a:r>
                <a:r>
                  <a:rPr lang="en-US" dirty="0" smtClean="0"/>
                  <a:t>has </a:t>
                </a:r>
                <a:r>
                  <a:rPr lang="hu-HU" dirty="0"/>
                  <a:t>Hamming </a:t>
                </a:r>
                <a:r>
                  <a:rPr lang="hu-HU" dirty="0" err="1"/>
                  <a:t>weight</a:t>
                </a:r>
                <a:r>
                  <a:rPr lang="hu-HU" dirty="0"/>
                  <a:t> </a:t>
                </a:r>
                <a:r>
                  <a:rPr lang="hu-HU" dirty="0" err="1"/>
                  <a:t>at</a:t>
                </a:r>
                <a:r>
                  <a:rPr lang="hu-HU" dirty="0"/>
                  <a:t> most </a:t>
                </a:r>
                <a14:m>
                  <m:oMath xmlns:m="http://schemas.openxmlformats.org/officeDocument/2006/math">
                    <m:r>
                      <a:rPr lang="hu-HU" i="1" smtClean="0">
                        <a:solidFill>
                          <a:srgbClr val="C00000"/>
                        </a:solidFill>
                        <a:latin typeface="Cambria Math" panose="02040503050406030204" pitchFamily="18" charset="0"/>
                      </a:rPr>
                      <m:t>𝑘</m:t>
                    </m:r>
                    <m:r>
                      <a:rPr lang="en-US" b="0" i="0" smtClean="0">
                        <a:latin typeface="Cambria Math" panose="02040503050406030204" pitchFamily="18" charset="0"/>
                      </a:rPr>
                      <m:t>.</m:t>
                    </m:r>
                  </m:oMath>
                </a14:m>
                <a:endParaRPr lang="en-US" b="0" dirty="0" smtClean="0"/>
              </a:p>
              <a:p>
                <a:pPr marL="0" indent="0">
                  <a:buNone/>
                </a:pPr>
                <a:endParaRPr lang="en-US" dirty="0" smtClean="0"/>
              </a:p>
              <a:p>
                <a:r>
                  <a:rPr lang="en-US" dirty="0" smtClean="0"/>
                  <a:t>Sparse version: in a YES instance, exists solution </a:t>
                </a:r>
                <a14:m>
                  <m:oMath xmlns:m="http://schemas.openxmlformats.org/officeDocument/2006/math">
                    <m:r>
                      <a:rPr lang="en-US" b="0" i="1" smtClean="0">
                        <a:solidFill>
                          <a:srgbClr val="C00000"/>
                        </a:solidFill>
                        <a:latin typeface="Cambria Math" panose="02040503050406030204" pitchFamily="18" charset="0"/>
                      </a:rPr>
                      <m:t>𝑥</m:t>
                    </m:r>
                  </m:oMath>
                </a14:m>
                <a:r>
                  <a:rPr lang="en-US" dirty="0" smtClean="0"/>
                  <a:t> of </a:t>
                </a:r>
                <a:r>
                  <a:rPr lang="hu-HU" dirty="0" smtClean="0"/>
                  <a:t>Hamming </a:t>
                </a:r>
                <a:r>
                  <a:rPr lang="hu-HU" dirty="0" err="1"/>
                  <a:t>weight</a:t>
                </a:r>
                <a:r>
                  <a:rPr lang="hu-HU" dirty="0"/>
                  <a:t> </a:t>
                </a:r>
                <a:r>
                  <a:rPr lang="hu-HU" dirty="0" err="1"/>
                  <a:t>at</a:t>
                </a:r>
                <a:r>
                  <a:rPr lang="hu-HU" dirty="0"/>
                  <a:t> most </a:t>
                </a:r>
                <a14:m>
                  <m:oMath xmlns:m="http://schemas.openxmlformats.org/officeDocument/2006/math">
                    <m:r>
                      <a:rPr lang="hu-HU" i="1" smtClean="0">
                        <a:solidFill>
                          <a:srgbClr val="C00000"/>
                        </a:solidFill>
                        <a:latin typeface="Cambria Math" panose="02040503050406030204" pitchFamily="18" charset="0"/>
                      </a:rPr>
                      <m:t>𝑘</m:t>
                    </m:r>
                  </m:oMath>
                </a14:m>
                <a:r>
                  <a:rPr lang="en-US" dirty="0" smtClean="0"/>
                  <a:t>.</a:t>
                </a:r>
              </a:p>
              <a:p>
                <a:r>
                  <a:rPr lang="en-US" dirty="0" err="1" smtClean="0"/>
                  <a:t>Inapproximability</a:t>
                </a:r>
                <a:r>
                  <a:rPr lang="en-US" dirty="0" smtClean="0"/>
                  <a:t> by an easy reduction from </a:t>
                </a:r>
                <a:r>
                  <a:rPr lang="en-US" cap="small" dirty="0" smtClean="0">
                    <a:solidFill>
                      <a:schemeClr val="accent1"/>
                    </a:solidFill>
                  </a:rPr>
                  <a:t>Maximum Likelihood Decoding</a:t>
                </a:r>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46" t="-2241"/>
                </a:stretch>
              </a:blipFill>
            </p:spPr>
            <p:txBody>
              <a:bodyPr/>
              <a:lstStyle/>
              <a:p>
                <a:r>
                  <a:rPr lang="en-US">
                    <a:noFill/>
                  </a:rPr>
                  <a:t> </a:t>
                </a:r>
              </a:p>
            </p:txBody>
          </p:sp>
        </mc:Fallback>
      </mc:AlternateContent>
    </p:spTree>
    <p:extLst>
      <p:ext uri="{BB962C8B-B14F-4D97-AF65-F5344CB8AC3E}">
        <p14:creationId xmlns:p14="http://schemas.microsoft.com/office/powerpoint/2010/main" val="3081151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Distance (finally!)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50" y="1825624"/>
                <a:ext cx="7886700" cy="1287689"/>
              </a:xfrm>
            </p:spPr>
            <p:txBody>
              <a:bodyPr>
                <a:normAutofit fontScale="92500" lnSpcReduction="10000"/>
              </a:bodyPr>
              <a:lstStyle/>
              <a:p>
                <a:pPr marL="0" indent="0">
                  <a:buNone/>
                </a:pPr>
                <a:r>
                  <a:rPr lang="en-US" cap="small" dirty="0" smtClean="0">
                    <a:solidFill>
                      <a:schemeClr val="accent1"/>
                    </a:solidFill>
                  </a:rPr>
                  <a:t>Sparse Nearest </a:t>
                </a:r>
                <a:r>
                  <a:rPr lang="en-US" cap="small" dirty="0" err="1" smtClean="0">
                    <a:solidFill>
                      <a:schemeClr val="accent1"/>
                    </a:solidFill>
                  </a:rPr>
                  <a:t>Codeword</a:t>
                </a:r>
                <a:endParaRPr lang="en-US" cap="small" dirty="0" smtClean="0">
                  <a:solidFill>
                    <a:schemeClr val="accent1"/>
                  </a:solidFill>
                </a:endParaRPr>
              </a:p>
              <a:p>
                <a:pPr marL="0" indent="0">
                  <a:buNone/>
                </a:pPr>
                <a:r>
                  <a:rPr lang="en-US" dirty="0" smtClean="0"/>
                  <a:t>Given </a:t>
                </a:r>
                <a14:m>
                  <m:oMath xmlns:m="http://schemas.openxmlformats.org/officeDocument/2006/math">
                    <m:r>
                      <a:rPr lang="en-US" i="1" smtClean="0">
                        <a:solidFill>
                          <a:srgbClr val="C00000"/>
                        </a:solidFill>
                        <a:latin typeface="Cambria Math" panose="02040503050406030204" pitchFamily="18" charset="0"/>
                      </a:rPr>
                      <m:t>𝐴</m:t>
                    </m:r>
                    <m:r>
                      <a:rPr lang="hu-HU" i="1">
                        <a:solidFill>
                          <a:srgbClr val="C00000"/>
                        </a:solidFill>
                        <a:latin typeface="Cambria Math" panose="02040503050406030204" pitchFamily="18" charset="0"/>
                        <a:ea typeface="Cambria Math" panose="02040503050406030204" pitchFamily="18" charset="0"/>
                      </a:rPr>
                      <m:t>∈</m:t>
                    </m:r>
                    <m:sSubSup>
                      <m:sSubSupPr>
                        <m:ctrlPr>
                          <a:rPr lang="hu-HU" i="1">
                            <a:solidFill>
                              <a:srgbClr val="C00000"/>
                            </a:solidFill>
                            <a:latin typeface="Cambria Math" panose="02040503050406030204" pitchFamily="18" charset="0"/>
                            <a:ea typeface="Cambria Math" panose="02040503050406030204" pitchFamily="18" charset="0"/>
                          </a:rPr>
                        </m:ctrlPr>
                      </m:sSubSupPr>
                      <m:e>
                        <m:r>
                          <a:rPr lang="hu-HU" i="1">
                            <a:solidFill>
                              <a:srgbClr val="C00000"/>
                            </a:solidFill>
                            <a:latin typeface="Cambria Math" panose="02040503050406030204" pitchFamily="18" charset="0"/>
                            <a:ea typeface="Cambria Math" panose="02040503050406030204" pitchFamily="18" charset="0"/>
                          </a:rPr>
                          <m:t>𝔽</m:t>
                        </m:r>
                      </m:e>
                      <m:sub>
                        <m:r>
                          <a:rPr lang="en-US" i="1">
                            <a:solidFill>
                              <a:srgbClr val="C00000"/>
                            </a:solidFill>
                            <a:latin typeface="Cambria Math" panose="02040503050406030204" pitchFamily="18" charset="0"/>
                            <a:ea typeface="Cambria Math" panose="02040503050406030204" pitchFamily="18" charset="0"/>
                          </a:rPr>
                          <m:t>2</m:t>
                        </m:r>
                      </m:sub>
                      <m:sup>
                        <m:r>
                          <a:rPr lang="en-US" i="1">
                            <a:solidFill>
                              <a:srgbClr val="C00000"/>
                            </a:solidFill>
                            <a:latin typeface="Cambria Math" panose="02040503050406030204" pitchFamily="18" charset="0"/>
                            <a:ea typeface="Cambria Math" panose="02040503050406030204" pitchFamily="18" charset="0"/>
                          </a:rPr>
                          <m:t>𝑛</m:t>
                        </m:r>
                        <m:r>
                          <a:rPr lang="en-US" i="1">
                            <a:solidFill>
                              <a:srgbClr val="C00000"/>
                            </a:solidFill>
                            <a:latin typeface="Cambria Math" panose="02040503050406030204" pitchFamily="18" charset="0"/>
                            <a:ea typeface="Cambria Math" panose="02040503050406030204" pitchFamily="18" charset="0"/>
                          </a:rPr>
                          <m:t>×</m:t>
                        </m:r>
                        <m:r>
                          <a:rPr lang="en-US" i="1">
                            <a:solidFill>
                              <a:srgbClr val="C00000"/>
                            </a:solidFill>
                            <a:latin typeface="Cambria Math" panose="02040503050406030204" pitchFamily="18" charset="0"/>
                            <a:ea typeface="Cambria Math" panose="02040503050406030204" pitchFamily="18" charset="0"/>
                          </a:rPr>
                          <m:t>𝑚</m:t>
                        </m:r>
                      </m:sup>
                    </m:sSubSup>
                  </m:oMath>
                </a14:m>
                <a:r>
                  <a:rPr lang="en-US" dirty="0"/>
                  <a:t>, find </a:t>
                </a:r>
                <a14:m>
                  <m:oMath xmlns:m="http://schemas.openxmlformats.org/officeDocument/2006/math">
                    <m:r>
                      <a:rPr lang="hu-HU" i="1" smtClean="0">
                        <a:solidFill>
                          <a:srgbClr val="C00000"/>
                        </a:solidFill>
                        <a:latin typeface="Cambria Math" panose="02040503050406030204" pitchFamily="18" charset="0"/>
                      </a:rPr>
                      <m:t>𝑥</m:t>
                    </m:r>
                    <m:r>
                      <a:rPr lang="hu-HU" i="1">
                        <a:solidFill>
                          <a:srgbClr val="C00000"/>
                        </a:solidFill>
                        <a:latin typeface="Cambria Math" panose="02040503050406030204" pitchFamily="18" charset="0"/>
                        <a:ea typeface="Cambria Math" panose="02040503050406030204" pitchFamily="18" charset="0"/>
                      </a:rPr>
                      <m:t>∈</m:t>
                    </m:r>
                    <m:sSubSup>
                      <m:sSubSupPr>
                        <m:ctrlPr>
                          <a:rPr lang="hu-HU" i="1">
                            <a:solidFill>
                              <a:srgbClr val="C00000"/>
                            </a:solidFill>
                            <a:latin typeface="Cambria Math" panose="02040503050406030204" pitchFamily="18" charset="0"/>
                            <a:ea typeface="Cambria Math" panose="02040503050406030204" pitchFamily="18" charset="0"/>
                          </a:rPr>
                        </m:ctrlPr>
                      </m:sSubSupPr>
                      <m:e>
                        <m:r>
                          <a:rPr lang="hu-HU" i="1">
                            <a:solidFill>
                              <a:srgbClr val="C00000"/>
                            </a:solidFill>
                            <a:latin typeface="Cambria Math" panose="02040503050406030204" pitchFamily="18" charset="0"/>
                            <a:ea typeface="Cambria Math" panose="02040503050406030204" pitchFamily="18" charset="0"/>
                          </a:rPr>
                          <m:t>𝔽</m:t>
                        </m:r>
                      </m:e>
                      <m:sub>
                        <m:r>
                          <a:rPr lang="en-US" i="1">
                            <a:solidFill>
                              <a:srgbClr val="C00000"/>
                            </a:solidFill>
                            <a:latin typeface="Cambria Math" panose="02040503050406030204" pitchFamily="18" charset="0"/>
                            <a:ea typeface="Cambria Math" panose="02040503050406030204" pitchFamily="18" charset="0"/>
                          </a:rPr>
                          <m:t>2</m:t>
                        </m:r>
                      </m:sub>
                      <m:sup>
                        <m:r>
                          <a:rPr lang="en-US" i="1">
                            <a:solidFill>
                              <a:srgbClr val="C00000"/>
                            </a:solidFill>
                            <a:latin typeface="Cambria Math" panose="02040503050406030204" pitchFamily="18" charset="0"/>
                            <a:ea typeface="Cambria Math" panose="02040503050406030204" pitchFamily="18" charset="0"/>
                          </a:rPr>
                          <m:t>𝑚</m:t>
                        </m:r>
                      </m:sup>
                    </m:sSubSup>
                  </m:oMath>
                </a14:m>
                <a:r>
                  <a:rPr lang="hu-HU" dirty="0"/>
                  <a:t> such </a:t>
                </a:r>
                <a:r>
                  <a:rPr lang="hu-HU" dirty="0" err="1"/>
                  <a:t>that</a:t>
                </a:r>
                <a:r>
                  <a:rPr lang="en-US" dirty="0"/>
                  <a:t> </a:t>
                </a:r>
                <a14:m>
                  <m:oMath xmlns:m="http://schemas.openxmlformats.org/officeDocument/2006/math">
                    <m:r>
                      <a:rPr lang="en-US" i="1" smtClean="0">
                        <a:solidFill>
                          <a:srgbClr val="C00000"/>
                        </a:solidFill>
                        <a:latin typeface="Cambria Math" panose="02040503050406030204" pitchFamily="18" charset="0"/>
                      </a:rPr>
                      <m:t>𝐴𝑥</m:t>
                    </m:r>
                    <m:r>
                      <a:rPr lang="en-US" i="1" smtClean="0">
                        <a:solidFill>
                          <a:srgbClr val="C00000"/>
                        </a:solidFill>
                        <a:latin typeface="Cambria Math" panose="02040503050406030204" pitchFamily="18" charset="0"/>
                      </a:rPr>
                      <m:t>−</m:t>
                    </m:r>
                    <m:r>
                      <a:rPr lang="en-US" i="1" smtClean="0">
                        <a:solidFill>
                          <a:srgbClr val="C00000"/>
                        </a:solidFill>
                        <a:latin typeface="Cambria Math" panose="02040503050406030204" pitchFamily="18" charset="0"/>
                      </a:rPr>
                      <m:t>𝑦</m:t>
                    </m:r>
                  </m:oMath>
                </a14:m>
                <a:r>
                  <a:rPr lang="en-US" dirty="0">
                    <a:solidFill>
                      <a:srgbClr val="C00000"/>
                    </a:solidFill>
                  </a:rPr>
                  <a:t> </a:t>
                </a:r>
                <a:r>
                  <a:rPr lang="en-US" dirty="0"/>
                  <a:t>has </a:t>
                </a:r>
                <a:r>
                  <a:rPr lang="hu-HU" dirty="0"/>
                  <a:t>Hamming </a:t>
                </a:r>
                <a:r>
                  <a:rPr lang="hu-HU" dirty="0" err="1"/>
                  <a:t>weight</a:t>
                </a:r>
                <a:r>
                  <a:rPr lang="hu-HU" dirty="0"/>
                  <a:t> </a:t>
                </a:r>
                <a:r>
                  <a:rPr lang="hu-HU" dirty="0" err="1"/>
                  <a:t>at</a:t>
                </a:r>
                <a:r>
                  <a:rPr lang="hu-HU" dirty="0"/>
                  <a:t> most </a:t>
                </a:r>
                <a14:m>
                  <m:oMath xmlns:m="http://schemas.openxmlformats.org/officeDocument/2006/math">
                    <m:r>
                      <a:rPr lang="hu-HU" i="1" smtClean="0">
                        <a:solidFill>
                          <a:srgbClr val="C00000"/>
                        </a:solidFill>
                        <a:latin typeface="Cambria Math" panose="02040503050406030204" pitchFamily="18" charset="0"/>
                      </a:rPr>
                      <m:t>𝑘</m:t>
                    </m:r>
                    <m:r>
                      <a:rPr lang="en-US">
                        <a:latin typeface="Cambria Math" panose="02040503050406030204" pitchFamily="18" charset="0"/>
                      </a:rPr>
                      <m:t>.</m:t>
                    </m:r>
                  </m:oMath>
                </a14:m>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50" y="1825624"/>
                <a:ext cx="7886700" cy="1287689"/>
              </a:xfrm>
              <a:blipFill>
                <a:blip r:embed="rId2"/>
                <a:stretch>
                  <a:fillRect l="-1391" t="-9434" b="-37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628650" y="4005943"/>
                <a:ext cx="8014607" cy="1661993"/>
              </a:xfrm>
              <a:prstGeom prst="rect">
                <a:avLst/>
              </a:prstGeom>
              <a:noFill/>
            </p:spPr>
            <p:txBody>
              <a:bodyPr wrap="square" rtlCol="0">
                <a:spAutoFit/>
              </a:bodyPr>
              <a:lstStyle/>
              <a:p>
                <a:r>
                  <a:rPr lang="en-US" sz="2800" cap="small" dirty="0" smtClean="0">
                    <a:solidFill>
                      <a:schemeClr val="accent1"/>
                    </a:solidFill>
                  </a:rPr>
                  <a:t>Minimum Distance</a:t>
                </a:r>
              </a:p>
              <a:p>
                <a:r>
                  <a:rPr lang="en-US" sz="2800" dirty="0" smtClean="0"/>
                  <a:t>Given </a:t>
                </a:r>
                <a14:m>
                  <m:oMath xmlns:m="http://schemas.openxmlformats.org/officeDocument/2006/math">
                    <m:r>
                      <a:rPr lang="en-US" sz="2800" i="1" smtClean="0">
                        <a:solidFill>
                          <a:srgbClr val="C00000"/>
                        </a:solidFill>
                        <a:latin typeface="Cambria Math" panose="02040503050406030204" pitchFamily="18" charset="0"/>
                      </a:rPr>
                      <m:t>𝐴</m:t>
                    </m:r>
                    <m:r>
                      <a:rPr lang="hu-HU" sz="2800" i="1">
                        <a:solidFill>
                          <a:srgbClr val="C00000"/>
                        </a:solidFill>
                        <a:latin typeface="Cambria Math" panose="02040503050406030204" pitchFamily="18" charset="0"/>
                        <a:ea typeface="Cambria Math" panose="02040503050406030204" pitchFamily="18" charset="0"/>
                      </a:rPr>
                      <m:t>∈</m:t>
                    </m:r>
                    <m:sSubSup>
                      <m:sSubSupPr>
                        <m:ctrlPr>
                          <a:rPr lang="hu-HU" sz="2800" i="1">
                            <a:solidFill>
                              <a:srgbClr val="C00000"/>
                            </a:solidFill>
                            <a:latin typeface="Cambria Math" panose="02040503050406030204" pitchFamily="18" charset="0"/>
                            <a:ea typeface="Cambria Math" panose="02040503050406030204" pitchFamily="18" charset="0"/>
                          </a:rPr>
                        </m:ctrlPr>
                      </m:sSubSupPr>
                      <m:e>
                        <m:r>
                          <a:rPr lang="hu-HU" sz="2800" i="1">
                            <a:solidFill>
                              <a:srgbClr val="C00000"/>
                            </a:solidFill>
                            <a:latin typeface="Cambria Math" panose="02040503050406030204" pitchFamily="18" charset="0"/>
                            <a:ea typeface="Cambria Math" panose="02040503050406030204" pitchFamily="18" charset="0"/>
                          </a:rPr>
                          <m:t>𝔽</m:t>
                        </m:r>
                      </m:e>
                      <m:sub>
                        <m:r>
                          <a:rPr lang="en-US" sz="2800" i="1">
                            <a:solidFill>
                              <a:srgbClr val="C00000"/>
                            </a:solidFill>
                            <a:latin typeface="Cambria Math" panose="02040503050406030204" pitchFamily="18" charset="0"/>
                            <a:ea typeface="Cambria Math" panose="02040503050406030204" pitchFamily="18" charset="0"/>
                          </a:rPr>
                          <m:t>2</m:t>
                        </m:r>
                      </m:sub>
                      <m:sup>
                        <m:r>
                          <a:rPr lang="en-US" sz="2800" i="1">
                            <a:solidFill>
                              <a:srgbClr val="C00000"/>
                            </a:solidFill>
                            <a:latin typeface="Cambria Math" panose="02040503050406030204" pitchFamily="18" charset="0"/>
                            <a:ea typeface="Cambria Math" panose="02040503050406030204" pitchFamily="18" charset="0"/>
                          </a:rPr>
                          <m:t>𝑛</m:t>
                        </m:r>
                        <m:r>
                          <a:rPr lang="en-US" sz="2800" i="1">
                            <a:solidFill>
                              <a:srgbClr val="C00000"/>
                            </a:solidFill>
                            <a:latin typeface="Cambria Math" panose="02040503050406030204" pitchFamily="18" charset="0"/>
                            <a:ea typeface="Cambria Math" panose="02040503050406030204" pitchFamily="18" charset="0"/>
                          </a:rPr>
                          <m:t>×</m:t>
                        </m:r>
                        <m:r>
                          <a:rPr lang="en-US" sz="2800" i="1">
                            <a:solidFill>
                              <a:srgbClr val="C00000"/>
                            </a:solidFill>
                            <a:latin typeface="Cambria Math" panose="02040503050406030204" pitchFamily="18" charset="0"/>
                            <a:ea typeface="Cambria Math" panose="02040503050406030204" pitchFamily="18" charset="0"/>
                          </a:rPr>
                          <m:t>𝑚</m:t>
                        </m:r>
                      </m:sup>
                    </m:sSubSup>
                  </m:oMath>
                </a14:m>
                <a:r>
                  <a:rPr lang="en-US" sz="2800" dirty="0"/>
                  <a:t> and </a:t>
                </a:r>
                <a14:m>
                  <m:oMath xmlns:m="http://schemas.openxmlformats.org/officeDocument/2006/math">
                    <m:r>
                      <a:rPr lang="en-US" sz="2800" i="1" smtClean="0">
                        <a:solidFill>
                          <a:srgbClr val="C00000"/>
                        </a:solidFill>
                        <a:latin typeface="Cambria Math" panose="02040503050406030204" pitchFamily="18" charset="0"/>
                        <a:ea typeface="Cambria Math" panose="02040503050406030204" pitchFamily="18" charset="0"/>
                      </a:rPr>
                      <m:t>𝑦</m:t>
                    </m:r>
                    <m:r>
                      <a:rPr lang="hu-HU" sz="2800" i="1">
                        <a:solidFill>
                          <a:srgbClr val="C00000"/>
                        </a:solidFill>
                        <a:latin typeface="Cambria Math" panose="02040503050406030204" pitchFamily="18" charset="0"/>
                        <a:ea typeface="Cambria Math" panose="02040503050406030204" pitchFamily="18" charset="0"/>
                      </a:rPr>
                      <m:t>∈</m:t>
                    </m:r>
                    <m:sSubSup>
                      <m:sSubSupPr>
                        <m:ctrlPr>
                          <a:rPr lang="hu-HU" sz="2800" i="1">
                            <a:solidFill>
                              <a:srgbClr val="C00000"/>
                            </a:solidFill>
                            <a:latin typeface="Cambria Math" panose="02040503050406030204" pitchFamily="18" charset="0"/>
                            <a:ea typeface="Cambria Math" panose="02040503050406030204" pitchFamily="18" charset="0"/>
                          </a:rPr>
                        </m:ctrlPr>
                      </m:sSubSupPr>
                      <m:e>
                        <m:r>
                          <a:rPr lang="hu-HU" sz="2800" i="1">
                            <a:solidFill>
                              <a:srgbClr val="C00000"/>
                            </a:solidFill>
                            <a:latin typeface="Cambria Math" panose="02040503050406030204" pitchFamily="18" charset="0"/>
                            <a:ea typeface="Cambria Math" panose="02040503050406030204" pitchFamily="18" charset="0"/>
                          </a:rPr>
                          <m:t>𝔽</m:t>
                        </m:r>
                      </m:e>
                      <m:sub>
                        <m:r>
                          <a:rPr lang="en-US" sz="2800" i="1">
                            <a:solidFill>
                              <a:srgbClr val="C00000"/>
                            </a:solidFill>
                            <a:latin typeface="Cambria Math" panose="02040503050406030204" pitchFamily="18" charset="0"/>
                            <a:ea typeface="Cambria Math" panose="02040503050406030204" pitchFamily="18" charset="0"/>
                          </a:rPr>
                          <m:t>2</m:t>
                        </m:r>
                      </m:sub>
                      <m:sup>
                        <m:r>
                          <a:rPr lang="en-US" sz="2800" i="1">
                            <a:solidFill>
                              <a:srgbClr val="C00000"/>
                            </a:solidFill>
                            <a:latin typeface="Cambria Math" panose="02040503050406030204" pitchFamily="18" charset="0"/>
                            <a:ea typeface="Cambria Math" panose="02040503050406030204" pitchFamily="18" charset="0"/>
                          </a:rPr>
                          <m:t>𝑛</m:t>
                        </m:r>
                      </m:sup>
                    </m:sSubSup>
                  </m:oMath>
                </a14:m>
                <a:r>
                  <a:rPr lang="en-US" sz="2800" dirty="0"/>
                  <a:t>, f</a:t>
                </a:r>
                <a:r>
                  <a:rPr lang="hu-HU" sz="2800" dirty="0"/>
                  <a:t>ind </a:t>
                </a:r>
                <a14:m>
                  <m:oMath xmlns:m="http://schemas.openxmlformats.org/officeDocument/2006/math">
                    <m:r>
                      <a:rPr lang="hu-HU" sz="2800" i="1" smtClean="0">
                        <a:solidFill>
                          <a:srgbClr val="C00000"/>
                        </a:solidFill>
                        <a:latin typeface="Cambria Math" panose="02040503050406030204" pitchFamily="18" charset="0"/>
                      </a:rPr>
                      <m:t>𝑥</m:t>
                    </m:r>
                    <m:r>
                      <a:rPr lang="hu-HU" sz="2800" i="1">
                        <a:solidFill>
                          <a:srgbClr val="C00000"/>
                        </a:solidFill>
                        <a:latin typeface="Cambria Math" panose="02040503050406030204" pitchFamily="18" charset="0"/>
                        <a:ea typeface="Cambria Math" panose="02040503050406030204" pitchFamily="18" charset="0"/>
                      </a:rPr>
                      <m:t>∈</m:t>
                    </m:r>
                    <m:sSubSup>
                      <m:sSubSupPr>
                        <m:ctrlPr>
                          <a:rPr lang="hu-HU" sz="2800" i="1">
                            <a:solidFill>
                              <a:srgbClr val="C00000"/>
                            </a:solidFill>
                            <a:latin typeface="Cambria Math" panose="02040503050406030204" pitchFamily="18" charset="0"/>
                            <a:ea typeface="Cambria Math" panose="02040503050406030204" pitchFamily="18" charset="0"/>
                          </a:rPr>
                        </m:ctrlPr>
                      </m:sSubSupPr>
                      <m:e>
                        <m:r>
                          <a:rPr lang="hu-HU" sz="2800" i="1">
                            <a:solidFill>
                              <a:srgbClr val="C00000"/>
                            </a:solidFill>
                            <a:latin typeface="Cambria Math" panose="02040503050406030204" pitchFamily="18" charset="0"/>
                            <a:ea typeface="Cambria Math" panose="02040503050406030204" pitchFamily="18" charset="0"/>
                          </a:rPr>
                          <m:t>𝔽</m:t>
                        </m:r>
                      </m:e>
                      <m:sub>
                        <m:r>
                          <a:rPr lang="en-US" sz="2800" i="1">
                            <a:solidFill>
                              <a:srgbClr val="C00000"/>
                            </a:solidFill>
                            <a:latin typeface="Cambria Math" panose="02040503050406030204" pitchFamily="18" charset="0"/>
                            <a:ea typeface="Cambria Math" panose="02040503050406030204" pitchFamily="18" charset="0"/>
                          </a:rPr>
                          <m:t>2</m:t>
                        </m:r>
                      </m:sub>
                      <m:sup>
                        <m:r>
                          <a:rPr lang="en-US" sz="2800" i="1">
                            <a:solidFill>
                              <a:srgbClr val="C00000"/>
                            </a:solidFill>
                            <a:latin typeface="Cambria Math" panose="02040503050406030204" pitchFamily="18" charset="0"/>
                            <a:ea typeface="Cambria Math" panose="02040503050406030204" pitchFamily="18" charset="0"/>
                          </a:rPr>
                          <m:t>𝑚</m:t>
                        </m:r>
                      </m:sup>
                    </m:sSubSup>
                  </m:oMath>
                </a14:m>
                <a:r>
                  <a:rPr lang="hu-HU" sz="2800" dirty="0"/>
                  <a:t> of </a:t>
                </a:r>
                <a:r>
                  <a:rPr lang="hu-HU" sz="2800" dirty="0" err="1" smtClean="0"/>
                  <a:t>such</a:t>
                </a:r>
                <a:r>
                  <a:rPr lang="hu-HU" sz="2800" dirty="0" smtClean="0"/>
                  <a:t> </a:t>
                </a:r>
                <a:r>
                  <a:rPr lang="hu-HU" sz="2800" dirty="0" err="1"/>
                  <a:t>that</a:t>
                </a:r>
                <a:r>
                  <a:rPr lang="en-US" sz="2800" dirty="0"/>
                  <a:t> </a:t>
                </a:r>
                <a14:m>
                  <m:oMath xmlns:m="http://schemas.openxmlformats.org/officeDocument/2006/math">
                    <m:r>
                      <a:rPr lang="en-US" sz="2800" i="1" smtClean="0">
                        <a:solidFill>
                          <a:srgbClr val="C00000"/>
                        </a:solidFill>
                        <a:latin typeface="Cambria Math" panose="02040503050406030204" pitchFamily="18" charset="0"/>
                      </a:rPr>
                      <m:t>𝐴</m:t>
                    </m:r>
                    <m:r>
                      <a:rPr lang="en-US" sz="2800" b="0" i="1" smtClean="0">
                        <a:solidFill>
                          <a:srgbClr val="C00000"/>
                        </a:solidFill>
                        <a:latin typeface="Cambria Math" panose="02040503050406030204" pitchFamily="18" charset="0"/>
                      </a:rPr>
                      <m:t>𝑥</m:t>
                    </m:r>
                  </m:oMath>
                </a14:m>
                <a:r>
                  <a:rPr lang="hu-HU" sz="2800" dirty="0" smtClean="0"/>
                  <a:t> has Hamming </a:t>
                </a:r>
                <a:r>
                  <a:rPr lang="hu-HU" sz="2800" dirty="0" err="1"/>
                  <a:t>weight</a:t>
                </a:r>
                <a:r>
                  <a:rPr lang="hu-HU" sz="2800" dirty="0"/>
                  <a:t> </a:t>
                </a:r>
                <a:r>
                  <a:rPr lang="hu-HU" sz="2800" dirty="0" err="1"/>
                  <a:t>at</a:t>
                </a:r>
                <a:r>
                  <a:rPr lang="hu-HU" sz="2800" dirty="0"/>
                  <a:t> most</a:t>
                </a:r>
                <a:r>
                  <a:rPr lang="hu-HU" sz="2800" dirty="0" smtClean="0">
                    <a:solidFill>
                      <a:srgbClr val="C00000"/>
                    </a:solidFill>
                  </a:rPr>
                  <a:t> </a:t>
                </a:r>
                <a14:m>
                  <m:oMath xmlns:m="http://schemas.openxmlformats.org/officeDocument/2006/math">
                    <m:r>
                      <a:rPr lang="hu-HU" sz="2800" i="1">
                        <a:solidFill>
                          <a:srgbClr val="C00000"/>
                        </a:solidFill>
                        <a:latin typeface="Cambria Math" panose="02040503050406030204" pitchFamily="18" charset="0"/>
                      </a:rPr>
                      <m:t>𝑘</m:t>
                    </m:r>
                  </m:oMath>
                </a14:m>
                <a:r>
                  <a:rPr lang="en-US" sz="2800" dirty="0" smtClean="0"/>
                  <a:t>.</a:t>
                </a:r>
                <a:endParaRPr lang="hu-HU" sz="2800" dirty="0"/>
              </a:p>
              <a:p>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628650" y="4005943"/>
                <a:ext cx="8014607" cy="1661993"/>
              </a:xfrm>
              <a:prstGeom prst="rect">
                <a:avLst/>
              </a:prstGeom>
              <a:blipFill>
                <a:blip r:embed="rId3"/>
                <a:stretch>
                  <a:fillRect l="-1521" t="-3297"/>
                </a:stretch>
              </a:blipFill>
            </p:spPr>
            <p:txBody>
              <a:bodyPr/>
              <a:lstStyle/>
              <a:p>
                <a:r>
                  <a:rPr lang="en-US">
                    <a:noFill/>
                  </a:rPr>
                  <a:t> </a:t>
                </a:r>
              </a:p>
            </p:txBody>
          </p:sp>
        </mc:Fallback>
      </mc:AlternateContent>
      <p:sp>
        <p:nvSpPr>
          <p:cNvPr id="5" name="Down Arrow 4"/>
          <p:cNvSpPr/>
          <p:nvPr/>
        </p:nvSpPr>
        <p:spPr>
          <a:xfrm>
            <a:off x="4136571" y="3385457"/>
            <a:ext cx="489858" cy="6204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949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a:t>
            </a:r>
            <a:endParaRPr lang="en-US" dirty="0"/>
          </a:p>
        </p:txBody>
      </p:sp>
      <mc:AlternateContent xmlns:mc="http://schemas.openxmlformats.org/markup-compatibility/2006">
        <mc:Choice xmlns:a14="http://schemas.microsoft.com/office/drawing/2010/main" Requires="a14">
          <p:sp>
            <p:nvSpPr>
              <p:cNvPr id="4" name="Rounded Rectangle 3"/>
              <p:cNvSpPr/>
              <p:nvPr/>
            </p:nvSpPr>
            <p:spPr>
              <a:xfrm>
                <a:off x="337457" y="2158010"/>
                <a:ext cx="2833255"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rPr>
                  <a:t>codeword</a:t>
                </a:r>
                <a:r>
                  <a:rPr lang="en-US" sz="2800" dirty="0" smtClean="0">
                    <a:solidFill>
                      <a:schemeClr val="tx1"/>
                    </a:solidFill>
                  </a:rPr>
                  <a:t> at distance </a:t>
                </a:r>
                <a14:m>
                  <m:oMath xmlns:m="http://schemas.openxmlformats.org/officeDocument/2006/math">
                    <m:r>
                      <a:rPr lang="en-US" sz="2800" b="0" i="1" smtClean="0">
                        <a:solidFill>
                          <a:schemeClr val="tx1"/>
                        </a:solidFill>
                        <a:latin typeface="Cambria Math" panose="02040503050406030204" pitchFamily="18" charset="0"/>
                      </a:rPr>
                      <m:t>𝑘</m:t>
                    </m:r>
                  </m:oMath>
                </a14:m>
                <a:r>
                  <a:rPr lang="en-US" sz="2800" dirty="0" smtClean="0">
                    <a:solidFill>
                      <a:schemeClr val="tx1"/>
                    </a:solidFill>
                  </a:rPr>
                  <a:t> </a:t>
                </a:r>
                <a:endParaRPr lang="en-US" sz="2800" dirty="0">
                  <a:solidFill>
                    <a:schemeClr val="tx1"/>
                  </a:solidFill>
                </a:endParaRPr>
              </a:p>
            </p:txBody>
          </p:sp>
        </mc:Choice>
        <mc:Fallback>
          <p:sp>
            <p:nvSpPr>
              <p:cNvPr id="4" name="Rounded Rectangle 3"/>
              <p:cNvSpPr>
                <a:spLocks noRot="1" noChangeAspect="1" noMove="1" noResize="1" noEditPoints="1" noAdjustHandles="1" noChangeArrowheads="1" noChangeShapeType="1" noTextEdit="1"/>
              </p:cNvSpPr>
              <p:nvPr/>
            </p:nvSpPr>
            <p:spPr>
              <a:xfrm>
                <a:off x="337457" y="2158010"/>
                <a:ext cx="2833255" cy="1422400"/>
              </a:xfrm>
              <a:prstGeom prst="roundRect">
                <a:avLst/>
              </a:prstGeom>
              <a:blipFill>
                <a:blip r:embed="rId2"/>
                <a:stretch>
                  <a:fillRect/>
                </a:stretch>
              </a:blipFill>
              <a:ln w="25400">
                <a:solidFill>
                  <a:schemeClr val="tx1"/>
                </a:solidFill>
              </a:ln>
            </p:spPr>
            <p:txBody>
              <a:bodyPr/>
              <a:lstStyle/>
              <a:p>
                <a:r>
                  <a:rPr lang="en-US">
                    <a:noFill/>
                  </a:rPr>
                  <a:t> </a:t>
                </a:r>
              </a:p>
            </p:txBody>
          </p:sp>
        </mc:Fallback>
      </mc:AlternateContent>
      <p:sp>
        <p:nvSpPr>
          <p:cNvPr id="5" name="Right Arrow 4"/>
          <p:cNvSpPr/>
          <p:nvPr/>
        </p:nvSpPr>
        <p:spPr>
          <a:xfrm>
            <a:off x="3589647" y="2602510"/>
            <a:ext cx="191588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Rounded Rectangle 5"/>
              <p:cNvSpPr/>
              <p:nvPr/>
            </p:nvSpPr>
            <p:spPr>
              <a:xfrm>
                <a:off x="5924467" y="2158010"/>
                <a:ext cx="2860304"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Distance is at most </a:t>
                </a:r>
                <a14:m>
                  <m:oMath xmlns:m="http://schemas.openxmlformats.org/officeDocument/2006/math">
                    <m:r>
                      <a:rPr lang="en-US" sz="2800" b="0" i="1" smtClean="0">
                        <a:solidFill>
                          <a:schemeClr val="tx1"/>
                        </a:solidFill>
                        <a:latin typeface="Cambria Math" panose="02040503050406030204" pitchFamily="18" charset="0"/>
                      </a:rPr>
                      <m:t>𝑡</m:t>
                    </m:r>
                  </m:oMath>
                </a14:m>
                <a:endParaRPr lang="en-US" sz="2800" dirty="0">
                  <a:solidFill>
                    <a:schemeClr val="tx1"/>
                  </a:solidFill>
                </a:endParaRPr>
              </a:p>
            </p:txBody>
          </p:sp>
        </mc:Choice>
        <mc:Fallback>
          <p:sp>
            <p:nvSpPr>
              <p:cNvPr id="6" name="Rounded Rectangle 5"/>
              <p:cNvSpPr>
                <a:spLocks noRot="1" noChangeAspect="1" noMove="1" noResize="1" noEditPoints="1" noAdjustHandles="1" noChangeArrowheads="1" noChangeShapeType="1" noTextEdit="1"/>
              </p:cNvSpPr>
              <p:nvPr/>
            </p:nvSpPr>
            <p:spPr>
              <a:xfrm>
                <a:off x="5924467" y="2158010"/>
                <a:ext cx="2860304" cy="1422400"/>
              </a:xfrm>
              <a:prstGeom prst="roundRect">
                <a:avLst/>
              </a:prstGeom>
              <a:blipFill>
                <a:blip r:embed="rId3"/>
                <a:stretch>
                  <a:fillRect/>
                </a:stretch>
              </a:blipFill>
              <a:ln w="25400">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ounded Rectangle 6"/>
              <p:cNvSpPr/>
              <p:nvPr/>
            </p:nvSpPr>
            <p:spPr>
              <a:xfrm>
                <a:off x="337457" y="4367810"/>
                <a:ext cx="2844141"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n</a:t>
                </a:r>
                <a:r>
                  <a:rPr lang="en-US" sz="2800" b="0" dirty="0" smtClean="0">
                    <a:solidFill>
                      <a:schemeClr val="tx1"/>
                    </a:solidFill>
                  </a:rPr>
                  <a:t>o </a:t>
                </a:r>
                <a:r>
                  <a:rPr lang="en-US" sz="2800" b="0" dirty="0" err="1" smtClean="0">
                    <a:solidFill>
                      <a:schemeClr val="tx1"/>
                    </a:solidFill>
                  </a:rPr>
                  <a:t>codeword</a:t>
                </a:r>
                <a:r>
                  <a:rPr lang="en-US" sz="2800" b="0" dirty="0" smtClean="0">
                    <a:solidFill>
                      <a:schemeClr val="tx1"/>
                    </a:solidFill>
                  </a:rPr>
                  <a:t> at distance </a:t>
                </a:r>
                <a14:m>
                  <m:oMath xmlns:m="http://schemas.openxmlformats.org/officeDocument/2006/math">
                    <m:r>
                      <a:rPr lang="en-US" sz="2800" i="1" smtClean="0">
                        <a:solidFill>
                          <a:schemeClr val="tx1"/>
                        </a:solidFill>
                        <a:latin typeface="Cambria Math" panose="02040503050406030204" pitchFamily="18" charset="0"/>
                      </a:rPr>
                      <m:t>5</m:t>
                    </m:r>
                    <m:r>
                      <a:rPr lang="en-US" sz="2800" b="0" i="1" smtClean="0">
                        <a:solidFill>
                          <a:schemeClr val="tx1"/>
                        </a:solidFill>
                        <a:latin typeface="Cambria Math" panose="02040503050406030204" pitchFamily="18" charset="0"/>
                      </a:rPr>
                      <m:t>𝑘</m:t>
                    </m:r>
                  </m:oMath>
                </a14:m>
                <a:endParaRPr lang="en-US" sz="2800" dirty="0">
                  <a:solidFill>
                    <a:schemeClr val="tx1"/>
                  </a:solidFill>
                </a:endParaRPr>
              </a:p>
            </p:txBody>
          </p:sp>
        </mc:Choice>
        <mc:Fallback>
          <p:sp>
            <p:nvSpPr>
              <p:cNvPr id="7" name="Rounded Rectangle 6"/>
              <p:cNvSpPr>
                <a:spLocks noRot="1" noChangeAspect="1" noMove="1" noResize="1" noEditPoints="1" noAdjustHandles="1" noChangeArrowheads="1" noChangeShapeType="1" noTextEdit="1"/>
              </p:cNvSpPr>
              <p:nvPr/>
            </p:nvSpPr>
            <p:spPr>
              <a:xfrm>
                <a:off x="337457" y="4367810"/>
                <a:ext cx="2844141" cy="1422400"/>
              </a:xfrm>
              <a:prstGeom prst="roundRect">
                <a:avLst/>
              </a:prstGeom>
              <a:blipFill>
                <a:blip r:embed="rId4"/>
                <a:stretch>
                  <a:fillRect/>
                </a:stretch>
              </a:blipFill>
              <a:ln w="25400">
                <a:solidFill>
                  <a:schemeClr val="tx1"/>
                </a:solidFill>
              </a:ln>
            </p:spPr>
            <p:txBody>
              <a:bodyPr/>
              <a:lstStyle/>
              <a:p>
                <a:r>
                  <a:rPr lang="en-US">
                    <a:noFill/>
                  </a:rPr>
                  <a:t> </a:t>
                </a:r>
              </a:p>
            </p:txBody>
          </p:sp>
        </mc:Fallback>
      </mc:AlternateContent>
      <p:sp>
        <p:nvSpPr>
          <p:cNvPr id="8" name="Right Arrow 7"/>
          <p:cNvSpPr/>
          <p:nvPr/>
        </p:nvSpPr>
        <p:spPr>
          <a:xfrm>
            <a:off x="3600533" y="4812310"/>
            <a:ext cx="191588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 name="Rounded Rectangle 8"/>
              <p:cNvSpPr/>
              <p:nvPr/>
            </p:nvSpPr>
            <p:spPr>
              <a:xfrm>
                <a:off x="5935353" y="4367810"/>
                <a:ext cx="2849418"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Distance is at least </a:t>
                </a:r>
                <a14:m>
                  <m:oMath xmlns:m="http://schemas.openxmlformats.org/officeDocument/2006/math">
                    <m:r>
                      <a:rPr lang="en-US" sz="2800" b="0" i="1" smtClean="0">
                        <a:solidFill>
                          <a:schemeClr val="tx1"/>
                        </a:solidFill>
                        <a:latin typeface="Cambria Math" panose="02040503050406030204" pitchFamily="18" charset="0"/>
                      </a:rPr>
                      <m:t>1.25</m:t>
                    </m:r>
                    <m:r>
                      <a:rPr lang="en-US" sz="2800" b="0" i="1" smtClean="0">
                        <a:solidFill>
                          <a:schemeClr val="tx1"/>
                        </a:solidFill>
                        <a:latin typeface="Cambria Math" panose="02040503050406030204" pitchFamily="18" charset="0"/>
                      </a:rPr>
                      <m:t>𝑡</m:t>
                    </m:r>
                  </m:oMath>
                </a14:m>
                <a:endParaRPr lang="en-US" sz="2800" dirty="0">
                  <a:solidFill>
                    <a:schemeClr val="tx1"/>
                  </a:solidFill>
                </a:endParaRPr>
              </a:p>
            </p:txBody>
          </p:sp>
        </mc:Choice>
        <mc:Fallback>
          <p:sp>
            <p:nvSpPr>
              <p:cNvPr id="9" name="Rounded Rectangle 8"/>
              <p:cNvSpPr>
                <a:spLocks noRot="1" noChangeAspect="1" noMove="1" noResize="1" noEditPoints="1" noAdjustHandles="1" noChangeArrowheads="1" noChangeShapeType="1" noTextEdit="1"/>
              </p:cNvSpPr>
              <p:nvPr/>
            </p:nvSpPr>
            <p:spPr>
              <a:xfrm>
                <a:off x="5935353" y="4367810"/>
                <a:ext cx="2849418" cy="1422400"/>
              </a:xfrm>
              <a:prstGeom prst="roundRect">
                <a:avLst/>
              </a:prstGeom>
              <a:blipFill>
                <a:blip r:embed="rId5"/>
                <a:stretch>
                  <a:fillRect/>
                </a:stretch>
              </a:blipFill>
              <a:ln w="254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907196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the gap</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0" indent="0">
                  <a:buNone/>
                </a:pPr>
                <a:r>
                  <a:rPr lang="en-US" dirty="0" smtClean="0"/>
                  <a:t>Codes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smtClean="0">
                            <a:solidFill>
                              <a:srgbClr val="C00000"/>
                            </a:solidFill>
                            <a:latin typeface="Cambria Math" panose="02040503050406030204" pitchFamily="18" charset="0"/>
                            <a:ea typeface="Cambria Math" panose="02040503050406030204" pitchFamily="18" charset="0"/>
                          </a:rPr>
                          <m:t>𝒞</m:t>
                        </m:r>
                      </m:e>
                      <m:sub>
                        <m:r>
                          <a:rPr lang="en-US" b="0" i="1" smtClean="0">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𝒞</m:t>
                        </m:r>
                      </m:e>
                      <m:sub>
                        <m:r>
                          <a:rPr lang="en-US" b="0" i="1" smtClean="0">
                            <a:solidFill>
                              <a:srgbClr val="C00000"/>
                            </a:solidFill>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rPr>
                      <m:t> </m:t>
                    </m:r>
                  </m:oMath>
                </a14:m>
                <a:r>
                  <a:rPr lang="en-US" dirty="0" smtClean="0"/>
                  <a:t>with matrices </a:t>
                </a:r>
                <a14:m>
                  <m:oMath xmlns:m="http://schemas.openxmlformats.org/officeDocument/2006/math">
                    <m:sSub>
                      <m:sSubPr>
                        <m:ctrlPr>
                          <a:rPr lang="en-US" i="1" smtClean="0">
                            <a:solidFill>
                              <a:srgbClr val="C00000"/>
                            </a:solidFill>
                            <a:latin typeface="Cambria Math" panose="02040503050406030204" pitchFamily="18" charset="0"/>
                            <a:ea typeface="Cambria Math" panose="02040503050406030204" pitchFamily="18" charset="0"/>
                          </a:rPr>
                        </m:ctrlPr>
                      </m:sSubPr>
                      <m:e>
                        <m:r>
                          <a:rPr lang="en-US" b="0" i="1" smtClean="0">
                            <a:solidFill>
                              <a:srgbClr val="C00000"/>
                            </a:solidFill>
                            <a:latin typeface="Cambria Math" panose="02040503050406030204" pitchFamily="18" charset="0"/>
                            <a:ea typeface="Cambria Math" panose="02040503050406030204" pitchFamily="18" charset="0"/>
                          </a:rPr>
                          <m:t>𝐴</m:t>
                        </m:r>
                      </m:e>
                      <m:sub>
                        <m:r>
                          <a:rPr lang="en-US" b="0" i="1" smtClean="0">
                            <a:solidFill>
                              <a:srgbClr val="C00000"/>
                            </a:solidFill>
                            <a:latin typeface="Cambria Math" panose="02040503050406030204" pitchFamily="18" charset="0"/>
                            <a:ea typeface="Cambria Math" panose="02040503050406030204" pitchFamily="18" charset="0"/>
                          </a:rPr>
                          <m:t>1</m:t>
                        </m:r>
                      </m:sub>
                    </m:sSub>
                    <m:r>
                      <a:rPr lang="en-US" b="0" i="1" smtClean="0">
                        <a:solidFill>
                          <a:srgbClr val="C00000"/>
                        </a:solidFill>
                        <a:latin typeface="Cambria Math" panose="02040503050406030204" pitchFamily="18" charset="0"/>
                        <a:ea typeface="Cambria Math" panose="02040503050406030204" pitchFamily="18" charset="0"/>
                      </a:rPr>
                      <m:t>,</m:t>
                    </m:r>
                    <m:sSub>
                      <m:sSubPr>
                        <m:ctrlPr>
                          <a:rPr lang="en-US" b="0" i="1" smtClean="0">
                            <a:solidFill>
                              <a:srgbClr val="C00000"/>
                            </a:solidFill>
                            <a:latin typeface="Cambria Math" panose="02040503050406030204" pitchFamily="18" charset="0"/>
                            <a:ea typeface="Cambria Math" panose="02040503050406030204" pitchFamily="18" charset="0"/>
                          </a:rPr>
                        </m:ctrlPr>
                      </m:sSubPr>
                      <m:e>
                        <m:r>
                          <a:rPr lang="en-US" b="0" i="1" smtClean="0">
                            <a:solidFill>
                              <a:srgbClr val="C00000"/>
                            </a:solidFill>
                            <a:latin typeface="Cambria Math" panose="02040503050406030204" pitchFamily="18" charset="0"/>
                            <a:ea typeface="Cambria Math" panose="02040503050406030204" pitchFamily="18" charset="0"/>
                          </a:rPr>
                          <m:t>𝐴</m:t>
                        </m:r>
                      </m:e>
                      <m:sub>
                        <m:r>
                          <a:rPr lang="en-US" b="0" i="1" smtClean="0">
                            <a:solidFill>
                              <a:srgbClr val="C00000"/>
                            </a:solidFill>
                            <a:latin typeface="Cambria Math" panose="02040503050406030204" pitchFamily="18" charset="0"/>
                            <a:ea typeface="Cambria Math" panose="02040503050406030204" pitchFamily="18" charset="0"/>
                          </a:rPr>
                          <m:t>2</m:t>
                        </m:r>
                      </m:sub>
                    </m:sSub>
                    <m:r>
                      <a:rPr lang="en-US" i="1">
                        <a:solidFill>
                          <a:srgbClr val="C00000"/>
                        </a:solidFill>
                        <a:latin typeface="Cambria Math" panose="02040503050406030204" pitchFamily="18" charset="0"/>
                        <a:ea typeface="Cambria Math" panose="02040503050406030204" pitchFamily="18" charset="0"/>
                      </a:rPr>
                      <m:t>∈</m:t>
                    </m:r>
                    <m:sSubSup>
                      <m:sSubSupPr>
                        <m:ctrlPr>
                          <a:rPr lang="en-US" i="1">
                            <a:solidFill>
                              <a:srgbClr val="C00000"/>
                            </a:solidFill>
                            <a:latin typeface="Cambria Math" panose="02040503050406030204" pitchFamily="18" charset="0"/>
                            <a:ea typeface="Cambria Math" panose="02040503050406030204" pitchFamily="18" charset="0"/>
                          </a:rPr>
                        </m:ctrlPr>
                      </m:sSubSupPr>
                      <m:e>
                        <m:r>
                          <a:rPr lang="en-US" i="1">
                            <a:solidFill>
                              <a:srgbClr val="C00000"/>
                            </a:solidFill>
                            <a:latin typeface="Cambria Math" panose="02040503050406030204" pitchFamily="18" charset="0"/>
                            <a:ea typeface="Cambria Math" panose="02040503050406030204" pitchFamily="18" charset="0"/>
                          </a:rPr>
                          <m:t>𝐹</m:t>
                        </m:r>
                      </m:e>
                      <m:sub>
                        <m:r>
                          <a:rPr lang="en-US" i="1">
                            <a:solidFill>
                              <a:srgbClr val="C00000"/>
                            </a:solidFill>
                            <a:latin typeface="Cambria Math" panose="02040503050406030204" pitchFamily="18" charset="0"/>
                            <a:ea typeface="Cambria Math" panose="02040503050406030204" pitchFamily="18" charset="0"/>
                          </a:rPr>
                          <m:t>2</m:t>
                        </m:r>
                      </m:sub>
                      <m:sup>
                        <m:r>
                          <a:rPr lang="en-US" b="0" i="1" smtClean="0">
                            <a:solidFill>
                              <a:srgbClr val="C00000"/>
                            </a:solidFill>
                            <a:latin typeface="Cambria Math" panose="02040503050406030204" pitchFamily="18" charset="0"/>
                            <a:ea typeface="Cambria Math" panose="02040503050406030204" pitchFamily="18" charset="0"/>
                          </a:rPr>
                          <m:t>h</m:t>
                        </m:r>
                        <m:r>
                          <a:rPr lang="en-US" i="1">
                            <a:solidFill>
                              <a:srgbClr val="C00000"/>
                            </a:solidFill>
                            <a:latin typeface="Cambria Math" panose="02040503050406030204" pitchFamily="18" charset="0"/>
                            <a:ea typeface="Cambria Math" panose="02040503050406030204" pitchFamily="18" charset="0"/>
                          </a:rPr>
                          <m:t>×</m:t>
                        </m:r>
                        <m:r>
                          <a:rPr lang="en-US" i="1">
                            <a:solidFill>
                              <a:srgbClr val="C00000"/>
                            </a:solidFill>
                            <a:latin typeface="Cambria Math" panose="02040503050406030204" pitchFamily="18" charset="0"/>
                            <a:ea typeface="Cambria Math" panose="02040503050406030204" pitchFamily="18" charset="0"/>
                          </a:rPr>
                          <m:t>𝑚</m:t>
                        </m:r>
                      </m:sup>
                    </m:sSubSup>
                  </m:oMath>
                </a14:m>
                <a:r>
                  <a:rPr lang="en-US" dirty="0" smtClean="0"/>
                  <a:t>, the</a:t>
                </a:r>
                <a:br>
                  <a:rPr lang="en-US" dirty="0" smtClean="0"/>
                </a:br>
                <a:r>
                  <a:rPr lang="en-US" dirty="0" smtClean="0"/>
                  <a:t>tensor product is the code</a:t>
                </a:r>
              </a:p>
              <a:p>
                <a:pPr marL="0" indent="0">
                  <a:buNone/>
                </a:pPr>
                <a14:m>
                  <m:oMath xmlns:m="http://schemas.openxmlformats.org/officeDocument/2006/math">
                    <m:r>
                      <a:rPr lang="en-US" b="0" i="1" smtClean="0">
                        <a:latin typeface="Cambria Math" panose="02040503050406030204" pitchFamily="18" charset="0"/>
                      </a:rPr>
                      <m:t>                        </m:t>
                    </m:r>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𝒞</m:t>
                        </m:r>
                      </m:e>
                      <m:sub>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ea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𝒞</m:t>
                        </m:r>
                      </m:e>
                      <m:sub>
                        <m:r>
                          <a:rPr lang="en-US" i="1">
                            <a:solidFill>
                              <a:srgbClr val="C00000"/>
                            </a:solidFill>
                            <a:latin typeface="Cambria Math" panose="02040503050406030204" pitchFamily="18" charset="0"/>
                            <a:ea typeface="Cambria Math" panose="02040503050406030204" pitchFamily="18" charset="0"/>
                          </a:rPr>
                          <m:t>2</m:t>
                        </m:r>
                      </m:sub>
                    </m:sSub>
                    <m:r>
                      <a:rPr lang="en-US" i="1">
                        <a:solidFill>
                          <a:srgbClr val="C00000"/>
                        </a:solidFill>
                        <a:latin typeface="Cambria Math" panose="02040503050406030204" pitchFamily="18" charset="0"/>
                        <a:ea typeface="Cambria Math" panose="02040503050406030204" pitchFamily="18" charset="0"/>
                      </a:rPr>
                      <m:t>=</m:t>
                    </m:r>
                    <m:d>
                      <m:dPr>
                        <m:begChr m:val="{"/>
                        <m:endChr m:val="|"/>
                        <m:ctrlPr>
                          <a:rPr lang="en-US" i="1">
                            <a:solidFill>
                              <a:srgbClr val="C00000"/>
                            </a:solidFill>
                            <a:latin typeface="Cambria Math" panose="02040503050406030204" pitchFamily="18" charset="0"/>
                            <a:ea typeface="Cambria Math" panose="02040503050406030204" pitchFamily="18" charset="0"/>
                          </a:rPr>
                        </m:ctrlPr>
                      </m:dPr>
                      <m:e>
                        <m:sSub>
                          <m:sSubPr>
                            <m:ctrlPr>
                              <a:rPr lang="en-US" i="1">
                                <a:solidFill>
                                  <a:srgbClr val="C00000"/>
                                </a:solidFill>
                                <a:latin typeface="Cambria Math" panose="02040503050406030204" pitchFamily="18" charset="0"/>
                                <a:ea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𝐴</m:t>
                            </m:r>
                          </m:e>
                          <m:sub>
                            <m:r>
                              <a:rPr lang="en-US" i="1">
                                <a:solidFill>
                                  <a:srgbClr val="C00000"/>
                                </a:solidFill>
                                <a:latin typeface="Cambria Math" panose="02040503050406030204" pitchFamily="18" charset="0"/>
                                <a:ea typeface="Cambria Math" panose="02040503050406030204" pitchFamily="18" charset="0"/>
                              </a:rPr>
                              <m:t>1</m:t>
                            </m:r>
                          </m:sub>
                        </m:sSub>
                        <m:r>
                          <a:rPr lang="en-US" b="0" i="1" smtClean="0">
                            <a:solidFill>
                              <a:srgbClr val="C00000"/>
                            </a:solidFill>
                            <a:latin typeface="Cambria Math" panose="02040503050406030204" pitchFamily="18" charset="0"/>
                            <a:ea typeface="Cambria Math" panose="02040503050406030204" pitchFamily="18" charset="0"/>
                          </a:rPr>
                          <m:t>𝑋</m:t>
                        </m:r>
                        <m:sSubSup>
                          <m:sSubSupPr>
                            <m:ctrlPr>
                              <a:rPr lang="en-US" b="0" i="1" smtClean="0">
                                <a:solidFill>
                                  <a:srgbClr val="C00000"/>
                                </a:solidFill>
                                <a:latin typeface="Cambria Math" panose="02040503050406030204" pitchFamily="18" charset="0"/>
                                <a:ea typeface="Cambria Math" panose="02040503050406030204" pitchFamily="18" charset="0"/>
                              </a:rPr>
                            </m:ctrlPr>
                          </m:sSubSupPr>
                          <m:e>
                            <m:r>
                              <a:rPr lang="en-US" b="0" i="1" smtClean="0">
                                <a:solidFill>
                                  <a:srgbClr val="C00000"/>
                                </a:solidFill>
                                <a:latin typeface="Cambria Math" panose="02040503050406030204" pitchFamily="18" charset="0"/>
                                <a:ea typeface="Cambria Math" panose="02040503050406030204" pitchFamily="18" charset="0"/>
                              </a:rPr>
                              <m:t>𝐴</m:t>
                            </m:r>
                          </m:e>
                          <m:sub>
                            <m:r>
                              <a:rPr lang="en-US" b="0" i="1" smtClean="0">
                                <a:solidFill>
                                  <a:srgbClr val="C00000"/>
                                </a:solidFill>
                                <a:latin typeface="Cambria Math" panose="02040503050406030204" pitchFamily="18" charset="0"/>
                                <a:ea typeface="Cambria Math" panose="02040503050406030204" pitchFamily="18" charset="0"/>
                              </a:rPr>
                              <m:t>2</m:t>
                            </m:r>
                          </m:sub>
                          <m:sup>
                            <m:r>
                              <a:rPr lang="en-US" b="0" i="1" smtClean="0">
                                <a:solidFill>
                                  <a:srgbClr val="C00000"/>
                                </a:solidFill>
                                <a:latin typeface="Cambria Math" panose="02040503050406030204" pitchFamily="18" charset="0"/>
                                <a:ea typeface="Cambria Math" panose="02040503050406030204" pitchFamily="18" charset="0"/>
                              </a:rPr>
                              <m:t>𝑇</m:t>
                            </m:r>
                          </m:sup>
                        </m:sSubSup>
                        <m:r>
                          <a:rPr lang="en-US" i="1" smtClean="0">
                            <a:solidFill>
                              <a:srgbClr val="C00000"/>
                            </a:solidFill>
                            <a:latin typeface="Cambria Math" panose="02040503050406030204" pitchFamily="18" charset="0"/>
                            <a:ea typeface="Cambria Math" panose="02040503050406030204" pitchFamily="18" charset="0"/>
                          </a:rPr>
                          <m:t> </m:t>
                        </m:r>
                      </m:e>
                    </m:d>
                    <m:r>
                      <a:rPr lang="en-US" i="1">
                        <a:solidFill>
                          <a:srgbClr val="C00000"/>
                        </a:solidFill>
                        <a:latin typeface="Cambria Math" panose="02040503050406030204" pitchFamily="18" charset="0"/>
                        <a:ea typeface="Cambria Math" panose="02040503050406030204" pitchFamily="18" charset="0"/>
                      </a:rPr>
                      <m:t> </m:t>
                    </m:r>
                    <m:r>
                      <a:rPr lang="en-US" b="0" i="1" smtClean="0">
                        <a:solidFill>
                          <a:srgbClr val="C00000"/>
                        </a:solidFill>
                        <a:latin typeface="Cambria Math" panose="02040503050406030204" pitchFamily="18" charset="0"/>
                        <a:ea typeface="Cambria Math" panose="02040503050406030204" pitchFamily="18" charset="0"/>
                      </a:rPr>
                      <m:t>𝑋</m:t>
                    </m:r>
                    <m:r>
                      <a:rPr lang="en-US" i="1">
                        <a:solidFill>
                          <a:srgbClr val="C00000"/>
                        </a:solidFill>
                        <a:latin typeface="Cambria Math" panose="02040503050406030204" pitchFamily="18" charset="0"/>
                        <a:ea typeface="Cambria Math" panose="02040503050406030204" pitchFamily="18" charset="0"/>
                      </a:rPr>
                      <m:t>∈</m:t>
                    </m:r>
                    <m:sSubSup>
                      <m:sSubSupPr>
                        <m:ctrlPr>
                          <a:rPr lang="en-US" i="1">
                            <a:solidFill>
                              <a:srgbClr val="C00000"/>
                            </a:solidFill>
                            <a:latin typeface="Cambria Math" panose="02040503050406030204" pitchFamily="18" charset="0"/>
                            <a:ea typeface="Cambria Math" panose="02040503050406030204" pitchFamily="18" charset="0"/>
                          </a:rPr>
                        </m:ctrlPr>
                      </m:sSubSupPr>
                      <m:e>
                        <m:r>
                          <a:rPr lang="en-US" i="1">
                            <a:solidFill>
                              <a:srgbClr val="C00000"/>
                            </a:solidFill>
                            <a:latin typeface="Cambria Math" panose="02040503050406030204" pitchFamily="18" charset="0"/>
                            <a:ea typeface="Cambria Math" panose="02040503050406030204" pitchFamily="18" charset="0"/>
                          </a:rPr>
                          <m:t>𝐹</m:t>
                        </m:r>
                      </m:e>
                      <m:sub>
                        <m:r>
                          <a:rPr lang="en-US" i="1">
                            <a:solidFill>
                              <a:srgbClr val="C00000"/>
                            </a:solidFill>
                            <a:latin typeface="Cambria Math" panose="02040503050406030204" pitchFamily="18" charset="0"/>
                            <a:ea typeface="Cambria Math" panose="02040503050406030204" pitchFamily="18" charset="0"/>
                          </a:rPr>
                          <m:t>2</m:t>
                        </m:r>
                      </m:sub>
                      <m:sup>
                        <m:r>
                          <a:rPr lang="en-US" i="1">
                            <a:solidFill>
                              <a:srgbClr val="C00000"/>
                            </a:solidFill>
                            <a:latin typeface="Cambria Math" panose="02040503050406030204" pitchFamily="18" charset="0"/>
                            <a:ea typeface="Cambria Math" panose="02040503050406030204" pitchFamily="18" charset="0"/>
                          </a:rPr>
                          <m:t>𝑚</m:t>
                        </m:r>
                        <m:r>
                          <a:rPr lang="en-US"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𝑚</m:t>
                        </m:r>
                      </m:sup>
                    </m:sSubSup>
                  </m:oMath>
                </a14:m>
                <a:r>
                  <a:rPr lang="en-US" dirty="0" smtClean="0">
                    <a:solidFill>
                      <a:srgbClr val="C00000"/>
                    </a:solidFill>
                  </a:rPr>
                  <a:t>}</a:t>
                </a:r>
                <a:endParaRPr lang="en-US" dirty="0"/>
              </a:p>
              <a:p>
                <a:pPr marL="0" indent="0">
                  <a:buNone/>
                </a:pPr>
                <a:r>
                  <a:rPr lang="en-US" b="1" dirty="0" smtClean="0"/>
                  <a:t>Fact: </a:t>
                </a:r>
                <a14:m>
                  <m:oMath xmlns:m="http://schemas.openxmlformats.org/officeDocument/2006/math">
                    <m:r>
                      <m:rPr>
                        <m:sty m:val="p"/>
                      </m:rPr>
                      <a:rPr lang="en-US" b="0" i="0" smtClean="0">
                        <a:solidFill>
                          <a:srgbClr val="C00000"/>
                        </a:solidFill>
                        <a:latin typeface="Cambria Math" panose="02040503050406030204" pitchFamily="18" charset="0"/>
                      </a:rPr>
                      <m:t>dist</m:t>
                    </m:r>
                    <m:d>
                      <m:dPr>
                        <m:ctrlPr>
                          <a:rPr lang="en-US" b="0" i="0" smtClean="0">
                            <a:solidFill>
                              <a:srgbClr val="C00000"/>
                            </a:solidFill>
                            <a:latin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𝒞</m:t>
                            </m:r>
                          </m:e>
                          <m:sub>
                            <m:r>
                              <a:rPr lang="en-US" i="1">
                                <a:solidFill>
                                  <a:srgbClr val="C00000"/>
                                </a:solidFill>
                                <a:latin typeface="Cambria Math" panose="02040503050406030204" pitchFamily="18" charset="0"/>
                              </a:rPr>
                              <m:t>1</m:t>
                            </m:r>
                          </m:sub>
                        </m:sSub>
                        <m:r>
                          <a:rPr lang="en-US" i="1">
                            <a:solidFill>
                              <a:srgbClr val="C00000"/>
                            </a:solidFill>
                            <a:latin typeface="Cambria Math" panose="02040503050406030204" pitchFamily="18" charset="0"/>
                            <a:ea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𝒞</m:t>
                            </m:r>
                          </m:e>
                          <m:sub>
                            <m:r>
                              <a:rPr lang="en-US" i="1">
                                <a:solidFill>
                                  <a:srgbClr val="C00000"/>
                                </a:solidFill>
                                <a:latin typeface="Cambria Math" panose="02040503050406030204" pitchFamily="18" charset="0"/>
                                <a:ea typeface="Cambria Math" panose="02040503050406030204" pitchFamily="18" charset="0"/>
                              </a:rPr>
                              <m:t>2</m:t>
                            </m:r>
                          </m:sub>
                        </m:sSub>
                      </m:e>
                    </m:d>
                    <m:r>
                      <a:rPr lang="en-US" b="0" i="1" smtClean="0">
                        <a:solidFill>
                          <a:srgbClr val="C00000"/>
                        </a:solidFill>
                        <a:latin typeface="Cambria Math" panose="02040503050406030204" pitchFamily="18" charset="0"/>
                        <a:ea typeface="Cambria Math" panose="02040503050406030204" pitchFamily="18" charset="0"/>
                      </a:rPr>
                      <m:t>=</m:t>
                    </m:r>
                    <m:sSub>
                      <m:sSubPr>
                        <m:ctrlPr>
                          <a:rPr lang="en-US" i="1">
                            <a:solidFill>
                              <a:srgbClr val="C00000"/>
                            </a:solidFill>
                            <a:latin typeface="Cambria Math" panose="02040503050406030204" pitchFamily="18" charset="0"/>
                          </a:rPr>
                        </m:ctrlPr>
                      </m:sSubPr>
                      <m:e>
                        <m:r>
                          <m:rPr>
                            <m:sty m:val="p"/>
                          </m:rPr>
                          <a:rPr lang="en-US" b="0" i="0" smtClean="0">
                            <a:solidFill>
                              <a:srgbClr val="C00000"/>
                            </a:solidFill>
                            <a:latin typeface="Cambria Math" panose="02040503050406030204" pitchFamily="18" charset="0"/>
                          </a:rPr>
                          <m:t>dist</m:t>
                        </m:r>
                        <m:r>
                          <a:rPr lang="en-US" b="0" i="0" smtClean="0">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Cambria Math" panose="02040503050406030204" pitchFamily="18" charset="0"/>
                          </a:rPr>
                          <m:t>𝒞</m:t>
                        </m:r>
                      </m:e>
                      <m:sub>
                        <m:r>
                          <a:rPr lang="en-US" i="1">
                            <a:solidFill>
                              <a:srgbClr val="C00000"/>
                            </a:solidFill>
                            <a:latin typeface="Cambria Math" panose="02040503050406030204" pitchFamily="18" charset="0"/>
                          </a:rPr>
                          <m:t>1</m:t>
                        </m:r>
                      </m:sub>
                    </m:sSub>
                    <m:r>
                      <a:rPr lang="en-US" b="0" i="1" smtClean="0">
                        <a:solidFill>
                          <a:srgbClr val="C00000"/>
                        </a:solidFill>
                        <a:latin typeface="Cambria Math" panose="02040503050406030204" pitchFamily="18" charset="0"/>
                      </a:rPr>
                      <m:t>)</m:t>
                    </m:r>
                    <m:r>
                      <m:rPr>
                        <m:sty m:val="p"/>
                      </m:rPr>
                      <a:rPr lang="en-US" b="0" i="0" smtClean="0">
                        <a:solidFill>
                          <a:srgbClr val="C00000"/>
                        </a:solidFill>
                        <a:latin typeface="Cambria Math" panose="02040503050406030204" pitchFamily="18" charset="0"/>
                        <a:ea typeface="Cambria Math" panose="02040503050406030204" pitchFamily="18" charset="0"/>
                      </a:rPr>
                      <m:t>dist</m:t>
                    </m:r>
                    <m:d>
                      <m:dPr>
                        <m:ctrlPr>
                          <a:rPr lang="en-US" b="0" i="0" smtClean="0">
                            <a:solidFill>
                              <a:srgbClr val="C00000"/>
                            </a:solidFill>
                            <a:latin typeface="Cambria Math" panose="02040503050406030204" pitchFamily="18" charset="0"/>
                            <a:ea typeface="Cambria Math" panose="02040503050406030204" pitchFamily="18" charset="0"/>
                          </a:rPr>
                        </m:ctrlPr>
                      </m:dPr>
                      <m:e>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ea typeface="Cambria Math" panose="02040503050406030204" pitchFamily="18" charset="0"/>
                              </a:rPr>
                              <m:t>𝒞</m:t>
                            </m:r>
                          </m:e>
                          <m:sub>
                            <m:r>
                              <a:rPr lang="en-US" i="1">
                                <a:solidFill>
                                  <a:srgbClr val="C00000"/>
                                </a:solidFill>
                                <a:latin typeface="Cambria Math" panose="02040503050406030204" pitchFamily="18" charset="0"/>
                                <a:ea typeface="Cambria Math" panose="02040503050406030204" pitchFamily="18" charset="0"/>
                              </a:rPr>
                              <m:t>2</m:t>
                            </m:r>
                          </m:sub>
                        </m:sSub>
                      </m:e>
                    </m:d>
                  </m:oMath>
                </a14:m>
                <a:endParaRPr lang="en-US" b="0" dirty="0" smtClean="0">
                  <a:solidFill>
                    <a:srgbClr val="C00000"/>
                  </a:solidFill>
                  <a:ea typeface="Cambria Math" panose="02040503050406030204" pitchFamily="18" charset="0"/>
                </a:endParaRPr>
              </a:p>
              <a:p>
                <a:pPr marL="0" indent="0">
                  <a:buNone/>
                </a:pPr>
                <a:endParaRPr lang="en-US" dirty="0" smtClean="0">
                  <a:solidFill>
                    <a:srgbClr val="C00000"/>
                  </a:solidFill>
                </a:endParaRPr>
              </a:p>
              <a:p>
                <a:pPr marL="0" indent="0">
                  <a:buNone/>
                </a:pPr>
                <a:r>
                  <a:rPr lang="en-US" dirty="0" smtClean="0"/>
                  <a:t>Any </a:t>
                </a:r>
                <a14:m>
                  <m:oMath xmlns:m="http://schemas.openxmlformats.org/officeDocument/2006/math">
                    <m:r>
                      <a:rPr lang="en-US" i="1" smtClean="0">
                        <a:solidFill>
                          <a:srgbClr val="C00000"/>
                        </a:solidFill>
                        <a:latin typeface="Cambria Math" panose="02040503050406030204" pitchFamily="18" charset="0"/>
                        <a:ea typeface="Cambria Math" panose="02040503050406030204" pitchFamily="18" charset="0"/>
                      </a:rPr>
                      <m:t>𝛾</m:t>
                    </m:r>
                    <m:r>
                      <a:rPr lang="en-US" b="0" i="1" smtClean="0">
                        <a:solidFill>
                          <a:srgbClr val="C00000"/>
                        </a:solidFill>
                        <a:latin typeface="Cambria Math" panose="02040503050406030204" pitchFamily="18" charset="0"/>
                        <a:ea typeface="Cambria Math" panose="02040503050406030204" pitchFamily="18" charset="0"/>
                      </a:rPr>
                      <m:t>&gt;1</m:t>
                    </m:r>
                  </m:oMath>
                </a14:m>
                <a:r>
                  <a:rPr lang="en-US" dirty="0" smtClean="0"/>
                  <a:t> </a:t>
                </a:r>
                <a:r>
                  <a:rPr lang="en-US" dirty="0" err="1" smtClean="0"/>
                  <a:t>inapproximability</a:t>
                </a:r>
                <a:r>
                  <a:rPr lang="en-US" dirty="0" smtClean="0"/>
                  <a:t> for </a:t>
                </a:r>
                <a:r>
                  <a:rPr lang="en-US" cap="small" dirty="0" smtClean="0">
                    <a:solidFill>
                      <a:schemeClr val="accent1"/>
                    </a:solidFill>
                  </a:rPr>
                  <a:t>Minimum Distance </a:t>
                </a:r>
                <a:r>
                  <a:rPr lang="en-US" dirty="0" smtClean="0"/>
                  <a:t>can be boosted to </a:t>
                </a:r>
                <a14:m>
                  <m:oMath xmlns:m="http://schemas.openxmlformats.org/officeDocument/2006/math">
                    <m:sSup>
                      <m:sSupPr>
                        <m:ctrlPr>
                          <a:rPr lang="en-US" i="1" smtClean="0">
                            <a:solidFill>
                              <a:srgbClr val="C00000"/>
                            </a:solidFill>
                            <a:latin typeface="Cambria Math" panose="02040503050406030204" pitchFamily="18" charset="0"/>
                            <a:ea typeface="Cambria Math" panose="02040503050406030204" pitchFamily="18" charset="0"/>
                          </a:rPr>
                        </m:ctrlPr>
                      </m:sSupPr>
                      <m:e>
                        <m:r>
                          <a:rPr lang="en-US" i="1" smtClean="0">
                            <a:solidFill>
                              <a:srgbClr val="C00000"/>
                            </a:solidFill>
                            <a:latin typeface="Cambria Math" panose="02040503050406030204" pitchFamily="18" charset="0"/>
                            <a:ea typeface="Cambria Math" panose="02040503050406030204" pitchFamily="18" charset="0"/>
                          </a:rPr>
                          <m:t>𝛾</m:t>
                        </m:r>
                      </m:e>
                      <m:sup>
                        <m:r>
                          <a:rPr lang="en-US" b="0" i="1" smtClean="0">
                            <a:solidFill>
                              <a:srgbClr val="C00000"/>
                            </a:solidFill>
                            <a:latin typeface="Cambria Math" panose="02040503050406030204" pitchFamily="18" charset="0"/>
                            <a:ea typeface="Cambria Math" panose="02040503050406030204" pitchFamily="18" charset="0"/>
                          </a:rPr>
                          <m:t>2</m:t>
                        </m:r>
                      </m:sup>
                    </m:sSup>
                  </m:oMath>
                </a14:m>
                <a:r>
                  <a:rPr lang="en-US" dirty="0"/>
                  <a:t> </a:t>
                </a:r>
                <a:r>
                  <a:rPr lang="en-US" dirty="0" smtClean="0"/>
                  <a:t> and hence to any constant.</a:t>
                </a:r>
              </a:p>
              <a:p>
                <a:pPr marL="0" indent="0">
                  <a:buNone/>
                </a:pPr>
                <a:r>
                  <a:rPr lang="en-US" b="1" dirty="0" smtClean="0"/>
                  <a:t>Theorem:</a:t>
                </a:r>
                <a:r>
                  <a:rPr lang="en-US" dirty="0" smtClean="0"/>
                  <a:t> </a:t>
                </a:r>
                <a:r>
                  <a:rPr lang="en-US" cap="small" dirty="0">
                    <a:solidFill>
                      <a:schemeClr val="accent1"/>
                    </a:solidFill>
                  </a:rPr>
                  <a:t>Minimum Distance </a:t>
                </a:r>
                <a:r>
                  <a:rPr lang="en-US" dirty="0" smtClean="0"/>
                  <a:t>(</a:t>
                </a:r>
                <a:r>
                  <a:rPr lang="en-US" cap="small" dirty="0" smtClean="0">
                    <a:solidFill>
                      <a:schemeClr val="accent1"/>
                    </a:solidFill>
                  </a:rPr>
                  <a:t>Even Set </a:t>
                </a:r>
                <a:r>
                  <a:rPr lang="en-US" dirty="0" smtClean="0"/>
                  <a:t>etc.) is  randomized W[1]-hard to approximate for any </a:t>
                </a:r>
                <a14:m>
                  <m:oMath xmlns:m="http://schemas.openxmlformats.org/officeDocument/2006/math">
                    <m:r>
                      <m:rPr>
                        <m:sty m:val="p"/>
                      </m:rPr>
                      <a:rPr lang="el-GR" i="1" smtClean="0">
                        <a:solidFill>
                          <a:srgbClr val="C00000"/>
                        </a:solidFill>
                        <a:latin typeface="Cambria Math" panose="02040503050406030204" pitchFamily="18" charset="0"/>
                        <a:ea typeface="Cambria Math" panose="02040503050406030204" pitchFamily="18" charset="0"/>
                      </a:rPr>
                      <m:t>γ</m:t>
                    </m:r>
                    <m:r>
                      <a:rPr lang="en-US" i="1">
                        <a:solidFill>
                          <a:srgbClr val="C00000"/>
                        </a:solidFill>
                        <a:latin typeface="Cambria Math" panose="02040503050406030204" pitchFamily="18" charset="0"/>
                        <a:ea typeface="Cambria Math" panose="02040503050406030204" pitchFamily="18" charset="0"/>
                      </a:rPr>
                      <m:t>&gt;1</m:t>
                    </m:r>
                  </m:oMath>
                </a14:m>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46" t="-1821" r="-1082" b="-1681"/>
                </a:stretch>
              </a:blipFill>
            </p:spPr>
            <p:txBody>
              <a:bodyPr/>
              <a:lstStyle/>
              <a:p>
                <a:r>
                  <a:rPr lang="en-US">
                    <a:noFill/>
                  </a:rPr>
                  <a:t> </a:t>
                </a:r>
              </a:p>
            </p:txBody>
          </p:sp>
        </mc:Fallback>
      </mc:AlternateContent>
    </p:spTree>
    <p:extLst>
      <p:ext uri="{BB962C8B-B14F-4D97-AF65-F5344CB8AC3E}">
        <p14:creationId xmlns:p14="http://schemas.microsoft.com/office/powerpoint/2010/main" val="161127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Lattice problems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pPr marL="0" indent="0">
                  <a:buNone/>
                </a:pPr>
                <a:r>
                  <a:rPr lang="en-US" cap="small" dirty="0" smtClean="0">
                    <a:solidFill>
                      <a:schemeClr val="accent1"/>
                    </a:solidFill>
                  </a:rPr>
                  <a:t>Shortest Vector</a:t>
                </a:r>
              </a:p>
              <a:p>
                <a:pPr marL="0" indent="0">
                  <a:buNone/>
                </a:pPr>
                <a:r>
                  <a:rPr lang="en-US" dirty="0" smtClean="0"/>
                  <a:t>Given a matrix </a:t>
                </a:r>
                <a14:m>
                  <m:oMath xmlns:m="http://schemas.openxmlformats.org/officeDocument/2006/math">
                    <m:r>
                      <a:rPr lang="en-US" b="0" i="1" smtClean="0">
                        <a:solidFill>
                          <a:srgbClr val="C00000"/>
                        </a:solidFill>
                        <a:latin typeface="Cambria Math" panose="02040503050406030204" pitchFamily="18" charset="0"/>
                      </a:rPr>
                      <m:t>𝐴</m:t>
                    </m:r>
                    <m:r>
                      <a:rPr lang="en-US" b="0" i="1" smtClean="0">
                        <a:solidFill>
                          <a:srgbClr val="C00000"/>
                        </a:solidFill>
                        <a:latin typeface="Cambria Math" panose="02040503050406030204" pitchFamily="18" charset="0"/>
                        <a:ea typeface="Cambria Math" panose="02040503050406030204" pitchFamily="18" charset="0"/>
                      </a:rPr>
                      <m:t>∈</m:t>
                    </m:r>
                    <m:sSup>
                      <m:sSupPr>
                        <m:ctrlPr>
                          <a:rPr lang="en-US" b="0" i="1" smtClean="0">
                            <a:solidFill>
                              <a:srgbClr val="C00000"/>
                            </a:solidFill>
                            <a:latin typeface="Cambria Math" panose="02040503050406030204" pitchFamily="18" charset="0"/>
                            <a:ea typeface="Cambria Math" panose="02040503050406030204" pitchFamily="18" charset="0"/>
                          </a:rPr>
                        </m:ctrlPr>
                      </m:sSupPr>
                      <m:e>
                        <m:r>
                          <a:rPr lang="en-US" i="1">
                            <a:solidFill>
                              <a:srgbClr val="C00000"/>
                            </a:solidFill>
                            <a:latin typeface="Cambria Math" panose="02040503050406030204" pitchFamily="18" charset="0"/>
                            <a:ea typeface="Cambria Math" panose="02040503050406030204" pitchFamily="18" charset="0"/>
                          </a:rPr>
                          <m:t>ℤ</m:t>
                        </m:r>
                      </m:e>
                      <m:sup>
                        <m:r>
                          <a:rPr lang="en-US" b="0" i="1" smtClean="0">
                            <a:solidFill>
                              <a:srgbClr val="C00000"/>
                            </a:solidFill>
                            <a:latin typeface="Cambria Math" panose="02040503050406030204" pitchFamily="18" charset="0"/>
                            <a:ea typeface="Cambria Math" panose="02040503050406030204" pitchFamily="18" charset="0"/>
                          </a:rPr>
                          <m:t>𝑛</m:t>
                        </m:r>
                        <m:r>
                          <a:rPr lang="en-US" b="0"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𝑚</m:t>
                        </m:r>
                      </m:sup>
                    </m:sSup>
                  </m:oMath>
                </a14:m>
                <a:r>
                  <a:rPr lang="en-US" dirty="0" smtClean="0"/>
                  <a:t> and integer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smtClean="0"/>
                  <a:t>, find a vector</a:t>
                </a:r>
                <a:br>
                  <a:rPr lang="en-US" dirty="0" smtClean="0"/>
                </a:br>
                <a:r>
                  <a:rPr lang="en-US" dirty="0" smtClean="0"/>
                  <a:t> </a:t>
                </a:r>
                <a14:m>
                  <m:oMath xmlns:m="http://schemas.openxmlformats.org/officeDocument/2006/math">
                    <m:r>
                      <a:rPr lang="en-US" b="0" i="1" smtClean="0">
                        <a:solidFill>
                          <a:srgbClr val="C00000"/>
                        </a:solidFill>
                        <a:latin typeface="Cambria Math" panose="02040503050406030204" pitchFamily="18" charset="0"/>
                      </a:rPr>
                      <m:t>𝑥</m:t>
                    </m:r>
                    <m:r>
                      <a:rPr lang="en-US" b="0" i="1" smtClean="0">
                        <a:solidFill>
                          <a:srgbClr val="C00000"/>
                        </a:solidFill>
                        <a:latin typeface="Cambria Math" panose="02040503050406030204" pitchFamily="18" charset="0"/>
                        <a:ea typeface="Cambria Math" panose="02040503050406030204" pitchFamily="18" charset="0"/>
                      </a:rPr>
                      <m:t>∈</m:t>
                    </m:r>
                    <m:sSup>
                      <m:sSupPr>
                        <m:ctrlPr>
                          <a:rPr lang="en-US" b="0" i="1" smtClean="0">
                            <a:solidFill>
                              <a:srgbClr val="C00000"/>
                            </a:solidFill>
                            <a:latin typeface="Cambria Math" panose="02040503050406030204" pitchFamily="18" charset="0"/>
                            <a:ea typeface="Cambria Math" panose="02040503050406030204" pitchFamily="18" charset="0"/>
                          </a:rPr>
                        </m:ctrlPr>
                      </m:sSupPr>
                      <m:e>
                        <m:r>
                          <a:rPr lang="en-US" i="1">
                            <a:solidFill>
                              <a:srgbClr val="C00000"/>
                            </a:solidFill>
                            <a:latin typeface="Cambria Math" panose="02040503050406030204" pitchFamily="18" charset="0"/>
                            <a:ea typeface="Cambria Math" panose="02040503050406030204" pitchFamily="18" charset="0"/>
                          </a:rPr>
                          <m:t>ℤ</m:t>
                        </m:r>
                      </m:e>
                      <m:sup>
                        <m:r>
                          <a:rPr lang="en-US" b="0" i="1" smtClean="0">
                            <a:solidFill>
                              <a:srgbClr val="C00000"/>
                            </a:solidFill>
                            <a:latin typeface="Cambria Math" panose="02040503050406030204" pitchFamily="18" charset="0"/>
                            <a:ea typeface="Cambria Math" panose="02040503050406030204" pitchFamily="18" charset="0"/>
                          </a:rPr>
                          <m:t>𝑚</m:t>
                        </m:r>
                      </m:sup>
                    </m:sSup>
                    <m:r>
                      <a:rPr lang="en-US" b="0" i="1" smtClean="0">
                        <a:solidFill>
                          <a:srgbClr val="C00000"/>
                        </a:solidFill>
                        <a:latin typeface="Cambria Math" panose="02040503050406030204" pitchFamily="18" charset="0"/>
                        <a:ea typeface="Cambria Math" panose="02040503050406030204" pitchFamily="18" charset="0"/>
                      </a:rPr>
                      <m:t>∖{0}</m:t>
                    </m:r>
                  </m:oMath>
                </a14:m>
                <a:r>
                  <a:rPr lang="en-US" dirty="0" smtClean="0"/>
                  <a:t> with </a:t>
                </a:r>
                <a14:m>
                  <m:oMath xmlns:m="http://schemas.openxmlformats.org/officeDocument/2006/math">
                    <m:sSubSup>
                      <m:sSubSupPr>
                        <m:ctrlPr>
                          <a:rPr lang="en-US" b="0" i="1" smtClean="0">
                            <a:solidFill>
                              <a:srgbClr val="C00000"/>
                            </a:solidFill>
                            <a:latin typeface="Cambria Math" panose="02040503050406030204" pitchFamily="18" charset="0"/>
                            <a:ea typeface="Cambria Math" panose="02040503050406030204" pitchFamily="18" charset="0"/>
                          </a:rPr>
                        </m:ctrlPr>
                      </m:sSubSupPr>
                      <m:e>
                        <m:d>
                          <m:dPr>
                            <m:begChr m:val="‖"/>
                            <m:endChr m:val="‖"/>
                            <m:ctrlPr>
                              <a:rPr lang="en-US" i="1">
                                <a:solidFill>
                                  <a:srgbClr val="C00000"/>
                                </a:solidFill>
                                <a:latin typeface="Cambria Math" panose="02040503050406030204" pitchFamily="18" charset="0"/>
                                <a:ea typeface="Cambria Math" panose="02040503050406030204" pitchFamily="18" charset="0"/>
                              </a:rPr>
                            </m:ctrlPr>
                          </m:dPr>
                          <m:e>
                            <m:r>
                              <a:rPr lang="en-US" i="1">
                                <a:solidFill>
                                  <a:srgbClr val="C00000"/>
                                </a:solidFill>
                                <a:latin typeface="Cambria Math" panose="02040503050406030204" pitchFamily="18" charset="0"/>
                                <a:ea typeface="Cambria Math" panose="02040503050406030204" pitchFamily="18" charset="0"/>
                              </a:rPr>
                              <m:t>𝐴𝑥</m:t>
                            </m:r>
                          </m:e>
                        </m:d>
                      </m:e>
                      <m:sub>
                        <m:r>
                          <a:rPr lang="en-US" b="0" i="1" smtClean="0">
                            <a:solidFill>
                              <a:srgbClr val="C00000"/>
                            </a:solidFill>
                            <a:latin typeface="Cambria Math" panose="02040503050406030204" pitchFamily="18" charset="0"/>
                            <a:ea typeface="Cambria Math" panose="02040503050406030204" pitchFamily="18" charset="0"/>
                          </a:rPr>
                          <m:t>𝑝</m:t>
                        </m:r>
                      </m:sub>
                      <m:sup>
                        <m:r>
                          <a:rPr lang="en-US" b="0" i="1" smtClean="0">
                            <a:solidFill>
                              <a:srgbClr val="C00000"/>
                            </a:solidFill>
                            <a:latin typeface="Cambria Math" panose="02040503050406030204" pitchFamily="18" charset="0"/>
                            <a:ea typeface="Cambria Math" panose="02040503050406030204" pitchFamily="18" charset="0"/>
                          </a:rPr>
                          <m:t>𝑝</m:t>
                        </m:r>
                      </m:sup>
                    </m:sSubSup>
                    <m:r>
                      <a:rPr lang="en-US" b="0"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𝑘</m:t>
                    </m:r>
                  </m:oMath>
                </a14:m>
                <a:r>
                  <a:rPr lang="en-US" dirty="0" smtClean="0"/>
                  <a:t>.</a:t>
                </a:r>
              </a:p>
              <a:p>
                <a:pPr marL="0" indent="0">
                  <a:buNone/>
                </a:pPr>
                <a:endParaRPr lang="en-US" dirty="0" smtClean="0"/>
              </a:p>
              <a:p>
                <a:pPr marL="0" indent="0">
                  <a:buNone/>
                </a:pPr>
                <a:r>
                  <a:rPr lang="en-US" cap="small" dirty="0" smtClean="0">
                    <a:solidFill>
                      <a:schemeClr val="accent1"/>
                    </a:solidFill>
                  </a:rPr>
                  <a:t>Nearest Vector</a:t>
                </a:r>
                <a:endParaRPr lang="en-US" cap="small" dirty="0">
                  <a:solidFill>
                    <a:schemeClr val="accent1"/>
                  </a:solidFill>
                </a:endParaRPr>
              </a:p>
              <a:p>
                <a:pPr marL="0" indent="0">
                  <a:buNone/>
                </a:pPr>
                <a:r>
                  <a:rPr lang="en-US" dirty="0"/>
                  <a:t>Given a matrix </a:t>
                </a:r>
                <a14:m>
                  <m:oMath xmlns:m="http://schemas.openxmlformats.org/officeDocument/2006/math">
                    <m:r>
                      <a:rPr lang="en-US" i="1" smtClean="0">
                        <a:solidFill>
                          <a:srgbClr val="C00000"/>
                        </a:solidFill>
                        <a:latin typeface="Cambria Math" panose="02040503050406030204" pitchFamily="18" charset="0"/>
                      </a:rPr>
                      <m:t>𝐴</m:t>
                    </m:r>
                    <m:r>
                      <a:rPr lang="en-US" i="1">
                        <a:solidFill>
                          <a:srgbClr val="C00000"/>
                        </a:solidFill>
                        <a:latin typeface="Cambria Math" panose="02040503050406030204" pitchFamily="18" charset="0"/>
                        <a:ea typeface="Cambria Math" panose="02040503050406030204" pitchFamily="18" charset="0"/>
                      </a:rPr>
                      <m:t>∈</m:t>
                    </m:r>
                    <m:sSup>
                      <m:sSupPr>
                        <m:ctrlPr>
                          <a:rPr lang="en-US" i="1">
                            <a:solidFill>
                              <a:srgbClr val="C00000"/>
                            </a:solidFill>
                            <a:latin typeface="Cambria Math" panose="02040503050406030204" pitchFamily="18" charset="0"/>
                            <a:ea typeface="Cambria Math" panose="02040503050406030204" pitchFamily="18" charset="0"/>
                          </a:rPr>
                        </m:ctrlPr>
                      </m:sSupPr>
                      <m:e>
                        <m:r>
                          <a:rPr lang="en-US" i="1">
                            <a:solidFill>
                              <a:srgbClr val="C00000"/>
                            </a:solidFill>
                            <a:latin typeface="Cambria Math" panose="02040503050406030204" pitchFamily="18" charset="0"/>
                            <a:ea typeface="Cambria Math" panose="02040503050406030204" pitchFamily="18" charset="0"/>
                          </a:rPr>
                          <m:t>ℤ</m:t>
                        </m:r>
                      </m:e>
                      <m:sup>
                        <m:r>
                          <a:rPr lang="en-US" i="1">
                            <a:solidFill>
                              <a:srgbClr val="C00000"/>
                            </a:solidFill>
                            <a:latin typeface="Cambria Math" panose="02040503050406030204" pitchFamily="18" charset="0"/>
                            <a:ea typeface="Cambria Math" panose="02040503050406030204" pitchFamily="18" charset="0"/>
                          </a:rPr>
                          <m:t>𝑛</m:t>
                        </m:r>
                        <m:r>
                          <a:rPr lang="en-US" i="1">
                            <a:solidFill>
                              <a:srgbClr val="C00000"/>
                            </a:solidFill>
                            <a:latin typeface="Cambria Math" panose="02040503050406030204" pitchFamily="18" charset="0"/>
                            <a:ea typeface="Cambria Math" panose="02040503050406030204" pitchFamily="18" charset="0"/>
                          </a:rPr>
                          <m:t>×</m:t>
                        </m:r>
                        <m:r>
                          <a:rPr lang="en-US" i="1">
                            <a:solidFill>
                              <a:srgbClr val="C00000"/>
                            </a:solidFill>
                            <a:latin typeface="Cambria Math" panose="02040503050406030204" pitchFamily="18" charset="0"/>
                            <a:ea typeface="Cambria Math" panose="02040503050406030204" pitchFamily="18" charset="0"/>
                          </a:rPr>
                          <m:t>𝑚</m:t>
                        </m:r>
                      </m:sup>
                    </m:sSup>
                  </m:oMath>
                </a14:m>
                <a:r>
                  <a:rPr lang="en-US" dirty="0"/>
                  <a:t> </a:t>
                </a:r>
                <a:r>
                  <a:rPr lang="en-US" dirty="0" smtClean="0"/>
                  <a:t>, vector </a:t>
                </a:r>
                <a14:m>
                  <m:oMath xmlns:m="http://schemas.openxmlformats.org/officeDocument/2006/math">
                    <m:r>
                      <a:rPr lang="en-US" b="0" i="1" smtClean="0">
                        <a:solidFill>
                          <a:srgbClr val="C00000"/>
                        </a:solidFill>
                        <a:latin typeface="Cambria Math" panose="02040503050406030204" pitchFamily="18" charset="0"/>
                        <a:ea typeface="Cambria Math" panose="02040503050406030204" pitchFamily="18" charset="0"/>
                      </a:rPr>
                      <m:t>𝑦</m:t>
                    </m:r>
                    <m:r>
                      <a:rPr lang="en-US" i="1">
                        <a:solidFill>
                          <a:srgbClr val="C00000"/>
                        </a:solidFill>
                        <a:latin typeface="Cambria Math" panose="02040503050406030204" pitchFamily="18" charset="0"/>
                        <a:ea typeface="Cambria Math" panose="02040503050406030204" pitchFamily="18" charset="0"/>
                      </a:rPr>
                      <m:t>∈</m:t>
                    </m:r>
                    <m:sSup>
                      <m:sSupPr>
                        <m:ctrlPr>
                          <a:rPr lang="en-US" i="1">
                            <a:solidFill>
                              <a:srgbClr val="C00000"/>
                            </a:solidFill>
                            <a:latin typeface="Cambria Math" panose="02040503050406030204" pitchFamily="18" charset="0"/>
                            <a:ea typeface="Cambria Math" panose="02040503050406030204" pitchFamily="18" charset="0"/>
                          </a:rPr>
                        </m:ctrlPr>
                      </m:sSupPr>
                      <m:e>
                        <m:r>
                          <a:rPr lang="en-US" i="1">
                            <a:solidFill>
                              <a:srgbClr val="C00000"/>
                            </a:solidFill>
                            <a:latin typeface="Cambria Math" panose="02040503050406030204" pitchFamily="18" charset="0"/>
                            <a:ea typeface="Cambria Math" panose="02040503050406030204" pitchFamily="18" charset="0"/>
                          </a:rPr>
                          <m:t>ℤ</m:t>
                        </m:r>
                      </m:e>
                      <m:sup>
                        <m:r>
                          <a:rPr lang="en-US" b="0" i="1" smtClean="0">
                            <a:solidFill>
                              <a:srgbClr val="C00000"/>
                            </a:solidFill>
                            <a:latin typeface="Cambria Math" panose="02040503050406030204" pitchFamily="18" charset="0"/>
                            <a:ea typeface="Cambria Math" panose="02040503050406030204" pitchFamily="18" charset="0"/>
                          </a:rPr>
                          <m:t>𝑛</m:t>
                        </m:r>
                      </m:sup>
                    </m:sSup>
                  </m:oMath>
                </a14:m>
                <a:r>
                  <a:rPr lang="en-US" dirty="0" smtClean="0"/>
                  <a:t> and </a:t>
                </a:r>
                <a:r>
                  <a:rPr lang="en-US" dirty="0"/>
                  <a:t>integer </a:t>
                </a:r>
                <a14:m>
                  <m:oMath xmlns:m="http://schemas.openxmlformats.org/officeDocument/2006/math">
                    <m:r>
                      <a:rPr lang="en-US" i="1" smtClean="0">
                        <a:solidFill>
                          <a:srgbClr val="C00000"/>
                        </a:solidFill>
                        <a:latin typeface="Cambria Math" panose="02040503050406030204" pitchFamily="18" charset="0"/>
                      </a:rPr>
                      <m:t>𝑘</m:t>
                    </m:r>
                  </m:oMath>
                </a14:m>
                <a:r>
                  <a:rPr lang="en-US" dirty="0"/>
                  <a:t>, find an </a:t>
                </a:r>
                <a14:m>
                  <m:oMath xmlns:m="http://schemas.openxmlformats.org/officeDocument/2006/math">
                    <m:r>
                      <a:rPr lang="en-US" i="1" smtClean="0">
                        <a:solidFill>
                          <a:srgbClr val="C00000"/>
                        </a:solidFill>
                        <a:latin typeface="Cambria Math" panose="02040503050406030204" pitchFamily="18" charset="0"/>
                      </a:rPr>
                      <m:t>𝑥</m:t>
                    </m:r>
                    <m:r>
                      <a:rPr lang="en-US" i="1">
                        <a:solidFill>
                          <a:srgbClr val="C00000"/>
                        </a:solidFill>
                        <a:latin typeface="Cambria Math" panose="02040503050406030204" pitchFamily="18" charset="0"/>
                        <a:ea typeface="Cambria Math" panose="02040503050406030204" pitchFamily="18" charset="0"/>
                      </a:rPr>
                      <m:t>∈</m:t>
                    </m:r>
                    <m:sSup>
                      <m:sSupPr>
                        <m:ctrlPr>
                          <a:rPr lang="en-US" i="1">
                            <a:solidFill>
                              <a:srgbClr val="C00000"/>
                            </a:solidFill>
                            <a:latin typeface="Cambria Math" panose="02040503050406030204" pitchFamily="18" charset="0"/>
                            <a:ea typeface="Cambria Math" panose="02040503050406030204" pitchFamily="18" charset="0"/>
                          </a:rPr>
                        </m:ctrlPr>
                      </m:sSupPr>
                      <m:e>
                        <m:r>
                          <a:rPr lang="en-US" i="1">
                            <a:solidFill>
                              <a:srgbClr val="C00000"/>
                            </a:solidFill>
                            <a:latin typeface="Cambria Math" panose="02040503050406030204" pitchFamily="18" charset="0"/>
                            <a:ea typeface="Cambria Math" panose="02040503050406030204" pitchFamily="18" charset="0"/>
                          </a:rPr>
                          <m:t>ℤ</m:t>
                        </m:r>
                      </m:e>
                      <m:sup>
                        <m:r>
                          <a:rPr lang="en-US" i="1">
                            <a:solidFill>
                              <a:srgbClr val="C00000"/>
                            </a:solidFill>
                            <a:latin typeface="Cambria Math" panose="02040503050406030204" pitchFamily="18" charset="0"/>
                            <a:ea typeface="Cambria Math" panose="02040503050406030204" pitchFamily="18" charset="0"/>
                          </a:rPr>
                          <m:t>𝑚</m:t>
                        </m:r>
                      </m:sup>
                    </m:sSup>
                    <m:r>
                      <a:rPr lang="en-US" i="1">
                        <a:solidFill>
                          <a:srgbClr val="C00000"/>
                        </a:solidFill>
                        <a:latin typeface="Cambria Math" panose="02040503050406030204" pitchFamily="18" charset="0"/>
                        <a:ea typeface="Cambria Math" panose="02040503050406030204" pitchFamily="18" charset="0"/>
                      </a:rPr>
                      <m:t>∖{0}</m:t>
                    </m:r>
                  </m:oMath>
                </a14:m>
                <a:r>
                  <a:rPr lang="en-US" dirty="0"/>
                  <a:t> with </a:t>
                </a:r>
                <a14:m>
                  <m:oMath xmlns:m="http://schemas.openxmlformats.org/officeDocument/2006/math">
                    <m:sSubSup>
                      <m:sSubSupPr>
                        <m:ctrlPr>
                          <a:rPr lang="en-US" i="1" smtClean="0">
                            <a:solidFill>
                              <a:srgbClr val="C00000"/>
                            </a:solidFill>
                            <a:latin typeface="Cambria Math" panose="02040503050406030204" pitchFamily="18" charset="0"/>
                            <a:ea typeface="Cambria Math" panose="02040503050406030204" pitchFamily="18" charset="0"/>
                          </a:rPr>
                        </m:ctrlPr>
                      </m:sSubSupPr>
                      <m:e>
                        <m:d>
                          <m:dPr>
                            <m:begChr m:val="‖"/>
                            <m:endChr m:val="‖"/>
                            <m:ctrlPr>
                              <a:rPr lang="en-US" i="1">
                                <a:solidFill>
                                  <a:srgbClr val="C00000"/>
                                </a:solidFill>
                                <a:latin typeface="Cambria Math" panose="02040503050406030204" pitchFamily="18" charset="0"/>
                                <a:ea typeface="Cambria Math" panose="02040503050406030204" pitchFamily="18" charset="0"/>
                              </a:rPr>
                            </m:ctrlPr>
                          </m:dPr>
                          <m:e>
                            <m:r>
                              <a:rPr lang="en-US" i="1">
                                <a:solidFill>
                                  <a:srgbClr val="C00000"/>
                                </a:solidFill>
                                <a:latin typeface="Cambria Math" panose="02040503050406030204" pitchFamily="18" charset="0"/>
                                <a:ea typeface="Cambria Math" panose="02040503050406030204" pitchFamily="18" charset="0"/>
                              </a:rPr>
                              <m:t>𝐴𝑥</m:t>
                            </m:r>
                            <m:r>
                              <a:rPr lang="en-US" b="0" i="1" smtClean="0">
                                <a:solidFill>
                                  <a:srgbClr val="C00000"/>
                                </a:solidFill>
                                <a:latin typeface="Cambria Math" panose="02040503050406030204" pitchFamily="18" charset="0"/>
                                <a:ea typeface="Cambria Math" panose="02040503050406030204" pitchFamily="18" charset="0"/>
                              </a:rPr>
                              <m:t>−</m:t>
                            </m:r>
                            <m:r>
                              <a:rPr lang="en-US" b="0" i="1" smtClean="0">
                                <a:solidFill>
                                  <a:srgbClr val="C00000"/>
                                </a:solidFill>
                                <a:latin typeface="Cambria Math" panose="02040503050406030204" pitchFamily="18" charset="0"/>
                                <a:ea typeface="Cambria Math" panose="02040503050406030204" pitchFamily="18" charset="0"/>
                              </a:rPr>
                              <m:t>𝑦</m:t>
                            </m:r>
                          </m:e>
                        </m:d>
                      </m:e>
                      <m:sub>
                        <m:r>
                          <a:rPr lang="en-US" i="1">
                            <a:solidFill>
                              <a:srgbClr val="C00000"/>
                            </a:solidFill>
                            <a:latin typeface="Cambria Math" panose="02040503050406030204" pitchFamily="18" charset="0"/>
                            <a:ea typeface="Cambria Math" panose="02040503050406030204" pitchFamily="18" charset="0"/>
                          </a:rPr>
                          <m:t>𝑝</m:t>
                        </m:r>
                      </m:sub>
                      <m:sup>
                        <m:r>
                          <a:rPr lang="en-US" i="1">
                            <a:solidFill>
                              <a:srgbClr val="C00000"/>
                            </a:solidFill>
                            <a:latin typeface="Cambria Math" panose="02040503050406030204" pitchFamily="18" charset="0"/>
                            <a:ea typeface="Cambria Math" panose="02040503050406030204" pitchFamily="18" charset="0"/>
                          </a:rPr>
                          <m:t>𝑝</m:t>
                        </m:r>
                      </m:sup>
                    </m:sSubSup>
                    <m:r>
                      <a:rPr lang="en-US" i="1">
                        <a:solidFill>
                          <a:srgbClr val="C00000"/>
                        </a:solidFill>
                        <a:latin typeface="Cambria Math" panose="02040503050406030204" pitchFamily="18" charset="0"/>
                        <a:ea typeface="Cambria Math" panose="02040503050406030204" pitchFamily="18" charset="0"/>
                      </a:rPr>
                      <m:t>≤</m:t>
                    </m:r>
                    <m:r>
                      <a:rPr lang="en-US" i="1">
                        <a:solidFill>
                          <a:srgbClr val="C00000"/>
                        </a:solidFill>
                        <a:latin typeface="Cambria Math" panose="02040503050406030204" pitchFamily="18" charset="0"/>
                        <a:ea typeface="Cambria Math" panose="02040503050406030204" pitchFamily="18" charset="0"/>
                      </a:rPr>
                      <m:t>𝑘</m:t>
                    </m:r>
                  </m:oMath>
                </a14:m>
                <a:r>
                  <a:rPr lang="en-US" dirty="0"/>
                  <a:t>.</a:t>
                </a:r>
              </a:p>
              <a:p>
                <a:pPr marL="0" indent="0">
                  <a:buNone/>
                </a:pPr>
                <a:endParaRPr lang="en-US" dirty="0"/>
              </a:p>
              <a:p>
                <a:pPr marL="0" indent="0">
                  <a:buNone/>
                </a:pPr>
                <a:r>
                  <a:rPr lang="en-US" b="1" dirty="0" smtClean="0"/>
                  <a:t>Theorem:  </a:t>
                </a:r>
                <a:r>
                  <a:rPr lang="en-US" cap="small" dirty="0">
                    <a:solidFill>
                      <a:schemeClr val="accent1"/>
                    </a:solidFill>
                  </a:rPr>
                  <a:t>Shortest </a:t>
                </a:r>
                <a:r>
                  <a:rPr lang="en-US" cap="small" dirty="0" smtClean="0">
                    <a:solidFill>
                      <a:schemeClr val="accent1"/>
                    </a:solidFill>
                  </a:rPr>
                  <a:t>Vector </a:t>
                </a:r>
                <a:r>
                  <a:rPr lang="en-US" dirty="0" smtClean="0"/>
                  <a:t>for any </a:t>
                </a:r>
                <a14:m>
                  <m:oMath xmlns:m="http://schemas.openxmlformats.org/officeDocument/2006/math">
                    <m:r>
                      <a:rPr lang="en-US" b="0" i="1" smtClean="0">
                        <a:solidFill>
                          <a:srgbClr val="C00000"/>
                        </a:solidFill>
                        <a:latin typeface="Cambria Math" panose="02040503050406030204" pitchFamily="18" charset="0"/>
                      </a:rPr>
                      <m:t>𝑝</m:t>
                    </m:r>
                    <m:r>
                      <a:rPr lang="en-US" b="0" i="1" smtClean="0">
                        <a:solidFill>
                          <a:srgbClr val="C00000"/>
                        </a:solidFill>
                        <a:latin typeface="Cambria Math" panose="02040503050406030204" pitchFamily="18" charset="0"/>
                        <a:ea typeface="Cambria Math" panose="02040503050406030204" pitchFamily="18" charset="0"/>
                      </a:rPr>
                      <m:t>&gt;1</m:t>
                    </m:r>
                    <m:r>
                      <a:rPr lang="en-US" b="0" i="1" smtClean="0">
                        <a:latin typeface="Cambria Math" panose="02040503050406030204" pitchFamily="18" charset="0"/>
                        <a:ea typeface="Cambria Math" panose="02040503050406030204" pitchFamily="18" charset="0"/>
                      </a:rPr>
                      <m:t> </m:t>
                    </m:r>
                  </m:oMath>
                </a14:m>
                <a:r>
                  <a:rPr lang="en-US" dirty="0" smtClean="0"/>
                  <a:t> and </a:t>
                </a:r>
                <a:r>
                  <a:rPr lang="en-US" cap="small" dirty="0">
                    <a:solidFill>
                      <a:schemeClr val="accent1"/>
                    </a:solidFill>
                  </a:rPr>
                  <a:t>Nearest </a:t>
                </a:r>
                <a:r>
                  <a:rPr lang="en-US" cap="small" dirty="0" smtClean="0">
                    <a:solidFill>
                      <a:schemeClr val="accent1"/>
                    </a:solidFill>
                  </a:rPr>
                  <a:t>Vector </a:t>
                </a:r>
                <a:r>
                  <a:rPr lang="en-US" dirty="0" smtClean="0"/>
                  <a:t>for any </a:t>
                </a:r>
                <a14:m>
                  <m:oMath xmlns:m="http://schemas.openxmlformats.org/officeDocument/2006/math">
                    <m:r>
                      <a:rPr lang="en-US" i="1" smtClean="0">
                        <a:solidFill>
                          <a:srgbClr val="C00000"/>
                        </a:solidFill>
                        <a:latin typeface="Cambria Math" panose="02040503050406030204" pitchFamily="18" charset="0"/>
                      </a:rPr>
                      <m:t>𝑝</m:t>
                    </m:r>
                    <m:r>
                      <a:rPr lang="en-US" i="1" smtClean="0">
                        <a:solidFill>
                          <a:srgbClr val="C00000"/>
                        </a:solidFill>
                        <a:latin typeface="Cambria Math" panose="02040503050406030204" pitchFamily="18" charset="0"/>
                        <a:ea typeface="Cambria Math" panose="02040503050406030204" pitchFamily="18" charset="0"/>
                      </a:rPr>
                      <m:t>≥</m:t>
                    </m:r>
                    <m:r>
                      <a:rPr lang="en-US" i="1">
                        <a:solidFill>
                          <a:srgbClr val="C00000"/>
                        </a:solidFill>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 </m:t>
                    </m:r>
                  </m:oMath>
                </a14:m>
                <a:r>
                  <a:rPr lang="en-US" dirty="0" smtClean="0"/>
                  <a:t>is randomized W[1]-hard to approximate for any constant </a:t>
                </a:r>
                <a14:m>
                  <m:oMath xmlns:m="http://schemas.openxmlformats.org/officeDocument/2006/math">
                    <m:r>
                      <m:rPr>
                        <m:sty m:val="p"/>
                      </m:rPr>
                      <a:rPr lang="el-GR" i="1" smtClean="0">
                        <a:solidFill>
                          <a:srgbClr val="C00000"/>
                        </a:solidFill>
                        <a:latin typeface="Cambria Math" panose="02040503050406030204" pitchFamily="18" charset="0"/>
                        <a:ea typeface="Cambria Math" panose="02040503050406030204" pitchFamily="18" charset="0"/>
                      </a:rPr>
                      <m:t>γ</m:t>
                    </m:r>
                    <m:r>
                      <a:rPr lang="en-US" i="1">
                        <a:solidFill>
                          <a:srgbClr val="C00000"/>
                        </a:solidFill>
                        <a:latin typeface="Cambria Math" panose="02040503050406030204" pitchFamily="18" charset="0"/>
                        <a:ea typeface="Cambria Math" panose="02040503050406030204" pitchFamily="18" charset="0"/>
                      </a:rPr>
                      <m:t>&gt;1</m:t>
                    </m:r>
                  </m:oMath>
                </a14:m>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3501"/>
                </a:stretch>
              </a:blipFill>
            </p:spPr>
            <p:txBody>
              <a:bodyPr/>
              <a:lstStyle/>
              <a:p>
                <a:r>
                  <a:rPr lang="en-US">
                    <a:noFill/>
                  </a:rPr>
                  <a:t> </a:t>
                </a:r>
              </a:p>
            </p:txBody>
          </p:sp>
        </mc:Fallback>
      </mc:AlternateContent>
    </p:spTree>
    <p:extLst>
      <p:ext uri="{BB962C8B-B14F-4D97-AF65-F5344CB8AC3E}">
        <p14:creationId xmlns:p14="http://schemas.microsoft.com/office/powerpoint/2010/main" val="1339063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50" y="1437698"/>
                <a:ext cx="7886700" cy="4351338"/>
              </a:xfrm>
            </p:spPr>
            <p:txBody>
              <a:bodyPr>
                <a:normAutofit fontScale="92500" lnSpcReduction="20000"/>
              </a:bodyPr>
              <a:lstStyle/>
              <a:p>
                <a:pPr marL="0" indent="0" algn="ctr">
                  <a:buNone/>
                </a:pPr>
                <a:r>
                  <a:rPr lang="en-US" cap="small" dirty="0" smtClean="0">
                    <a:solidFill>
                      <a:schemeClr val="accent1"/>
                    </a:solidFill>
                  </a:rPr>
                  <a:t>Clique</a:t>
                </a:r>
              </a:p>
              <a:p>
                <a:pPr marL="0" indent="0" algn="ctr">
                  <a:buNone/>
                </a:pPr>
                <a14:m>
                  <m:oMathPara xmlns:m="http://schemas.openxmlformats.org/officeDocument/2006/math">
                    <m:oMathParaPr>
                      <m:jc m:val="centerGroup"/>
                    </m:oMathParaPr>
                    <m:oMath xmlns:m="http://schemas.openxmlformats.org/officeDocument/2006/math">
                      <m:r>
                        <a:rPr lang="en-US" i="1" cap="small" smtClean="0">
                          <a:solidFill>
                            <a:schemeClr val="tx1"/>
                          </a:solidFill>
                          <a:latin typeface="Cambria Math" panose="02040503050406030204" pitchFamily="18" charset="0"/>
                          <a:ea typeface="Cambria Math" panose="02040503050406030204" pitchFamily="18" charset="0"/>
                        </a:rPr>
                        <m:t>⇓</m:t>
                      </m:r>
                    </m:oMath>
                  </m:oMathPara>
                </a14:m>
                <a:endParaRPr lang="en-US" cap="small" dirty="0" smtClean="0">
                  <a:solidFill>
                    <a:schemeClr val="accent1"/>
                  </a:solidFill>
                </a:endParaRPr>
              </a:p>
              <a:p>
                <a:pPr marL="0" indent="0" algn="ctr">
                  <a:buNone/>
                </a:pPr>
                <a:r>
                  <a:rPr lang="en-US" cap="small" dirty="0" smtClean="0">
                    <a:solidFill>
                      <a:schemeClr val="accent1"/>
                    </a:solidFill>
                  </a:rPr>
                  <a:t>One Sided Biclique</a:t>
                </a:r>
              </a:p>
              <a:p>
                <a:pPr marL="0" indent="0" algn="ctr">
                  <a:buNone/>
                </a:pPr>
                <a14:m>
                  <m:oMathPara xmlns:m="http://schemas.openxmlformats.org/officeDocument/2006/math">
                    <m:oMathParaPr>
                      <m:jc m:val="centerGroup"/>
                    </m:oMathParaPr>
                    <m:oMath xmlns:m="http://schemas.openxmlformats.org/officeDocument/2006/math">
                      <m:r>
                        <a:rPr lang="en-US" i="1" cap="small">
                          <a:latin typeface="Cambria Math" panose="02040503050406030204" pitchFamily="18" charset="0"/>
                          <a:ea typeface="Cambria Math" panose="02040503050406030204" pitchFamily="18" charset="0"/>
                        </a:rPr>
                        <m:t>⇓</m:t>
                      </m:r>
                    </m:oMath>
                  </m:oMathPara>
                </a14:m>
                <a:endParaRPr lang="en-US" cap="small" dirty="0" smtClean="0">
                  <a:solidFill>
                    <a:schemeClr val="accent1"/>
                  </a:solidFill>
                </a:endParaRPr>
              </a:p>
              <a:p>
                <a:pPr marL="0" indent="0" algn="ctr">
                  <a:buNone/>
                </a:pPr>
                <a:r>
                  <a:rPr lang="en-US" cap="small" dirty="0" smtClean="0">
                    <a:solidFill>
                      <a:schemeClr val="accent1"/>
                    </a:solidFill>
                  </a:rPr>
                  <a:t>Linear Dependent Set</a:t>
                </a:r>
              </a:p>
              <a:p>
                <a:pPr marL="0" indent="0" algn="ctr">
                  <a:buNone/>
                </a:pPr>
                <a14:m>
                  <m:oMathPara xmlns:m="http://schemas.openxmlformats.org/officeDocument/2006/math">
                    <m:oMathParaPr>
                      <m:jc m:val="centerGroup"/>
                    </m:oMathParaPr>
                    <m:oMath xmlns:m="http://schemas.openxmlformats.org/officeDocument/2006/math">
                      <m:r>
                        <a:rPr lang="en-US" i="1" cap="small">
                          <a:latin typeface="Cambria Math" panose="02040503050406030204" pitchFamily="18" charset="0"/>
                          <a:ea typeface="Cambria Math" panose="02040503050406030204" pitchFamily="18" charset="0"/>
                        </a:rPr>
                        <m:t>⇓</m:t>
                      </m:r>
                    </m:oMath>
                  </m:oMathPara>
                </a14:m>
                <a:endParaRPr lang="en-US" cap="small" dirty="0" smtClean="0">
                  <a:solidFill>
                    <a:schemeClr val="accent1"/>
                  </a:solidFill>
                </a:endParaRPr>
              </a:p>
              <a:p>
                <a:pPr marL="0" indent="0" algn="ctr">
                  <a:buNone/>
                </a:pPr>
                <a:r>
                  <a:rPr lang="en-US" cap="small" dirty="0" smtClean="0">
                    <a:solidFill>
                      <a:schemeClr val="accent1"/>
                    </a:solidFill>
                  </a:rPr>
                  <a:t>Maximum Likelihood Decoding</a:t>
                </a:r>
              </a:p>
              <a:p>
                <a:pPr marL="0" indent="0" algn="ctr">
                  <a:buNone/>
                </a:pPr>
                <a14:m>
                  <m:oMathPara xmlns:m="http://schemas.openxmlformats.org/officeDocument/2006/math">
                    <m:oMathParaPr>
                      <m:jc m:val="centerGroup"/>
                    </m:oMathParaPr>
                    <m:oMath xmlns:m="http://schemas.openxmlformats.org/officeDocument/2006/math">
                      <m:r>
                        <a:rPr lang="en-US" i="1" cap="small">
                          <a:latin typeface="Cambria Math" panose="02040503050406030204" pitchFamily="18" charset="0"/>
                          <a:ea typeface="Cambria Math" panose="02040503050406030204" pitchFamily="18" charset="0"/>
                        </a:rPr>
                        <m:t>⇓</m:t>
                      </m:r>
                    </m:oMath>
                  </m:oMathPara>
                </a14:m>
                <a:endParaRPr lang="en-US" cap="small" dirty="0" smtClean="0">
                  <a:solidFill>
                    <a:schemeClr val="accent1"/>
                  </a:solidFill>
                </a:endParaRPr>
              </a:p>
              <a:p>
                <a:pPr marL="0" indent="0" algn="ctr">
                  <a:buNone/>
                </a:pPr>
                <a:r>
                  <a:rPr lang="en-US" cap="small" dirty="0" smtClean="0">
                    <a:solidFill>
                      <a:schemeClr val="accent1"/>
                    </a:solidFill>
                  </a:rPr>
                  <a:t>(Sparse)</a:t>
                </a:r>
                <a:r>
                  <a:rPr lang="hu-HU" cap="small" dirty="0" smtClean="0">
                    <a:solidFill>
                      <a:schemeClr val="accent1"/>
                    </a:solidFill>
                  </a:rPr>
                  <a:t> </a:t>
                </a:r>
                <a:r>
                  <a:rPr lang="hu-HU" cap="small" dirty="0" err="1" smtClean="0">
                    <a:solidFill>
                      <a:schemeClr val="accent1"/>
                    </a:solidFill>
                  </a:rPr>
                  <a:t>Nearest</a:t>
                </a:r>
                <a:r>
                  <a:rPr lang="hu-HU" cap="small" dirty="0" smtClean="0">
                    <a:solidFill>
                      <a:schemeClr val="accent1"/>
                    </a:solidFill>
                  </a:rPr>
                  <a:t> </a:t>
                </a:r>
                <a:r>
                  <a:rPr lang="hu-HU" cap="small" smtClean="0">
                    <a:solidFill>
                      <a:schemeClr val="accent1"/>
                    </a:solidFill>
                  </a:rPr>
                  <a:t>Codeword</a:t>
                </a:r>
                <a:endParaRPr lang="en-US" cap="small" dirty="0" smtClean="0">
                  <a:solidFill>
                    <a:schemeClr val="accent1"/>
                  </a:solidFill>
                </a:endParaRPr>
              </a:p>
              <a:p>
                <a:pPr marL="0" indent="0" algn="ctr">
                  <a:buNone/>
                </a:pPr>
                <a14:m>
                  <m:oMathPara xmlns:m="http://schemas.openxmlformats.org/officeDocument/2006/math">
                    <m:oMathParaPr>
                      <m:jc m:val="centerGroup"/>
                    </m:oMathParaPr>
                    <m:oMath xmlns:m="http://schemas.openxmlformats.org/officeDocument/2006/math">
                      <m:r>
                        <a:rPr lang="en-US" i="1" cap="small">
                          <a:latin typeface="Cambria Math" panose="02040503050406030204" pitchFamily="18" charset="0"/>
                          <a:ea typeface="Cambria Math" panose="02040503050406030204" pitchFamily="18" charset="0"/>
                        </a:rPr>
                        <m:t>⇓</m:t>
                      </m:r>
                    </m:oMath>
                  </m:oMathPara>
                </a14:m>
                <a:endParaRPr lang="en-US" cap="small" dirty="0" smtClean="0">
                  <a:solidFill>
                    <a:schemeClr val="accent1"/>
                  </a:solidFill>
                </a:endParaRPr>
              </a:p>
              <a:p>
                <a:pPr marL="0" indent="0" algn="ctr">
                  <a:buNone/>
                </a:pPr>
                <a:r>
                  <a:rPr lang="en-US" cap="small" dirty="0" smtClean="0">
                    <a:solidFill>
                      <a:schemeClr val="accent1"/>
                    </a:solidFill>
                  </a:rPr>
                  <a:t>Minimum Distance</a:t>
                </a:r>
                <a:endParaRPr lang="en-US" dirty="0" smtClean="0"/>
              </a:p>
              <a:p>
                <a:pPr marL="0" indent="0" algn="ctr">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50" y="1437698"/>
                <a:ext cx="7886700" cy="4351338"/>
              </a:xfrm>
              <a:blipFill>
                <a:blip r:embed="rId2"/>
                <a:stretch>
                  <a:fillRect t="-3501"/>
                </a:stretch>
              </a:blipFill>
            </p:spPr>
            <p:txBody>
              <a:bodyPr/>
              <a:lstStyle/>
              <a:p>
                <a:r>
                  <a:rPr lang="en-US">
                    <a:noFill/>
                  </a:rPr>
                  <a:t> </a:t>
                </a:r>
              </a:p>
            </p:txBody>
          </p:sp>
        </mc:Fallback>
      </mc:AlternateContent>
      <p:sp>
        <p:nvSpPr>
          <p:cNvPr id="5" name="Rounded Rectangle 4"/>
          <p:cNvSpPr/>
          <p:nvPr/>
        </p:nvSpPr>
        <p:spPr>
          <a:xfrm>
            <a:off x="766618" y="5652655"/>
            <a:ext cx="7878618" cy="10529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Transferring </a:t>
            </a:r>
            <a:r>
              <a:rPr lang="en-US" sz="2400" dirty="0" err="1" smtClean="0">
                <a:solidFill>
                  <a:schemeClr val="tx1"/>
                </a:solidFill>
              </a:rPr>
              <a:t>inapproximability</a:t>
            </a:r>
            <a:r>
              <a:rPr lang="en-US" sz="2400" dirty="0" smtClean="0">
                <a:solidFill>
                  <a:schemeClr val="tx1"/>
                </a:solidFill>
              </a:rPr>
              <a:t> results can be easier than transferring exact hardness!</a:t>
            </a:r>
            <a:endParaRPr lang="en-US" sz="2400" dirty="0">
              <a:solidFill>
                <a:schemeClr val="tx1"/>
              </a:solidFill>
            </a:endParaRPr>
          </a:p>
        </p:txBody>
      </p:sp>
    </p:spTree>
    <p:extLst>
      <p:ext uri="{BB962C8B-B14F-4D97-AF65-F5344CB8AC3E}">
        <p14:creationId xmlns:p14="http://schemas.microsoft.com/office/powerpoint/2010/main" val="1171128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solidFill>
                  <a:schemeClr val="accent1"/>
                </a:solidFill>
              </a:rPr>
              <a:t>Even Set </a:t>
            </a:r>
            <a:r>
              <a:rPr lang="en-US" dirty="0" smtClean="0"/>
              <a:t>definitions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49" y="1825625"/>
                <a:ext cx="8188779" cy="4351338"/>
              </a:xfrm>
            </p:spPr>
            <p:txBody>
              <a:bodyPr>
                <a:normAutofit/>
              </a:bodyPr>
              <a:lstStyle/>
              <a:p>
                <a:r>
                  <a:rPr lang="en-US" dirty="0" smtClean="0"/>
                  <a:t>Hypergraphs (</a:t>
                </a:r>
                <a:r>
                  <a:rPr lang="en-US" cap="small" dirty="0" smtClean="0">
                    <a:solidFill>
                      <a:schemeClr val="accent1"/>
                    </a:solidFill>
                  </a:rPr>
                  <a:t>Even Hitting Set</a:t>
                </a:r>
                <a:r>
                  <a:rPr lang="en-US" dirty="0" smtClean="0"/>
                  <a:t>)</a:t>
                </a:r>
              </a:p>
              <a:p>
                <a:r>
                  <a:rPr lang="en-US" dirty="0" smtClean="0"/>
                  <a:t>Bipartite Graphs (</a:t>
                </a:r>
                <a:r>
                  <a:rPr lang="en-US" cap="small" dirty="0" smtClean="0">
                    <a:solidFill>
                      <a:schemeClr val="accent1"/>
                    </a:solidFill>
                  </a:rPr>
                  <a:t>Red-Blue Dominating Set</a:t>
                </a:r>
                <a:r>
                  <a:rPr lang="en-US" dirty="0" smtClean="0"/>
                  <a:t>)</a:t>
                </a:r>
              </a:p>
              <a:p>
                <a:r>
                  <a:rPr lang="en-US" dirty="0" smtClean="0"/>
                  <a:t>Linear Algebra (</a:t>
                </a:r>
                <a:r>
                  <a:rPr lang="en-US" cap="small" dirty="0" smtClean="0">
                    <a:solidFill>
                      <a:schemeClr val="accent1"/>
                    </a:solidFill>
                  </a:rPr>
                  <a:t>Minimum Dependent Set</a:t>
                </a:r>
                <a:r>
                  <a:rPr lang="en-US" dirty="0" smtClean="0"/>
                  <a:t>)</a:t>
                </a:r>
              </a:p>
              <a:p>
                <a:pPr lvl="1"/>
                <a:r>
                  <a:rPr lang="en-US" dirty="0" smtClean="0"/>
                  <a:t>Find a nonempty vector </a:t>
                </a:r>
                <a14:m>
                  <m:oMath xmlns:m="http://schemas.openxmlformats.org/officeDocument/2006/math">
                    <m:r>
                      <a:rPr lang="en-US" b="0" i="1" smtClean="0">
                        <a:solidFill>
                          <a:srgbClr val="C00000"/>
                        </a:solidFill>
                        <a:latin typeface="Cambria Math" panose="02040503050406030204" pitchFamily="18" charset="0"/>
                      </a:rPr>
                      <m:t>𝑥</m:t>
                    </m:r>
                    <m:r>
                      <a:rPr lang="en-US" b="0" i="1" smtClean="0">
                        <a:solidFill>
                          <a:srgbClr val="C00000"/>
                        </a:solidFill>
                        <a:latin typeface="Cambria Math" panose="02040503050406030204" pitchFamily="18" charset="0"/>
                        <a:ea typeface="Cambria Math" panose="02040503050406030204" pitchFamily="18" charset="0"/>
                      </a:rPr>
                      <m:t>∈</m:t>
                    </m:r>
                    <m:sSubSup>
                      <m:sSubSupPr>
                        <m:ctrlPr>
                          <a:rPr lang="en-US" b="0" i="1" smtClean="0">
                            <a:solidFill>
                              <a:srgbClr val="C00000"/>
                            </a:solidFill>
                            <a:latin typeface="Cambria Math" panose="02040503050406030204" pitchFamily="18" charset="0"/>
                            <a:ea typeface="Cambria Math" panose="02040503050406030204" pitchFamily="18" charset="0"/>
                          </a:rPr>
                        </m:ctrlPr>
                      </m:sSubSupPr>
                      <m:e>
                        <m:r>
                          <a:rPr lang="en-US" b="0" i="1" smtClean="0">
                            <a:solidFill>
                              <a:srgbClr val="C00000"/>
                            </a:solidFill>
                            <a:latin typeface="Cambria Math" panose="02040503050406030204" pitchFamily="18" charset="0"/>
                            <a:ea typeface="Cambria Math" panose="02040503050406030204" pitchFamily="18" charset="0"/>
                          </a:rPr>
                          <m:t>𝔽</m:t>
                        </m:r>
                      </m:e>
                      <m:sub>
                        <m:r>
                          <a:rPr lang="en-US" b="0" i="1" smtClean="0">
                            <a:solidFill>
                              <a:srgbClr val="C00000"/>
                            </a:solidFill>
                            <a:latin typeface="Cambria Math" panose="02040503050406030204" pitchFamily="18" charset="0"/>
                            <a:ea typeface="Cambria Math" panose="02040503050406030204" pitchFamily="18" charset="0"/>
                          </a:rPr>
                          <m:t>2</m:t>
                        </m:r>
                      </m:sub>
                      <m:sup>
                        <m:r>
                          <a:rPr lang="en-US" b="0" i="1" smtClean="0">
                            <a:solidFill>
                              <a:srgbClr val="C00000"/>
                            </a:solidFill>
                            <a:latin typeface="Cambria Math" panose="02040503050406030204" pitchFamily="18" charset="0"/>
                            <a:ea typeface="Cambria Math" panose="02040503050406030204" pitchFamily="18" charset="0"/>
                          </a:rPr>
                          <m:t>𝑛</m:t>
                        </m:r>
                      </m:sup>
                    </m:sSubSup>
                  </m:oMath>
                </a14:m>
                <a:r>
                  <a:rPr lang="en-US" dirty="0" smtClean="0"/>
                  <a:t> with Hamming weight at most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smtClean="0"/>
                  <a:t> such that </a:t>
                </a:r>
                <a14:m>
                  <m:oMath xmlns:m="http://schemas.openxmlformats.org/officeDocument/2006/math">
                    <m:r>
                      <a:rPr lang="en-US" b="0" i="1" smtClean="0">
                        <a:solidFill>
                          <a:srgbClr val="C00000"/>
                        </a:solidFill>
                        <a:latin typeface="Cambria Math" panose="02040503050406030204" pitchFamily="18" charset="0"/>
                      </a:rPr>
                      <m:t>𝐴𝑥</m:t>
                    </m:r>
                    <m:r>
                      <a:rPr lang="en-US" b="0" i="1" smtClean="0">
                        <a:solidFill>
                          <a:srgbClr val="C00000"/>
                        </a:solidFill>
                        <a:latin typeface="Cambria Math" panose="02040503050406030204" pitchFamily="18" charset="0"/>
                      </a:rPr>
                      <m:t>=0</m:t>
                    </m:r>
                  </m:oMath>
                </a14:m>
                <a:r>
                  <a:rPr lang="en-US" b="0" dirty="0" smtClean="0"/>
                  <a:t>.</a:t>
                </a:r>
              </a:p>
              <a:p>
                <a:r>
                  <a:rPr lang="en-US" dirty="0" err="1"/>
                  <a:t>Matroid</a:t>
                </a:r>
                <a:r>
                  <a:rPr lang="en-US" dirty="0"/>
                  <a:t> </a:t>
                </a:r>
                <a:r>
                  <a:rPr lang="en-US" dirty="0" smtClean="0"/>
                  <a:t>Theory (</a:t>
                </a:r>
                <a:r>
                  <a:rPr lang="en-US" cap="small" dirty="0" smtClean="0">
                    <a:solidFill>
                      <a:schemeClr val="accent1"/>
                    </a:solidFill>
                  </a:rPr>
                  <a:t>Shortest Circuit</a:t>
                </a:r>
                <a:r>
                  <a:rPr lang="en-US" dirty="0" smtClean="0"/>
                  <a:t>):</a:t>
                </a:r>
              </a:p>
              <a:p>
                <a:pPr lvl="1"/>
                <a:r>
                  <a:rPr lang="en-US" dirty="0" smtClean="0"/>
                  <a:t>Find </a:t>
                </a:r>
                <a:r>
                  <a:rPr lang="en-US" dirty="0"/>
                  <a:t>a circuit of size at most </a:t>
                </a:r>
                <a14:m>
                  <m:oMath xmlns:m="http://schemas.openxmlformats.org/officeDocument/2006/math">
                    <m:r>
                      <a:rPr lang="en-US" i="1" smtClean="0">
                        <a:solidFill>
                          <a:srgbClr val="C00000"/>
                        </a:solidFill>
                        <a:latin typeface="Cambria Math" panose="02040503050406030204" pitchFamily="18" charset="0"/>
                      </a:rPr>
                      <m:t>𝑘</m:t>
                    </m:r>
                  </m:oMath>
                </a14:m>
                <a:r>
                  <a:rPr lang="en-US" dirty="0"/>
                  <a:t> in a binary </a:t>
                </a:r>
                <a:r>
                  <a:rPr lang="en-US" dirty="0" err="1"/>
                  <a:t>matroid</a:t>
                </a:r>
                <a:r>
                  <a:rPr lang="en-US" dirty="0"/>
                  <a:t> </a:t>
                </a:r>
                <a:endParaRPr lang="en-US" dirty="0" smtClean="0"/>
              </a:p>
              <a:p>
                <a:r>
                  <a:rPr lang="en-US" dirty="0" smtClean="0"/>
                  <a:t>Coding Theory (</a:t>
                </a:r>
                <a:r>
                  <a:rPr lang="en-US" cap="small" dirty="0" smtClean="0">
                    <a:solidFill>
                      <a:schemeClr val="accent1"/>
                    </a:solidFill>
                  </a:rPr>
                  <a:t>Minimum Distance</a:t>
                </a:r>
                <a:r>
                  <a:rPr lang="en-US" dirty="0" smtClean="0"/>
                  <a:t>):</a:t>
                </a:r>
                <a:endParaRPr lang="en-US" dirty="0"/>
              </a:p>
              <a:p>
                <a:pPr lvl="1"/>
                <a:r>
                  <a:rPr lang="en-US" dirty="0" smtClean="0"/>
                  <a:t>Find a nonempty </a:t>
                </a:r>
                <a:r>
                  <a:rPr lang="en-US" dirty="0" err="1" smtClean="0"/>
                  <a:t>codeword</a:t>
                </a:r>
                <a:r>
                  <a:rPr lang="en-US" dirty="0" smtClean="0"/>
                  <a:t> of Hamming weight at most </a:t>
                </a:r>
                <a14:m>
                  <m:oMath xmlns:m="http://schemas.openxmlformats.org/officeDocument/2006/math">
                    <m:r>
                      <a:rPr lang="en-US" i="1" smtClean="0">
                        <a:solidFill>
                          <a:srgbClr val="C00000"/>
                        </a:solidFill>
                        <a:latin typeface="Cambria Math" panose="02040503050406030204" pitchFamily="18" charset="0"/>
                      </a:rPr>
                      <m:t>𝑘</m:t>
                    </m:r>
                  </m:oMath>
                </a14:m>
                <a:r>
                  <a:rPr lang="en-US" dirty="0" smtClean="0"/>
                  <a:t>.</a:t>
                </a:r>
              </a:p>
              <a:p>
                <a:pPr marL="0" indent="0">
                  <a:buNone/>
                </a:pPr>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49" y="1825625"/>
                <a:ext cx="8188779" cy="4351338"/>
              </a:xfrm>
              <a:blipFill>
                <a:blip r:embed="rId2"/>
                <a:stretch>
                  <a:fillRect l="-1340" t="-2241"/>
                </a:stretch>
              </a:blipFill>
            </p:spPr>
            <p:txBody>
              <a:bodyPr/>
              <a:lstStyle/>
              <a:p>
                <a:r>
                  <a:rPr lang="en-US">
                    <a:noFill/>
                  </a:rPr>
                  <a:t> </a:t>
                </a:r>
              </a:p>
            </p:txBody>
          </p:sp>
        </mc:Fallback>
      </mc:AlternateContent>
    </p:spTree>
    <p:extLst>
      <p:ext uri="{BB962C8B-B14F-4D97-AF65-F5344CB8AC3E}">
        <p14:creationId xmlns:p14="http://schemas.microsoft.com/office/powerpoint/2010/main" val="615290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79" y="354240"/>
            <a:ext cx="7886700" cy="1325563"/>
          </a:xfrm>
        </p:spPr>
        <p:txBody>
          <a:bodyPr/>
          <a:lstStyle/>
          <a:p>
            <a:r>
              <a:rPr lang="en-US" dirty="0" smtClean="0"/>
              <a:t>Coding theory</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3309257" y="2909109"/>
                <a:ext cx="3777342" cy="553998"/>
              </a:xfrm>
              <a:prstGeom prst="rect">
                <a:avLst/>
              </a:prstGeom>
              <a:noFill/>
            </p:spPr>
            <p:txBody>
              <a:bodyPr wrap="square" lIns="0" tIns="0" rIns="0" bIns="0" rtlCol="0">
                <a:spAutoFit/>
              </a:bodyPr>
              <a:lstStyle/>
              <a:p>
                <a:pPr algn="ctr"/>
                <a14:m>
                  <m:oMath xmlns:m="http://schemas.openxmlformats.org/officeDocument/2006/math">
                    <m:r>
                      <a:rPr lang="en-US" sz="3600" i="1" smtClean="0">
                        <a:solidFill>
                          <a:srgbClr val="C00000"/>
                        </a:solidFill>
                        <a:latin typeface="Cambria Math" panose="02040503050406030204" pitchFamily="18" charset="0"/>
                        <a:ea typeface="Cambria Math" panose="02040503050406030204" pitchFamily="18" charset="0"/>
                      </a:rPr>
                      <m:t>𝒞</m:t>
                    </m:r>
                    <m:r>
                      <a:rPr lang="en-US" sz="3600" b="0" i="1" smtClean="0">
                        <a:solidFill>
                          <a:srgbClr val="C00000"/>
                        </a:solidFill>
                        <a:latin typeface="Cambria Math" panose="02040503050406030204" pitchFamily="18" charset="0"/>
                        <a:ea typeface="Cambria Math" panose="02040503050406030204" pitchFamily="18" charset="0"/>
                      </a:rPr>
                      <m:t>=</m:t>
                    </m:r>
                    <m:d>
                      <m:dPr>
                        <m:begChr m:val="{"/>
                        <m:endChr m:val="|"/>
                        <m:ctrlPr>
                          <a:rPr lang="en-US" sz="3600" b="0" i="1" smtClean="0">
                            <a:solidFill>
                              <a:srgbClr val="C00000"/>
                            </a:solidFill>
                            <a:latin typeface="Cambria Math" panose="02040503050406030204" pitchFamily="18" charset="0"/>
                            <a:ea typeface="Cambria Math" panose="02040503050406030204" pitchFamily="18" charset="0"/>
                          </a:rPr>
                        </m:ctrlPr>
                      </m:dPr>
                      <m:e>
                        <m:r>
                          <a:rPr lang="en-US" sz="3600" b="0" i="1" smtClean="0">
                            <a:solidFill>
                              <a:srgbClr val="C00000"/>
                            </a:solidFill>
                            <a:latin typeface="Cambria Math" panose="02040503050406030204" pitchFamily="18" charset="0"/>
                            <a:ea typeface="Cambria Math" panose="02040503050406030204" pitchFamily="18" charset="0"/>
                          </a:rPr>
                          <m:t>𝐴𝑥</m:t>
                        </m:r>
                        <m:r>
                          <a:rPr lang="en-US" sz="3600" b="0" i="1" smtClean="0">
                            <a:solidFill>
                              <a:srgbClr val="C00000"/>
                            </a:solidFill>
                            <a:latin typeface="Cambria Math" panose="02040503050406030204" pitchFamily="18" charset="0"/>
                            <a:ea typeface="Cambria Math" panose="02040503050406030204" pitchFamily="18" charset="0"/>
                          </a:rPr>
                          <m:t> </m:t>
                        </m:r>
                      </m:e>
                    </m:d>
                    <m:r>
                      <a:rPr lang="en-US" sz="3600" b="0" i="1" smtClean="0">
                        <a:solidFill>
                          <a:srgbClr val="C00000"/>
                        </a:solidFill>
                        <a:latin typeface="Cambria Math" panose="02040503050406030204" pitchFamily="18" charset="0"/>
                        <a:ea typeface="Cambria Math" panose="02040503050406030204" pitchFamily="18" charset="0"/>
                      </a:rPr>
                      <m:t> </m:t>
                    </m:r>
                    <m:r>
                      <a:rPr lang="en-US" sz="3600" b="0" i="1" smtClean="0">
                        <a:solidFill>
                          <a:srgbClr val="C00000"/>
                        </a:solidFill>
                        <a:latin typeface="Cambria Math" panose="02040503050406030204" pitchFamily="18" charset="0"/>
                        <a:ea typeface="Cambria Math" panose="02040503050406030204" pitchFamily="18" charset="0"/>
                      </a:rPr>
                      <m:t>𝑥</m:t>
                    </m:r>
                    <m:r>
                      <a:rPr lang="en-US" sz="3600" b="0" i="1" smtClean="0">
                        <a:solidFill>
                          <a:srgbClr val="C00000"/>
                        </a:solidFill>
                        <a:latin typeface="Cambria Math" panose="02040503050406030204" pitchFamily="18" charset="0"/>
                        <a:ea typeface="Cambria Math" panose="02040503050406030204" pitchFamily="18" charset="0"/>
                      </a:rPr>
                      <m:t>∈</m:t>
                    </m:r>
                    <m:sSubSup>
                      <m:sSubSupPr>
                        <m:ctrlPr>
                          <a:rPr lang="en-US" sz="3600" b="0" i="1" smtClean="0">
                            <a:solidFill>
                              <a:srgbClr val="C00000"/>
                            </a:solidFill>
                            <a:latin typeface="Cambria Math" panose="02040503050406030204" pitchFamily="18" charset="0"/>
                            <a:ea typeface="Cambria Math" panose="02040503050406030204" pitchFamily="18" charset="0"/>
                          </a:rPr>
                        </m:ctrlPr>
                      </m:sSubSupPr>
                      <m:e>
                        <m:r>
                          <a:rPr lang="en-US" sz="3600" b="0" i="1" smtClean="0">
                            <a:solidFill>
                              <a:srgbClr val="C00000"/>
                            </a:solidFill>
                            <a:latin typeface="Cambria Math" panose="02040503050406030204" pitchFamily="18" charset="0"/>
                            <a:ea typeface="Cambria Math" panose="02040503050406030204" pitchFamily="18" charset="0"/>
                          </a:rPr>
                          <m:t>𝔽</m:t>
                        </m:r>
                      </m:e>
                      <m:sub>
                        <m:r>
                          <a:rPr lang="en-US" sz="3600" b="0" i="1" smtClean="0">
                            <a:solidFill>
                              <a:srgbClr val="C00000"/>
                            </a:solidFill>
                            <a:latin typeface="Cambria Math" panose="02040503050406030204" pitchFamily="18" charset="0"/>
                            <a:ea typeface="Cambria Math" panose="02040503050406030204" pitchFamily="18" charset="0"/>
                          </a:rPr>
                          <m:t>2</m:t>
                        </m:r>
                      </m:sub>
                      <m:sup>
                        <m:r>
                          <a:rPr lang="en-US" sz="3600" b="0" i="1" smtClean="0">
                            <a:solidFill>
                              <a:srgbClr val="C00000"/>
                            </a:solidFill>
                            <a:latin typeface="Cambria Math" panose="02040503050406030204" pitchFamily="18" charset="0"/>
                            <a:ea typeface="Cambria Math" panose="02040503050406030204" pitchFamily="18" charset="0"/>
                          </a:rPr>
                          <m:t>𝑚</m:t>
                        </m:r>
                      </m:sup>
                    </m:sSubSup>
                  </m:oMath>
                </a14:m>
                <a:r>
                  <a:rPr lang="en-US" sz="3600" dirty="0" smtClean="0">
                    <a:solidFill>
                      <a:srgbClr val="C00000"/>
                    </a:solidFill>
                  </a:rPr>
                  <a:t>}</a:t>
                </a:r>
                <a:endParaRPr lang="en-US" sz="3600" dirty="0">
                  <a:solidFill>
                    <a:srgbClr val="C0000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3309257" y="2909109"/>
                <a:ext cx="3777342" cy="553998"/>
              </a:xfrm>
              <a:prstGeom prst="rect">
                <a:avLst/>
              </a:prstGeom>
              <a:blipFill>
                <a:blip r:embed="rId2"/>
                <a:stretch>
                  <a:fillRect t="-25275" r="-3877" b="-494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997064" y="3935471"/>
                <a:ext cx="3659848" cy="551305"/>
              </a:xfrm>
              <a:prstGeom prst="rect">
                <a:avLst/>
              </a:prstGeom>
              <a:noFill/>
            </p:spPr>
            <p:txBody>
              <a:bodyPr wrap="none" lIns="0" tIns="0" rIns="0" bIns="0" rtlCol="0">
                <a:spAutoFit/>
              </a:bodyPr>
              <a:lstStyle/>
              <a:p>
                <a:pPr algn="ctr"/>
                <a14:m>
                  <m:oMath xmlns:m="http://schemas.openxmlformats.org/officeDocument/2006/math">
                    <m:r>
                      <a:rPr lang="en-US" sz="3600" b="0" i="1" smtClean="0">
                        <a:solidFill>
                          <a:srgbClr val="C00000"/>
                        </a:solidFill>
                        <a:latin typeface="Cambria Math" panose="02040503050406030204" pitchFamily="18" charset="0"/>
                      </a:rPr>
                      <m:t>𝑦</m:t>
                    </m:r>
                    <m:r>
                      <a:rPr lang="en-US" sz="3600" i="1">
                        <a:solidFill>
                          <a:srgbClr val="C00000"/>
                        </a:solidFill>
                        <a:latin typeface="Cambria Math" panose="02040503050406030204" pitchFamily="18" charset="0"/>
                        <a:ea typeface="Cambria Math" panose="02040503050406030204" pitchFamily="18" charset="0"/>
                      </a:rPr>
                      <m:t>∈</m:t>
                    </m:r>
                    <m:r>
                      <a:rPr lang="en-US" sz="3600" i="1">
                        <a:solidFill>
                          <a:srgbClr val="C00000"/>
                        </a:solidFill>
                        <a:latin typeface="Cambria Math" panose="02040503050406030204" pitchFamily="18" charset="0"/>
                        <a:ea typeface="Cambria Math" panose="02040503050406030204" pitchFamily="18" charset="0"/>
                      </a:rPr>
                      <m:t>𝒞</m:t>
                    </m:r>
                    <m:r>
                      <a:rPr lang="en-US" sz="3600" i="1" smtClean="0">
                        <a:solidFill>
                          <a:srgbClr val="C00000"/>
                        </a:solidFill>
                        <a:latin typeface="Cambria Math" panose="02040503050406030204" pitchFamily="18" charset="0"/>
                        <a:ea typeface="Cambria Math" panose="02040503050406030204" pitchFamily="18" charset="0"/>
                      </a:rPr>
                      <m:t>⇔</m:t>
                    </m:r>
                    <m:sSup>
                      <m:sSupPr>
                        <m:ctrlPr>
                          <a:rPr lang="en-US" sz="3600" i="1" smtClean="0">
                            <a:solidFill>
                              <a:srgbClr val="C00000"/>
                            </a:solidFill>
                            <a:latin typeface="Cambria Math" panose="02040503050406030204" pitchFamily="18" charset="0"/>
                            <a:ea typeface="Cambria Math" panose="02040503050406030204" pitchFamily="18" charset="0"/>
                          </a:rPr>
                        </m:ctrlPr>
                      </m:sSupPr>
                      <m:e>
                        <m:r>
                          <a:rPr lang="en-US" sz="3600" b="0" i="1" smtClean="0">
                            <a:solidFill>
                              <a:srgbClr val="C00000"/>
                            </a:solidFill>
                            <a:latin typeface="Cambria Math" panose="02040503050406030204" pitchFamily="18" charset="0"/>
                            <a:ea typeface="Cambria Math" panose="02040503050406030204" pitchFamily="18" charset="0"/>
                          </a:rPr>
                          <m:t>𝐴</m:t>
                        </m:r>
                      </m:e>
                      <m:sup>
                        <m:r>
                          <a:rPr lang="en-US" sz="3600" i="1" smtClean="0">
                            <a:solidFill>
                              <a:srgbClr val="C00000"/>
                            </a:solidFill>
                            <a:latin typeface="Cambria Math" panose="02040503050406030204" pitchFamily="18" charset="0"/>
                            <a:ea typeface="Cambria Math" panose="02040503050406030204" pitchFamily="18" charset="0"/>
                          </a:rPr>
                          <m:t>⊥</m:t>
                        </m:r>
                      </m:sup>
                    </m:sSup>
                    <m:r>
                      <a:rPr lang="en-US" sz="3600" b="0" i="1" smtClean="0">
                        <a:solidFill>
                          <a:srgbClr val="C00000"/>
                        </a:solidFill>
                        <a:latin typeface="Cambria Math" panose="02040503050406030204" pitchFamily="18" charset="0"/>
                        <a:ea typeface="Cambria Math" panose="02040503050406030204" pitchFamily="18" charset="0"/>
                      </a:rPr>
                      <m:t>𝑦</m:t>
                    </m:r>
                    <m:r>
                      <a:rPr lang="en-US" sz="3600" b="0" i="1" smtClean="0">
                        <a:solidFill>
                          <a:srgbClr val="C00000"/>
                        </a:solidFill>
                        <a:latin typeface="Cambria Math" panose="02040503050406030204" pitchFamily="18" charset="0"/>
                        <a:ea typeface="Cambria Math" panose="02040503050406030204" pitchFamily="18" charset="0"/>
                      </a:rPr>
                      <m:t>=0</m:t>
                    </m:r>
                  </m:oMath>
                </a14:m>
                <a:r>
                  <a:rPr lang="en-US" dirty="0" smtClean="0">
                    <a:solidFill>
                      <a:srgbClr val="C00000"/>
                    </a:solidFill>
                  </a:rPr>
                  <a:t>   </a:t>
                </a:r>
                <a:endParaRPr lang="en-US" dirty="0">
                  <a:solidFill>
                    <a:srgbClr val="C00000"/>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1997064" y="3935471"/>
                <a:ext cx="3659848" cy="551305"/>
              </a:xfrm>
              <a:prstGeom prst="rect">
                <a:avLst/>
              </a:prstGeom>
              <a:blipFill>
                <a:blip r:embed="rId3"/>
                <a:stretch>
                  <a:fillRect/>
                </a:stretch>
              </a:blipFill>
            </p:spPr>
            <p:txBody>
              <a:bodyPr/>
              <a:lstStyle/>
              <a:p>
                <a:r>
                  <a:rPr lang="en-US">
                    <a:noFill/>
                  </a:rPr>
                  <a:t> </a:t>
                </a:r>
              </a:p>
            </p:txBody>
          </p:sp>
        </mc:Fallback>
      </mc:AlternateContent>
      <p:sp>
        <p:nvSpPr>
          <p:cNvPr id="8" name="TextBox 7"/>
          <p:cNvSpPr txBox="1"/>
          <p:nvPr/>
        </p:nvSpPr>
        <p:spPr>
          <a:xfrm>
            <a:off x="670079" y="1864277"/>
            <a:ext cx="3802195" cy="646331"/>
          </a:xfrm>
          <a:prstGeom prst="rect">
            <a:avLst/>
          </a:prstGeom>
          <a:noFill/>
        </p:spPr>
        <p:txBody>
          <a:bodyPr wrap="none" rtlCol="0">
            <a:spAutoFit/>
          </a:bodyPr>
          <a:lstStyle/>
          <a:p>
            <a:r>
              <a:rPr lang="en-US" sz="3600" dirty="0" smtClean="0"/>
              <a:t>Generating matrix: </a:t>
            </a:r>
            <a:endParaRPr lang="en-US" sz="3600" dirty="0"/>
          </a:p>
        </p:txBody>
      </p:sp>
      <mc:AlternateContent xmlns:mc="http://schemas.openxmlformats.org/markup-compatibility/2006">
        <mc:Choice xmlns:a14="http://schemas.microsoft.com/office/drawing/2010/main" Requires="a14">
          <p:sp>
            <p:nvSpPr>
              <p:cNvPr id="9" name="TextBox 8"/>
              <p:cNvSpPr txBox="1"/>
              <p:nvPr/>
            </p:nvSpPr>
            <p:spPr>
              <a:xfrm>
                <a:off x="4348843" y="1888868"/>
                <a:ext cx="2025683" cy="575927"/>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en-US" sz="3600" b="0" i="1" smtClean="0">
                          <a:solidFill>
                            <a:srgbClr val="C00000"/>
                          </a:solidFill>
                          <a:latin typeface="Cambria Math" panose="02040503050406030204" pitchFamily="18" charset="0"/>
                        </a:rPr>
                        <m:t>𝐴</m:t>
                      </m:r>
                      <m:r>
                        <a:rPr lang="en-US" sz="3600" b="0" i="1" smtClean="0">
                          <a:solidFill>
                            <a:srgbClr val="C00000"/>
                          </a:solidFill>
                          <a:latin typeface="Cambria Math" panose="02040503050406030204" pitchFamily="18" charset="0"/>
                          <a:ea typeface="Cambria Math" panose="02040503050406030204" pitchFamily="18" charset="0"/>
                        </a:rPr>
                        <m:t>∈</m:t>
                      </m:r>
                      <m:sSubSup>
                        <m:sSubSupPr>
                          <m:ctrlPr>
                            <a:rPr lang="en-US" sz="3600" b="0" i="1" smtClean="0">
                              <a:solidFill>
                                <a:srgbClr val="C00000"/>
                              </a:solidFill>
                              <a:latin typeface="Cambria Math" panose="02040503050406030204" pitchFamily="18" charset="0"/>
                              <a:ea typeface="Cambria Math" panose="02040503050406030204" pitchFamily="18" charset="0"/>
                            </a:rPr>
                          </m:ctrlPr>
                        </m:sSubSupPr>
                        <m:e>
                          <m:r>
                            <a:rPr lang="en-US" sz="3600" b="0" i="1" smtClean="0">
                              <a:solidFill>
                                <a:srgbClr val="C00000"/>
                              </a:solidFill>
                              <a:latin typeface="Cambria Math" panose="02040503050406030204" pitchFamily="18" charset="0"/>
                              <a:ea typeface="Cambria Math" panose="02040503050406030204" pitchFamily="18" charset="0"/>
                            </a:rPr>
                            <m:t>𝔽</m:t>
                          </m:r>
                        </m:e>
                        <m:sub>
                          <m:r>
                            <a:rPr lang="en-US" sz="3600" b="0" i="1" smtClean="0">
                              <a:solidFill>
                                <a:srgbClr val="C00000"/>
                              </a:solidFill>
                              <a:latin typeface="Cambria Math" panose="02040503050406030204" pitchFamily="18" charset="0"/>
                              <a:ea typeface="Cambria Math" panose="02040503050406030204" pitchFamily="18" charset="0"/>
                            </a:rPr>
                            <m:t>2</m:t>
                          </m:r>
                        </m:sub>
                        <m:sup>
                          <m:r>
                            <a:rPr lang="en-US" sz="3600" b="0" i="1" smtClean="0">
                              <a:solidFill>
                                <a:srgbClr val="C00000"/>
                              </a:solidFill>
                              <a:latin typeface="Cambria Math" panose="02040503050406030204" pitchFamily="18" charset="0"/>
                              <a:ea typeface="Cambria Math" panose="02040503050406030204" pitchFamily="18" charset="0"/>
                            </a:rPr>
                            <m:t>h</m:t>
                          </m:r>
                          <m:r>
                            <a:rPr lang="en-US" sz="3600" b="0" i="1" smtClean="0">
                              <a:solidFill>
                                <a:srgbClr val="C00000"/>
                              </a:solidFill>
                              <a:latin typeface="Cambria Math" panose="02040503050406030204" pitchFamily="18" charset="0"/>
                              <a:ea typeface="Cambria Math" panose="02040503050406030204" pitchFamily="18" charset="0"/>
                            </a:rPr>
                            <m:t>×</m:t>
                          </m:r>
                          <m:r>
                            <a:rPr lang="en-US" sz="3600" b="0" i="1" smtClean="0">
                              <a:solidFill>
                                <a:srgbClr val="C00000"/>
                              </a:solidFill>
                              <a:latin typeface="Cambria Math" panose="02040503050406030204" pitchFamily="18" charset="0"/>
                              <a:ea typeface="Cambria Math" panose="02040503050406030204" pitchFamily="18" charset="0"/>
                            </a:rPr>
                            <m:t>𝑚</m:t>
                          </m:r>
                        </m:sup>
                      </m:sSubSup>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4348843" y="1888868"/>
                <a:ext cx="2025683" cy="575927"/>
              </a:xfrm>
              <a:prstGeom prst="rect">
                <a:avLst/>
              </a:prstGeom>
              <a:blipFill>
                <a:blip r:embed="rId4"/>
                <a:stretch>
                  <a:fillRect/>
                </a:stretch>
              </a:blipFill>
            </p:spPr>
            <p:txBody>
              <a:bodyPr/>
              <a:lstStyle/>
              <a:p>
                <a:r>
                  <a:rPr lang="en-US">
                    <a:noFill/>
                  </a:rPr>
                  <a:t> </a:t>
                </a:r>
              </a:p>
            </p:txBody>
          </p:sp>
        </mc:Fallback>
      </mc:AlternateContent>
      <p:sp>
        <p:nvSpPr>
          <p:cNvPr id="10" name="TextBox 9"/>
          <p:cNvSpPr txBox="1"/>
          <p:nvPr/>
        </p:nvSpPr>
        <p:spPr>
          <a:xfrm>
            <a:off x="733192" y="2862942"/>
            <a:ext cx="2414444" cy="646331"/>
          </a:xfrm>
          <a:prstGeom prst="rect">
            <a:avLst/>
          </a:prstGeom>
          <a:noFill/>
        </p:spPr>
        <p:txBody>
          <a:bodyPr wrap="none" rtlCol="0">
            <a:spAutoFit/>
          </a:bodyPr>
          <a:lstStyle/>
          <a:p>
            <a:r>
              <a:rPr lang="en-US" sz="3600" dirty="0" err="1" smtClean="0"/>
              <a:t>Codewords</a:t>
            </a:r>
            <a:r>
              <a:rPr lang="en-US" sz="3600" dirty="0"/>
              <a:t>:</a:t>
            </a:r>
          </a:p>
        </p:txBody>
      </p:sp>
      <p:sp>
        <p:nvSpPr>
          <p:cNvPr id="11" name="TextBox 10"/>
          <p:cNvSpPr txBox="1"/>
          <p:nvPr/>
        </p:nvSpPr>
        <p:spPr>
          <a:xfrm>
            <a:off x="733192" y="3899039"/>
            <a:ext cx="1092158" cy="646331"/>
          </a:xfrm>
          <a:prstGeom prst="rect">
            <a:avLst/>
          </a:prstGeom>
          <a:noFill/>
        </p:spPr>
        <p:txBody>
          <a:bodyPr wrap="none" rtlCol="0">
            <a:spAutoFit/>
          </a:bodyPr>
          <a:lstStyle/>
          <a:p>
            <a:r>
              <a:rPr lang="en-US" sz="3600" b="1" dirty="0" smtClean="0"/>
              <a:t>Fact:</a:t>
            </a:r>
            <a:endParaRPr lang="en-US" sz="3600" b="1" dirty="0"/>
          </a:p>
        </p:txBody>
      </p:sp>
      <p:sp>
        <p:nvSpPr>
          <p:cNvPr id="12" name="TextBox 11"/>
          <p:cNvSpPr txBox="1"/>
          <p:nvPr/>
        </p:nvSpPr>
        <p:spPr>
          <a:xfrm>
            <a:off x="733192" y="5314573"/>
            <a:ext cx="8436429" cy="369332"/>
          </a:xfrm>
          <a:prstGeom prst="rect">
            <a:avLst/>
          </a:prstGeom>
          <a:noFill/>
        </p:spPr>
        <p:txBody>
          <a:bodyPr wrap="square" rtlCol="0">
            <a:spAutoFit/>
          </a:bodyPr>
          <a:lstStyle/>
          <a:p>
            <a:r>
              <a:rPr lang="en-US" dirty="0" smtClean="0"/>
              <a:t>distance, systematic code, Sphere packing bound,…</a:t>
            </a:r>
            <a:endParaRPr lang="en-US" dirty="0"/>
          </a:p>
        </p:txBody>
      </p:sp>
    </p:spTree>
    <p:extLst>
      <p:ext uri="{BB962C8B-B14F-4D97-AF65-F5344CB8AC3E}">
        <p14:creationId xmlns:p14="http://schemas.microsoft.com/office/powerpoint/2010/main" val="3003805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W[1]-hardness of </a:t>
            </a:r>
            <a:r>
              <a:rPr lang="en-US" cap="small" dirty="0" smtClean="0">
                <a:solidFill>
                  <a:schemeClr val="accent1"/>
                </a:solidFill>
              </a:rPr>
              <a:t>Odd Set</a:t>
            </a:r>
            <a:endParaRPr lang="en-US" cap="small" dirty="0">
              <a:solidFill>
                <a:schemeClr val="accent1"/>
              </a:solidFill>
            </a:endParaRPr>
          </a:p>
        </p:txBody>
      </p:sp>
      <p:pic>
        <p:nvPicPr>
          <p:cNvPr id="5" name="Picture 4"/>
          <p:cNvPicPr>
            <a:picLocks noChangeAspect="1"/>
          </p:cNvPicPr>
          <p:nvPr/>
        </p:nvPicPr>
        <p:blipFill>
          <a:blip r:embed="rId2"/>
          <a:stretch>
            <a:fillRect/>
          </a:stretch>
        </p:blipFill>
        <p:spPr>
          <a:xfrm>
            <a:off x="1241341" y="2359890"/>
            <a:ext cx="6291864" cy="3782292"/>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2576947" y="1827837"/>
                <a:ext cx="383990" cy="43088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1</m:t>
                          </m:r>
                        </m:sub>
                      </m:sSub>
                    </m:oMath>
                  </m:oMathPara>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2576947" y="1827837"/>
                <a:ext cx="383990"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731492" y="1837074"/>
                <a:ext cx="383990" cy="43088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2</m:t>
                          </m:r>
                        </m:sub>
                      </m:sSub>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3731492" y="1837074"/>
                <a:ext cx="383990" cy="43088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4765965" y="1837074"/>
                <a:ext cx="383990" cy="43088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3</m:t>
                          </m:r>
                        </m:sub>
                      </m:sSub>
                    </m:oMath>
                  </m:oMathPara>
                </a14:m>
                <a:endParaRPr lang="en-US" sz="2800" dirty="0"/>
              </a:p>
            </p:txBody>
          </p:sp>
        </mc:Choice>
        <mc:Fallback>
          <p:sp>
            <p:nvSpPr>
              <p:cNvPr id="9" name="TextBox 8"/>
              <p:cNvSpPr txBox="1">
                <a:spLocks noRot="1" noChangeAspect="1" noMove="1" noResize="1" noEditPoints="1" noAdjustHandles="1" noChangeArrowheads="1" noChangeShapeType="1" noTextEdit="1"/>
              </p:cNvSpPr>
              <p:nvPr/>
            </p:nvSpPr>
            <p:spPr>
              <a:xfrm>
                <a:off x="4765965" y="1837074"/>
                <a:ext cx="383990" cy="43088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5800438" y="1837074"/>
                <a:ext cx="383990" cy="43088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4</m:t>
                          </m:r>
                        </m:sub>
                      </m:sSub>
                    </m:oMath>
                  </m:oMathPara>
                </a14:m>
                <a:endParaRPr lang="en-US" sz="2800" dirty="0"/>
              </a:p>
            </p:txBody>
          </p:sp>
        </mc:Choice>
        <mc:Fallback>
          <p:sp>
            <p:nvSpPr>
              <p:cNvPr id="10" name="TextBox 9"/>
              <p:cNvSpPr txBox="1">
                <a:spLocks noRot="1" noChangeAspect="1" noMove="1" noResize="1" noEditPoints="1" noAdjustHandles="1" noChangeArrowheads="1" noChangeShapeType="1" noTextEdit="1"/>
              </p:cNvSpPr>
              <p:nvPr/>
            </p:nvSpPr>
            <p:spPr>
              <a:xfrm>
                <a:off x="5800438" y="1837074"/>
                <a:ext cx="383990"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1524001" y="3647882"/>
                <a:ext cx="572654" cy="44980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1,2</m:t>
                          </m:r>
                        </m:sub>
                      </m:sSub>
                    </m:oMath>
                  </m:oMathPara>
                </a14:m>
                <a:endParaRPr lang="en-US" sz="2800" dirty="0"/>
              </a:p>
            </p:txBody>
          </p:sp>
        </mc:Choice>
        <mc:Fallback>
          <p:sp>
            <p:nvSpPr>
              <p:cNvPr id="11" name="TextBox 10"/>
              <p:cNvSpPr txBox="1">
                <a:spLocks noRot="1" noChangeAspect="1" noMove="1" noResize="1" noEditPoints="1" noAdjustHandles="1" noChangeArrowheads="1" noChangeShapeType="1" noTextEdit="1"/>
              </p:cNvSpPr>
              <p:nvPr/>
            </p:nvSpPr>
            <p:spPr>
              <a:xfrm>
                <a:off x="1524001" y="3647882"/>
                <a:ext cx="572654" cy="44980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2482615" y="3647882"/>
                <a:ext cx="572654" cy="44980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1,3</m:t>
                          </m:r>
                        </m:sub>
                      </m:sSub>
                    </m:oMath>
                  </m:oMathPara>
                </a14:m>
                <a:endParaRPr lang="en-US" sz="2800" dirty="0"/>
              </a:p>
            </p:txBody>
          </p:sp>
        </mc:Choice>
        <mc:Fallback>
          <p:sp>
            <p:nvSpPr>
              <p:cNvPr id="12" name="TextBox 11"/>
              <p:cNvSpPr txBox="1">
                <a:spLocks noRot="1" noChangeAspect="1" noMove="1" noResize="1" noEditPoints="1" noAdjustHandles="1" noChangeArrowheads="1" noChangeShapeType="1" noTextEdit="1"/>
              </p:cNvSpPr>
              <p:nvPr/>
            </p:nvSpPr>
            <p:spPr>
              <a:xfrm>
                <a:off x="2482615" y="3647882"/>
                <a:ext cx="572654" cy="449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3559333" y="3647882"/>
                <a:ext cx="572654" cy="44980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1,4</m:t>
                          </m:r>
                        </m:sub>
                      </m:sSub>
                    </m:oMath>
                  </m:oMathPara>
                </a14:m>
                <a:endParaRPr lang="en-US" sz="2800" dirty="0"/>
              </a:p>
            </p:txBody>
          </p:sp>
        </mc:Choice>
        <mc:Fallback>
          <p:sp>
            <p:nvSpPr>
              <p:cNvPr id="13" name="TextBox 12"/>
              <p:cNvSpPr txBox="1">
                <a:spLocks noRot="1" noChangeAspect="1" noMove="1" noResize="1" noEditPoints="1" noAdjustHandles="1" noChangeArrowheads="1" noChangeShapeType="1" noTextEdit="1"/>
              </p:cNvSpPr>
              <p:nvPr/>
            </p:nvSpPr>
            <p:spPr>
              <a:xfrm>
                <a:off x="3559333" y="3647882"/>
                <a:ext cx="572654" cy="44980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4636051" y="3647882"/>
                <a:ext cx="572654" cy="44980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2,3</m:t>
                          </m:r>
                        </m:sub>
                      </m:sSub>
                    </m:oMath>
                  </m:oMathPara>
                </a14:m>
                <a:endParaRPr lang="en-US" sz="2800" dirty="0"/>
              </a:p>
            </p:txBody>
          </p:sp>
        </mc:Choice>
        <mc:Fallback>
          <p:sp>
            <p:nvSpPr>
              <p:cNvPr id="14" name="TextBox 13"/>
              <p:cNvSpPr txBox="1">
                <a:spLocks noRot="1" noChangeAspect="1" noMove="1" noResize="1" noEditPoints="1" noAdjustHandles="1" noChangeArrowheads="1" noChangeShapeType="1" noTextEdit="1"/>
              </p:cNvSpPr>
              <p:nvPr/>
            </p:nvSpPr>
            <p:spPr>
              <a:xfrm>
                <a:off x="4636051" y="3647882"/>
                <a:ext cx="572654" cy="44980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5712769" y="3647882"/>
                <a:ext cx="572654" cy="44980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2,4</m:t>
                          </m:r>
                        </m:sub>
                      </m:sSub>
                    </m:oMath>
                  </m:oMathPara>
                </a14:m>
                <a:endParaRPr lang="en-US" sz="2800" dirty="0"/>
              </a:p>
            </p:txBody>
          </p:sp>
        </mc:Choice>
        <mc:Fallback>
          <p:sp>
            <p:nvSpPr>
              <p:cNvPr id="15" name="TextBox 14"/>
              <p:cNvSpPr txBox="1">
                <a:spLocks noRot="1" noChangeAspect="1" noMove="1" noResize="1" noEditPoints="1" noAdjustHandles="1" noChangeArrowheads="1" noChangeShapeType="1" noTextEdit="1"/>
              </p:cNvSpPr>
              <p:nvPr/>
            </p:nvSpPr>
            <p:spPr>
              <a:xfrm>
                <a:off x="5712769" y="3647882"/>
                <a:ext cx="572654" cy="44980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6775710" y="3647882"/>
                <a:ext cx="572654" cy="44980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3,4</m:t>
                          </m:r>
                        </m:sub>
                      </m:sSub>
                    </m:oMath>
                  </m:oMathPara>
                </a14:m>
                <a:endParaRPr lang="en-US" sz="2800" dirty="0"/>
              </a:p>
            </p:txBody>
          </p:sp>
        </mc:Choice>
        <mc:Fallback>
          <p:sp>
            <p:nvSpPr>
              <p:cNvPr id="17" name="TextBox 16"/>
              <p:cNvSpPr txBox="1">
                <a:spLocks noRot="1" noChangeAspect="1" noMove="1" noResize="1" noEditPoints="1" noAdjustHandles="1" noChangeArrowheads="1" noChangeShapeType="1" noTextEdit="1"/>
              </p:cNvSpPr>
              <p:nvPr/>
            </p:nvSpPr>
            <p:spPr>
              <a:xfrm>
                <a:off x="6775710" y="3647882"/>
                <a:ext cx="572654" cy="449803"/>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4550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2982" y="1885868"/>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Odd Set</a:t>
            </a:r>
            <a:endParaRPr lang="en-US" sz="3200" dirty="0">
              <a:solidFill>
                <a:schemeClr val="tx1"/>
              </a:solidFill>
            </a:endParaRPr>
          </a:p>
        </p:txBody>
      </p:sp>
      <p:sp>
        <p:nvSpPr>
          <p:cNvPr id="5" name="Rounded Rectangle 4"/>
          <p:cNvSpPr/>
          <p:nvPr/>
        </p:nvSpPr>
        <p:spPr>
          <a:xfrm>
            <a:off x="5739411" y="1885868"/>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Even Set</a:t>
            </a:r>
            <a:endParaRPr lang="en-US" sz="3200" dirty="0">
              <a:solidFill>
                <a:schemeClr val="tx1"/>
              </a:solidFill>
            </a:endParaRPr>
          </a:p>
        </p:txBody>
      </p:sp>
      <p:sp>
        <p:nvSpPr>
          <p:cNvPr id="6" name="Right Arrow 5"/>
          <p:cNvSpPr/>
          <p:nvPr/>
        </p:nvSpPr>
        <p:spPr>
          <a:xfrm>
            <a:off x="4060371" y="2351315"/>
            <a:ext cx="1458686" cy="424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436091" y="1744744"/>
            <a:ext cx="707245" cy="1446550"/>
          </a:xfrm>
          <a:prstGeom prst="rect">
            <a:avLst/>
          </a:prstGeom>
          <a:noFill/>
        </p:spPr>
        <p:txBody>
          <a:bodyPr wrap="none" rtlCol="0">
            <a:spAutoFit/>
          </a:bodyPr>
          <a:lstStyle/>
          <a:p>
            <a:r>
              <a:rPr lang="en-US" sz="8800" b="1" dirty="0" smtClean="0">
                <a:solidFill>
                  <a:srgbClr val="C00000"/>
                </a:solidFill>
              </a:rPr>
              <a:t>?</a:t>
            </a:r>
            <a:endParaRPr lang="en-US" sz="8800" b="1" dirty="0">
              <a:solidFill>
                <a:srgbClr val="C00000"/>
              </a:solidFill>
            </a:endParaRPr>
          </a:p>
        </p:txBody>
      </p:sp>
    </p:spTree>
    <p:extLst>
      <p:ext uri="{BB962C8B-B14F-4D97-AF65-F5344CB8AC3E}">
        <p14:creationId xmlns:p14="http://schemas.microsoft.com/office/powerpoint/2010/main" val="2696267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1774371" y="5465455"/>
            <a:ext cx="1458686" cy="424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flipV="1">
            <a:off x="2114632" y="5008259"/>
            <a:ext cx="555171" cy="1175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flipV="1">
            <a:off x="6741061" y="5008259"/>
            <a:ext cx="555171" cy="1175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112982" y="4966526"/>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Gap Odd Set</a:t>
            </a:r>
            <a:endParaRPr lang="en-US" sz="3200" dirty="0">
              <a:solidFill>
                <a:schemeClr val="tx1"/>
              </a:solidFill>
            </a:endParaRPr>
          </a:p>
        </p:txBody>
      </p:sp>
      <p:sp>
        <p:nvSpPr>
          <p:cNvPr id="5" name="Rounded Rectangle 4"/>
          <p:cNvSpPr/>
          <p:nvPr/>
        </p:nvSpPr>
        <p:spPr>
          <a:xfrm>
            <a:off x="5739411" y="4966526"/>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Gap Even Set</a:t>
            </a:r>
            <a:endParaRPr lang="en-US" sz="3200" dirty="0">
              <a:solidFill>
                <a:schemeClr val="tx1"/>
              </a:solidFill>
            </a:endParaRPr>
          </a:p>
        </p:txBody>
      </p:sp>
      <p:sp>
        <p:nvSpPr>
          <p:cNvPr id="7" name="Rounded Rectangle 6"/>
          <p:cNvSpPr/>
          <p:nvPr/>
        </p:nvSpPr>
        <p:spPr>
          <a:xfrm>
            <a:off x="1112982" y="1885868"/>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Odd Set</a:t>
            </a:r>
            <a:endParaRPr lang="en-US" sz="3200" dirty="0">
              <a:solidFill>
                <a:schemeClr val="tx1"/>
              </a:solidFill>
            </a:endParaRPr>
          </a:p>
        </p:txBody>
      </p:sp>
      <p:sp>
        <p:nvSpPr>
          <p:cNvPr id="8" name="Rounded Rectangle 7"/>
          <p:cNvSpPr/>
          <p:nvPr/>
        </p:nvSpPr>
        <p:spPr>
          <a:xfrm>
            <a:off x="5739411" y="1885868"/>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Even Set</a:t>
            </a:r>
            <a:endParaRPr lang="en-US" sz="3200" dirty="0">
              <a:solidFill>
                <a:schemeClr val="tx1"/>
              </a:solidFill>
            </a:endParaRPr>
          </a:p>
        </p:txBody>
      </p:sp>
      <p:sp>
        <p:nvSpPr>
          <p:cNvPr id="9" name="Right Arrow 8"/>
          <p:cNvSpPr/>
          <p:nvPr/>
        </p:nvSpPr>
        <p:spPr>
          <a:xfrm>
            <a:off x="4060371" y="2351315"/>
            <a:ext cx="1458686" cy="424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436091" y="1744744"/>
            <a:ext cx="707245" cy="1446550"/>
          </a:xfrm>
          <a:prstGeom prst="rect">
            <a:avLst/>
          </a:prstGeom>
          <a:noFill/>
        </p:spPr>
        <p:txBody>
          <a:bodyPr wrap="none" rtlCol="0">
            <a:spAutoFit/>
          </a:bodyPr>
          <a:lstStyle/>
          <a:p>
            <a:r>
              <a:rPr lang="en-US" sz="8800" b="1" dirty="0" smtClean="0">
                <a:solidFill>
                  <a:srgbClr val="C00000"/>
                </a:solidFill>
              </a:rPr>
              <a:t>?</a:t>
            </a:r>
            <a:endParaRPr lang="en-US" sz="8800" b="1" dirty="0">
              <a:solidFill>
                <a:srgbClr val="C00000"/>
              </a:solidFill>
            </a:endParaRPr>
          </a:p>
        </p:txBody>
      </p:sp>
    </p:spTree>
    <p:extLst>
      <p:ext uri="{BB962C8B-B14F-4D97-AF65-F5344CB8AC3E}">
        <p14:creationId xmlns:p14="http://schemas.microsoft.com/office/powerpoint/2010/main" val="306671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94444E-6 0.00972 L -0.0033 -0.2125 " pathEditMode="relative" rAng="0" ptsTypes="AA">
                                      <p:cBhvr>
                                        <p:cTn id="6" dur="1000" fill="hold"/>
                                        <p:tgtEl>
                                          <p:spTgt spid="11"/>
                                        </p:tgtEl>
                                        <p:attrNameLst>
                                          <p:attrName>ppt_x</p:attrName>
                                          <p:attrName>ppt_y</p:attrName>
                                        </p:attrNameLst>
                                      </p:cBhvr>
                                      <p:rCtr x="-174" y="-11111"/>
                                    </p:animMotion>
                                  </p:childTnLst>
                                </p:cTn>
                              </p:par>
                              <p:par>
                                <p:cTn id="7" presetID="42" presetClass="path" presetSubtype="0" accel="50000" decel="50000" fill="hold" grpId="0" nodeType="withEffect">
                                  <p:stCondLst>
                                    <p:cond delay="0"/>
                                  </p:stCondLst>
                                  <p:childTnLst>
                                    <p:animMotion origin="layout" path="M -4.72222E-6 0.0081 L 0.00035 -0.21273 " pathEditMode="relative" rAng="0" ptsTypes="AA">
                                      <p:cBhvr>
                                        <p:cTn id="8" dur="1000" fill="hold"/>
                                        <p:tgtEl>
                                          <p:spTgt spid="12"/>
                                        </p:tgtEl>
                                        <p:attrNameLst>
                                          <p:attrName>ppt_x</p:attrName>
                                          <p:attrName>ppt_y</p:attrName>
                                        </p:attrNameLst>
                                      </p:cBhvr>
                                      <p:rCtr x="17" y="-11042"/>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72222E-6 2.22222E-6 L 0.24428 -0.00232 " pathEditMode="relative" rAng="0" ptsTypes="AA">
                                      <p:cBhvr>
                                        <p:cTn id="12" dur="1000" fill="hold"/>
                                        <p:tgtEl>
                                          <p:spTgt spid="6"/>
                                        </p:tgtEl>
                                        <p:attrNameLst>
                                          <p:attrName>ppt_x</p:attrName>
                                          <p:attrName>ppt_y</p:attrName>
                                        </p:attrNameLst>
                                      </p:cBhvr>
                                      <p:rCtr x="12205"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8153405" y="1744744"/>
            <a:ext cx="33854529" cy="5922090"/>
            <a:chOff x="-8153405" y="1744744"/>
            <a:chExt cx="33854529" cy="5922090"/>
          </a:xfrm>
        </p:grpSpPr>
        <p:grpSp>
          <p:nvGrpSpPr>
            <p:cNvPr id="26" name="Group 25"/>
            <p:cNvGrpSpPr/>
            <p:nvPr/>
          </p:nvGrpSpPr>
          <p:grpSpPr>
            <a:xfrm>
              <a:off x="-8153405" y="1744744"/>
              <a:ext cx="33854529" cy="4644182"/>
              <a:chOff x="-8153405" y="1744744"/>
              <a:chExt cx="33854529" cy="4644182"/>
            </a:xfrm>
          </p:grpSpPr>
          <p:grpSp>
            <p:nvGrpSpPr>
              <p:cNvPr id="13" name="Group 12"/>
              <p:cNvGrpSpPr/>
              <p:nvPr/>
            </p:nvGrpSpPr>
            <p:grpSpPr>
              <a:xfrm>
                <a:off x="-8153405" y="1744744"/>
                <a:ext cx="16451289" cy="4644182"/>
                <a:chOff x="-8153405" y="1744744"/>
                <a:chExt cx="16451289" cy="4644182"/>
              </a:xfrm>
            </p:grpSpPr>
            <p:sp>
              <p:nvSpPr>
                <p:cNvPr id="4" name="Rounded Rectangle 3"/>
                <p:cNvSpPr/>
                <p:nvPr/>
              </p:nvSpPr>
              <p:spPr>
                <a:xfrm>
                  <a:off x="1112982" y="1885868"/>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Odd Set</a:t>
                  </a:r>
                  <a:endParaRPr lang="en-US" sz="3200" dirty="0">
                    <a:solidFill>
                      <a:schemeClr val="tx1"/>
                    </a:solidFill>
                  </a:endParaRPr>
                </a:p>
              </p:txBody>
            </p:sp>
            <p:sp>
              <p:nvSpPr>
                <p:cNvPr id="5" name="Rounded Rectangle 4"/>
                <p:cNvSpPr/>
                <p:nvPr/>
              </p:nvSpPr>
              <p:spPr>
                <a:xfrm>
                  <a:off x="5739411" y="1885868"/>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Even Set</a:t>
                  </a:r>
                  <a:endParaRPr lang="en-US" sz="3200" dirty="0">
                    <a:solidFill>
                      <a:schemeClr val="tx1"/>
                    </a:solidFill>
                  </a:endParaRPr>
                </a:p>
              </p:txBody>
            </p:sp>
            <p:sp>
              <p:nvSpPr>
                <p:cNvPr id="6" name="Right Arrow 5"/>
                <p:cNvSpPr/>
                <p:nvPr/>
              </p:nvSpPr>
              <p:spPr>
                <a:xfrm>
                  <a:off x="4060371" y="2351315"/>
                  <a:ext cx="1458686" cy="424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436091" y="1744744"/>
                  <a:ext cx="707245" cy="1446550"/>
                </a:xfrm>
                <a:prstGeom prst="rect">
                  <a:avLst/>
                </a:prstGeom>
                <a:noFill/>
              </p:spPr>
              <p:txBody>
                <a:bodyPr wrap="none" rtlCol="0">
                  <a:spAutoFit/>
                </a:bodyPr>
                <a:lstStyle/>
                <a:p>
                  <a:r>
                    <a:rPr lang="en-US" sz="8800" b="1" dirty="0" smtClean="0">
                      <a:solidFill>
                        <a:srgbClr val="C00000"/>
                      </a:solidFill>
                    </a:rPr>
                    <a:t>?</a:t>
                  </a:r>
                  <a:endParaRPr lang="en-US" sz="8800" b="1" dirty="0">
                    <a:solidFill>
                      <a:srgbClr val="C00000"/>
                    </a:solidFill>
                  </a:endParaRPr>
                </a:p>
              </p:txBody>
            </p:sp>
            <p:sp>
              <p:nvSpPr>
                <p:cNvPr id="8" name="Rounded Rectangle 7"/>
                <p:cNvSpPr/>
                <p:nvPr/>
              </p:nvSpPr>
              <p:spPr>
                <a:xfrm>
                  <a:off x="1112982" y="4966526"/>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Gap Odd Set</a:t>
                  </a:r>
                  <a:endParaRPr lang="en-US" sz="3200" dirty="0">
                    <a:solidFill>
                      <a:schemeClr val="tx1"/>
                    </a:solidFill>
                  </a:endParaRPr>
                </a:p>
              </p:txBody>
            </p:sp>
            <p:sp>
              <p:nvSpPr>
                <p:cNvPr id="9" name="Rounded Rectangle 8"/>
                <p:cNvSpPr/>
                <p:nvPr/>
              </p:nvSpPr>
              <p:spPr>
                <a:xfrm>
                  <a:off x="5739411" y="4966526"/>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Gap Even Set</a:t>
                  </a:r>
                  <a:endParaRPr lang="en-US" sz="3200" dirty="0">
                    <a:solidFill>
                      <a:schemeClr val="tx1"/>
                    </a:solidFill>
                  </a:endParaRPr>
                </a:p>
              </p:txBody>
            </p:sp>
            <p:sp>
              <p:nvSpPr>
                <p:cNvPr id="10" name="Right Arrow 9"/>
                <p:cNvSpPr/>
                <p:nvPr/>
              </p:nvSpPr>
              <p:spPr>
                <a:xfrm>
                  <a:off x="4060371" y="5431973"/>
                  <a:ext cx="1458686" cy="424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flipV="1">
                  <a:off x="2114632" y="3549568"/>
                  <a:ext cx="555171" cy="1175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flipV="1">
                  <a:off x="6741061" y="3549568"/>
                  <a:ext cx="555171" cy="1175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526972" y="4911237"/>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Gap Linear Dep. Set</a:t>
                  </a:r>
                  <a:endParaRPr lang="en-US" sz="3200" dirty="0">
                    <a:solidFill>
                      <a:schemeClr val="tx1"/>
                    </a:solidFill>
                  </a:endParaRPr>
                </a:p>
              </p:txBody>
            </p:sp>
            <p:sp>
              <p:nvSpPr>
                <p:cNvPr id="15" name="Right Arrow 14"/>
                <p:cNvSpPr/>
                <p:nvPr/>
              </p:nvSpPr>
              <p:spPr>
                <a:xfrm>
                  <a:off x="-579746" y="5431973"/>
                  <a:ext cx="1458686" cy="424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8153405" y="4922120"/>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G</a:t>
                  </a:r>
                  <a:r>
                    <a:rPr lang="en-US" sz="3200" dirty="0" smtClean="0">
                      <a:solidFill>
                        <a:schemeClr val="tx1"/>
                      </a:solidFill>
                    </a:rPr>
                    <a:t>ap Biclique</a:t>
                  </a:r>
                  <a:r>
                    <a:rPr lang="en-US" sz="2800" dirty="0" smtClean="0">
                      <a:solidFill>
                        <a:schemeClr val="tx1"/>
                      </a:solidFill>
                    </a:rPr>
                    <a:t>*</a:t>
                  </a:r>
                  <a:endParaRPr lang="en-US" sz="3200" dirty="0">
                    <a:solidFill>
                      <a:schemeClr val="tx1"/>
                    </a:solidFill>
                  </a:endParaRPr>
                </a:p>
              </p:txBody>
            </p:sp>
            <p:sp>
              <p:nvSpPr>
                <p:cNvPr id="17" name="Right Arrow 16"/>
                <p:cNvSpPr/>
                <p:nvPr/>
              </p:nvSpPr>
              <p:spPr>
                <a:xfrm>
                  <a:off x="-5206179" y="5442856"/>
                  <a:ext cx="1458686" cy="424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8153405" y="1942936"/>
                  <a:ext cx="2558473" cy="1422400"/>
                </a:xfrm>
                <a:prstGeom prst="round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Clique</a:t>
                  </a:r>
                  <a:endParaRPr lang="en-US" sz="3200" dirty="0">
                    <a:solidFill>
                      <a:schemeClr val="tx1"/>
                    </a:solidFill>
                  </a:endParaRPr>
                </a:p>
              </p:txBody>
            </p:sp>
            <p:sp>
              <p:nvSpPr>
                <p:cNvPr id="22" name="Down Arrow 21"/>
                <p:cNvSpPr/>
                <p:nvPr/>
              </p:nvSpPr>
              <p:spPr>
                <a:xfrm>
                  <a:off x="-7151755" y="3549568"/>
                  <a:ext cx="555171" cy="1175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25526952" y="4027714"/>
                <a:ext cx="174172" cy="369332"/>
              </a:xfrm>
              <a:prstGeom prst="rect">
                <a:avLst/>
              </a:prstGeom>
              <a:noFill/>
            </p:spPr>
            <p:txBody>
              <a:bodyPr wrap="square" rtlCol="0">
                <a:spAutoFit/>
              </a:bodyPr>
              <a:lstStyle/>
              <a:p>
                <a:r>
                  <a:rPr lang="en-US" dirty="0" smtClean="0"/>
                  <a:t>x</a:t>
                </a:r>
                <a:endParaRPr lang="en-US" dirty="0"/>
              </a:p>
            </p:txBody>
          </p:sp>
        </p:grpSp>
        <p:sp>
          <p:nvSpPr>
            <p:cNvPr id="24" name="TextBox 23"/>
            <p:cNvSpPr txBox="1"/>
            <p:nvPr/>
          </p:nvSpPr>
          <p:spPr>
            <a:xfrm>
              <a:off x="-7924475" y="6651171"/>
              <a:ext cx="7848605" cy="1015663"/>
            </a:xfrm>
            <a:prstGeom prst="rect">
              <a:avLst/>
            </a:prstGeom>
            <a:noFill/>
          </p:spPr>
          <p:txBody>
            <a:bodyPr wrap="square" rtlCol="0">
              <a:spAutoFit/>
            </a:bodyPr>
            <a:lstStyle/>
            <a:p>
              <a:r>
                <a:rPr lang="en-US" sz="1200" dirty="0" smtClean="0"/>
                <a:t>*Actually, gap version of One Sided Biclique. Subject to approval. Additional fees may apply. Not suitable for children under the age of 99. Not responsible for damages or personal injuries. Not to be used in nuclear facilities or on the Northern hemisphere. Tobacco Smoke Increases The Risk Of Lung Cancer And Heart Disease, Even In Nonsmokers. This Product Contains/Produces Chemicals Known To The State Of California To Cause Cancer, And Birth Defects Or Other Reproductive Harm.</a:t>
              </a:r>
              <a:endParaRPr lang="en-US" sz="1200" dirty="0"/>
            </a:p>
          </p:txBody>
        </p:sp>
      </p:grpSp>
    </p:spTree>
    <p:extLst>
      <p:ext uri="{BB962C8B-B14F-4D97-AF65-F5344CB8AC3E}">
        <p14:creationId xmlns:p14="http://schemas.microsoft.com/office/powerpoint/2010/main" val="28261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7"/>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solidFill>
                  <a:schemeClr val="accent1"/>
                </a:solidFill>
              </a:rPr>
              <a:t>Biclique</a:t>
            </a:r>
            <a:endParaRPr lang="en-US" cap="small" dirty="0">
              <a:solidFill>
                <a:schemeClr val="accent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Given a bipartite graph </a:t>
                </a:r>
                <a14:m>
                  <m:oMath xmlns:m="http://schemas.openxmlformats.org/officeDocument/2006/math">
                    <m:r>
                      <a:rPr lang="en-US" b="0" i="1" smtClean="0">
                        <a:solidFill>
                          <a:srgbClr val="C00000"/>
                        </a:solidFill>
                        <a:latin typeface="Cambria Math" panose="02040503050406030204" pitchFamily="18" charset="0"/>
                      </a:rPr>
                      <m:t>𝐺</m:t>
                    </m:r>
                  </m:oMath>
                </a14:m>
                <a:r>
                  <a:rPr lang="en-US" dirty="0" smtClean="0"/>
                  <a:t> and integer </a:t>
                </a:r>
                <a14:m>
                  <m:oMath xmlns:m="http://schemas.openxmlformats.org/officeDocument/2006/math">
                    <m:r>
                      <a:rPr lang="en-US" b="0" i="1" smtClean="0">
                        <a:solidFill>
                          <a:srgbClr val="C00000"/>
                        </a:solidFill>
                        <a:latin typeface="Cambria Math" panose="02040503050406030204" pitchFamily="18" charset="0"/>
                      </a:rPr>
                      <m:t>𝑘</m:t>
                    </m:r>
                  </m:oMath>
                </a14:m>
                <a:r>
                  <a:rPr lang="en-US" dirty="0" smtClean="0"/>
                  <a:t>, find two sets </a:t>
                </a:r>
                <a14:m>
                  <m:oMath xmlns:m="http://schemas.openxmlformats.org/officeDocument/2006/math">
                    <m:r>
                      <a:rPr lang="en-US" b="0" i="1" smtClean="0">
                        <a:solidFill>
                          <a:srgbClr val="C00000"/>
                        </a:solidFill>
                        <a:latin typeface="Cambria Math" panose="02040503050406030204" pitchFamily="18" charset="0"/>
                      </a:rPr>
                      <m:t>𝑋</m:t>
                    </m:r>
                  </m:oMath>
                </a14:m>
                <a:r>
                  <a:rPr lang="en-US" dirty="0" smtClean="0"/>
                  <a:t> and </a:t>
                </a:r>
                <a14:m>
                  <m:oMath xmlns:m="http://schemas.openxmlformats.org/officeDocument/2006/math">
                    <m:r>
                      <a:rPr lang="en-US" b="0" i="1" smtClean="0">
                        <a:solidFill>
                          <a:srgbClr val="C00000"/>
                        </a:solidFill>
                        <a:latin typeface="Cambria Math" panose="02040503050406030204" pitchFamily="18" charset="0"/>
                      </a:rPr>
                      <m:t>𝑌</m:t>
                    </m:r>
                  </m:oMath>
                </a14:m>
                <a:r>
                  <a:rPr lang="en-US" dirty="0" smtClean="0"/>
                  <a:t> of size </a:t>
                </a:r>
                <a14:m>
                  <m:oMath xmlns:m="http://schemas.openxmlformats.org/officeDocument/2006/math">
                    <m:r>
                      <a:rPr lang="en-US" i="1" smtClean="0">
                        <a:solidFill>
                          <a:srgbClr val="C00000"/>
                        </a:solidFill>
                        <a:latin typeface="Cambria Math" panose="02040503050406030204" pitchFamily="18" charset="0"/>
                      </a:rPr>
                      <m:t>𝑘</m:t>
                    </m:r>
                    <m:r>
                      <a:rPr lang="en-US" i="1">
                        <a:latin typeface="Cambria Math" panose="02040503050406030204" pitchFamily="18" charset="0"/>
                      </a:rPr>
                      <m:t> </m:t>
                    </m:r>
                  </m:oMath>
                </a14:m>
                <a:r>
                  <a:rPr lang="en-US" dirty="0" smtClean="0"/>
                  <a:t>that are fully adjacent to each other.</a:t>
                </a:r>
              </a:p>
              <a:p>
                <a:r>
                  <a:rPr lang="en-US" dirty="0" smtClean="0"/>
                  <a:t>Should have been on the Downey-Fellows list.</a:t>
                </a:r>
              </a:p>
              <a:p>
                <a:r>
                  <a:rPr lang="en-US" dirty="0" smtClean="0"/>
                  <a:t>Easy to give an incorrect proof (which works only for </a:t>
                </a:r>
                <a:r>
                  <a:rPr lang="en-US" cap="small" dirty="0" smtClean="0">
                    <a:solidFill>
                      <a:schemeClr val="accent1"/>
                    </a:solidFill>
                  </a:rPr>
                  <a:t>Partitioned Biclique</a:t>
                </a:r>
                <a:r>
                  <a:rPr lang="en-US" dirty="0" smtClean="0"/>
                  <a:t>)</a:t>
                </a:r>
              </a:p>
              <a:p>
                <a:r>
                  <a:rPr lang="en-US" b="1" dirty="0" smtClean="0">
                    <a:solidFill>
                      <a:srgbClr val="C00000"/>
                    </a:solidFill>
                  </a:rPr>
                  <a:t>Theorem:</a:t>
                </a:r>
                <a:r>
                  <a:rPr lang="en-US" dirty="0" smtClean="0"/>
                  <a:t> </a:t>
                </a:r>
                <a:r>
                  <a:rPr lang="en-US" cap="small" dirty="0">
                    <a:solidFill>
                      <a:schemeClr val="accent1"/>
                    </a:solidFill>
                  </a:rPr>
                  <a:t> </a:t>
                </a:r>
                <a:r>
                  <a:rPr lang="en-US" cap="small" dirty="0" smtClean="0">
                    <a:solidFill>
                      <a:schemeClr val="accent1"/>
                    </a:solidFill>
                  </a:rPr>
                  <a:t>Biclique </a:t>
                </a:r>
                <a:r>
                  <a:rPr lang="en-US" dirty="0" smtClean="0"/>
                  <a:t>is W[1]-hard</a:t>
                </a:r>
                <a:br>
                  <a:rPr lang="en-US" dirty="0" smtClean="0"/>
                </a:br>
                <a:r>
                  <a:rPr lang="en-US" sz="2400" dirty="0" smtClean="0">
                    <a:solidFill>
                      <a:schemeClr val="accent1"/>
                    </a:solidFill>
                  </a:rPr>
                  <a:t>[</a:t>
                </a:r>
                <a:r>
                  <a:rPr lang="en-US" sz="2400" dirty="0" err="1" smtClean="0">
                    <a:solidFill>
                      <a:schemeClr val="accent1"/>
                    </a:solidFill>
                  </a:rPr>
                  <a:t>Bingkai</a:t>
                </a:r>
                <a:r>
                  <a:rPr lang="en-US" sz="2400" dirty="0" smtClean="0">
                    <a:solidFill>
                      <a:schemeClr val="accent1"/>
                    </a:solidFill>
                  </a:rPr>
                  <a:t> Lin, SODA’15,  JACM’18]</a:t>
                </a:r>
                <a:endParaRPr lang="en-US" sz="2400" dirty="0">
                  <a:solidFill>
                    <a:schemeClr val="accent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91" t="-2241"/>
                </a:stretch>
              </a:blipFill>
            </p:spPr>
            <p:txBody>
              <a:bodyPr/>
              <a:lstStyle/>
              <a:p>
                <a:r>
                  <a:rPr lang="en-US">
                    <a:noFill/>
                  </a:rPr>
                  <a:t> </a:t>
                </a:r>
              </a:p>
            </p:txBody>
          </p:sp>
        </mc:Fallback>
      </mc:AlternateContent>
    </p:spTree>
    <p:extLst>
      <p:ext uri="{BB962C8B-B14F-4D97-AF65-F5344CB8AC3E}">
        <p14:creationId xmlns:p14="http://schemas.microsoft.com/office/powerpoint/2010/main" val="744044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10166</TotalTime>
  <Words>626</Words>
  <Application>Microsoft Office PowerPoint</Application>
  <PresentationFormat>On-screen Show (4:3)</PresentationFormat>
  <Paragraphs>204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Cambria Math</vt:lpstr>
      <vt:lpstr>Office Theme</vt:lpstr>
      <vt:lpstr>Parameterized Complexity of Even Set (and others)</vt:lpstr>
      <vt:lpstr>Hitting Set and Variants</vt:lpstr>
      <vt:lpstr>Even Set definitions</vt:lpstr>
      <vt:lpstr>Coding theory</vt:lpstr>
      <vt:lpstr>W[1]-hardness of Odd Set</vt:lpstr>
      <vt:lpstr>PowerPoint Presentation</vt:lpstr>
      <vt:lpstr>PowerPoint Presentation</vt:lpstr>
      <vt:lpstr>PowerPoint Presentation</vt:lpstr>
      <vt:lpstr>Biclique</vt:lpstr>
      <vt:lpstr>Template graph</vt:lpstr>
      <vt:lpstr>The reduction</vt:lpstr>
      <vt:lpstr>Hardness of Biclique</vt:lpstr>
      <vt:lpstr>Randomized construction</vt:lpstr>
      <vt:lpstr>Linear Dependent Set</vt:lpstr>
      <vt:lpstr>Encoding vertices</vt:lpstr>
      <vt:lpstr>Reduction</vt:lpstr>
      <vt:lpstr>Reduction</vt:lpstr>
      <vt:lpstr>Colored Linear Dependent Set</vt:lpstr>
      <vt:lpstr>Maximum Likelihood Decoding</vt:lpstr>
      <vt:lpstr>Reduction</vt:lpstr>
      <vt:lpstr>Nearest Codeword</vt:lpstr>
      <vt:lpstr>Minimum Distance (finally!)</vt:lpstr>
      <vt:lpstr>Reduction</vt:lpstr>
      <vt:lpstr>Increasing the gap</vt:lpstr>
      <vt:lpstr>Integer Lattice problems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Parameterized Complexity of Even Set (and others)</dc:title>
  <dc:creator>Dani</dc:creator>
  <cp:lastModifiedBy>Dani</cp:lastModifiedBy>
  <cp:revision>52</cp:revision>
  <dcterms:created xsi:type="dcterms:W3CDTF">2019-01-22T09:31:49Z</dcterms:created>
  <dcterms:modified xsi:type="dcterms:W3CDTF">2019-01-29T10:58:37Z</dcterms:modified>
</cp:coreProperties>
</file>