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08" r:id="rId2"/>
    <p:sldId id="307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9" r:id="rId11"/>
    <p:sldId id="267" r:id="rId12"/>
    <p:sldId id="304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2" r:id="rId22"/>
    <p:sldId id="283" r:id="rId23"/>
    <p:sldId id="301" r:id="rId24"/>
    <p:sldId id="302" r:id="rId25"/>
  </p:sldIdLst>
  <p:sldSz cx="9144000" cy="6858000" type="screen4x3"/>
  <p:notesSz cx="7104063" cy="102346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E0061-6401-45B8-8F9C-2006204FE6A8}" type="datetimeFigureOut">
              <a:rPr lang="hu-HU" smtClean="0"/>
              <a:t>2015.04.22.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82E6F-E827-4C92-B82A-F66DBDFB51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9972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9D37B7F-FA7B-4362-A53B-6B116BB6CFF9}" type="datetimeFigureOut">
              <a:rPr lang="hu-HU" smtClean="0"/>
              <a:t>2015.04.22.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858AE12-00D9-4708-A34C-5CA63B792D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289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5ECAD4-345E-4ADD-8C78-01985C60FD5F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3040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343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246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882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068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86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90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313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266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19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15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220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D245B-6B6F-4D1C-B8B2-E2DFF2713CEF}" type="datetimeFigureOut">
              <a:rPr lang="nb-NO" smtClean="0"/>
              <a:t>22.04.2015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D5B45-FD99-434A-B947-35C90F3E805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801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ctrTitle"/>
          </p:nvPr>
        </p:nvSpPr>
        <p:spPr>
          <a:xfrm>
            <a:off x="685800" y="1301750"/>
            <a:ext cx="7772400" cy="11811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Minicourse</a:t>
            </a:r>
            <a:r>
              <a:rPr lang="en-US" dirty="0"/>
              <a:t> on parameterized algorithms and </a:t>
            </a:r>
            <a:r>
              <a:rPr lang="en-US" dirty="0" smtClean="0"/>
              <a:t>complexity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Part </a:t>
            </a:r>
            <a:r>
              <a:rPr lang="en-US" dirty="0" smtClean="0"/>
              <a:t>8: </a:t>
            </a:r>
            <a:r>
              <a:rPr lang="en-US" dirty="0" smtClean="0"/>
              <a:t>The Strong Exponential-Time Hypothesis</a:t>
            </a:r>
            <a:endParaRPr lang="nb-NO" i="1" dirty="0" smtClean="0"/>
          </a:p>
        </p:txBody>
      </p:sp>
      <p:sp>
        <p:nvSpPr>
          <p:cNvPr id="512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D</a:t>
            </a:r>
            <a:r>
              <a:rPr lang="hu-HU" b="1" dirty="0" err="1" smtClean="0"/>
              <a:t>ániel</a:t>
            </a:r>
            <a:r>
              <a:rPr lang="hu-HU" b="1" dirty="0" smtClean="0"/>
              <a:t> Marx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(slides by Daniel </a:t>
            </a:r>
            <a:r>
              <a:rPr lang="en-US" b="1" dirty="0" err="1"/>
              <a:t>Lokshtanov</a:t>
            </a:r>
            <a:r>
              <a:rPr lang="en-US" b="1" dirty="0"/>
              <a:t>)</a:t>
            </a:r>
            <a:endParaRPr lang="nb-NO" i="1" dirty="0"/>
          </a:p>
          <a:p>
            <a:endParaRPr lang="en-US" b="1" dirty="0" smtClean="0"/>
          </a:p>
          <a:p>
            <a:r>
              <a:rPr lang="hu-HU" b="1" dirty="0" err="1" smtClean="0"/>
              <a:t>Jag</a:t>
            </a:r>
            <a:r>
              <a:rPr lang="en-US" b="1" dirty="0" err="1" smtClean="0"/>
              <a:t>i</a:t>
            </a:r>
            <a:r>
              <a:rPr lang="hu-HU" b="1" dirty="0" err="1" smtClean="0"/>
              <a:t>ellonian</a:t>
            </a:r>
            <a:r>
              <a:rPr lang="hu-HU" b="1" dirty="0" smtClean="0"/>
              <a:t> </a:t>
            </a:r>
            <a:r>
              <a:rPr lang="hu-HU" b="1" dirty="0" smtClean="0"/>
              <a:t>University </a:t>
            </a:r>
            <a:r>
              <a:rPr lang="hu-HU" b="1" dirty="0" err="1" smtClean="0"/>
              <a:t>in</a:t>
            </a:r>
            <a:r>
              <a:rPr lang="hu-HU" b="1" dirty="0" smtClean="0"/>
              <a:t> </a:t>
            </a:r>
            <a:r>
              <a:rPr lang="hu-HU" b="1" dirty="0" err="1" smtClean="0"/>
              <a:t>Kraków</a:t>
            </a:r>
            <a:endParaRPr lang="en-US" b="1" dirty="0" smtClean="0"/>
          </a:p>
          <a:p>
            <a:r>
              <a:rPr lang="hu-HU" b="1" dirty="0" err="1" smtClean="0"/>
              <a:t>April</a:t>
            </a:r>
            <a:r>
              <a:rPr lang="hu-HU" b="1" dirty="0" smtClean="0"/>
              <a:t> 21-23, 2015</a:t>
            </a:r>
            <a:endParaRPr lang="en-US" b="1" dirty="0"/>
          </a:p>
        </p:txBody>
      </p:sp>
      <p:sp>
        <p:nvSpPr>
          <p:cNvPr id="5125" name="TekstSylinder 1"/>
          <p:cNvSpPr txBox="1">
            <a:spLocks noChangeArrowheads="1"/>
          </p:cNvSpPr>
          <p:nvPr/>
        </p:nvSpPr>
        <p:spPr bwMode="auto">
          <a:xfrm>
            <a:off x="-2413000" y="11113"/>
            <a:ext cx="230505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GB" sz="1200" dirty="0">
                <a:solidFill>
                  <a:srgbClr val="4E4A48"/>
                </a:solidFill>
              </a:rPr>
              <a:t>Insert</a:t>
            </a:r>
            <a:r>
              <a:rPr lang="nb-NO" sz="1400" u="sng" dirty="0">
                <a:solidFill>
                  <a:srgbClr val="4E4A48"/>
                </a:solidFill>
              </a:rPr>
              <a:t/>
            </a:r>
            <a:br>
              <a:rPr lang="nb-NO" sz="1400" u="sng" dirty="0">
                <a:solidFill>
                  <a:srgbClr val="4E4A48"/>
                </a:solidFill>
              </a:rPr>
            </a:br>
            <a:r>
              <a:rPr lang="nb-NO" sz="1400" dirty="0">
                <a:solidFill>
                  <a:srgbClr val="4E4A48"/>
                </a:solidFill>
              </a:rPr>
              <a:t>«</a:t>
            </a:r>
            <a:r>
              <a:rPr lang="en-GB" sz="1400" dirty="0">
                <a:solidFill>
                  <a:srgbClr val="4E4A48"/>
                </a:solidFill>
              </a:rPr>
              <a:t>Academic</a:t>
            </a:r>
            <a:r>
              <a:rPr lang="nb-NO" sz="1400" dirty="0">
                <a:solidFill>
                  <a:srgbClr val="4E4A48"/>
                </a:solidFill>
              </a:rPr>
              <a:t> unit» </a:t>
            </a:r>
            <a:br>
              <a:rPr lang="nb-NO" sz="14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on every page:</a:t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/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1 Go to the menu «Insert»</a:t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2 Choose: Date and time</a:t>
            </a:r>
            <a:br>
              <a:rPr lang="en-GB" sz="1200" dirty="0">
                <a:solidFill>
                  <a:srgbClr val="4E4A48"/>
                </a:solidFill>
              </a:rPr>
            </a:br>
            <a:r>
              <a:rPr lang="en-GB" sz="1200" dirty="0">
                <a:solidFill>
                  <a:srgbClr val="4E4A48"/>
                </a:solidFill>
              </a:rPr>
              <a:t>3 Write the name of your faculty or department in the  field «Footer»</a:t>
            </a:r>
          </a:p>
          <a:p>
            <a:pPr algn="l" eaLnBrk="1" hangingPunct="1"/>
            <a:r>
              <a:rPr lang="en-GB" sz="1200" dirty="0">
                <a:solidFill>
                  <a:srgbClr val="4E4A48"/>
                </a:solidFill>
              </a:rPr>
              <a:t>4 Choose «Apply to all"</a:t>
            </a:r>
            <a:br>
              <a:rPr lang="en-GB" sz="1200" dirty="0">
                <a:solidFill>
                  <a:srgbClr val="4E4A48"/>
                </a:solidFill>
              </a:rPr>
            </a:br>
            <a:endParaRPr lang="en-GB" sz="1200" dirty="0">
              <a:solidFill>
                <a:srgbClr val="4E4A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2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5726" y="2564904"/>
            <a:ext cx="1307507" cy="741444"/>
            <a:chOff x="155726" y="2564904"/>
            <a:chExt cx="1307507" cy="741444"/>
          </a:xfrm>
        </p:grpSpPr>
        <p:sp>
          <p:nvSpPr>
            <p:cNvPr id="7" name="Freeform 6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" name="Oval 1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691680" y="2348880"/>
            <a:ext cx="1307507" cy="741444"/>
            <a:chOff x="155726" y="2564904"/>
            <a:chExt cx="1307507" cy="741444"/>
          </a:xfrm>
        </p:grpSpPr>
        <p:sp>
          <p:nvSpPr>
            <p:cNvPr id="74" name="Freeform 73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" name="Oval 74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779912" y="2255508"/>
            <a:ext cx="1307507" cy="741444"/>
            <a:chOff x="155726" y="2564904"/>
            <a:chExt cx="1307507" cy="741444"/>
          </a:xfrm>
        </p:grpSpPr>
        <p:sp>
          <p:nvSpPr>
            <p:cNvPr id="78" name="Freeform 77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" name="Oval 78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84773" y="2204864"/>
            <a:ext cx="1307507" cy="741444"/>
            <a:chOff x="155726" y="2564904"/>
            <a:chExt cx="1307507" cy="741444"/>
          </a:xfrm>
        </p:grpSpPr>
        <p:sp>
          <p:nvSpPr>
            <p:cNvPr id="82" name="Freeform 81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" name="Oval 82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368949" y="2276872"/>
            <a:ext cx="1307507" cy="741444"/>
            <a:chOff x="155726" y="2564904"/>
            <a:chExt cx="1307507" cy="741444"/>
          </a:xfrm>
        </p:grpSpPr>
        <p:sp>
          <p:nvSpPr>
            <p:cNvPr id="86" name="Freeform 85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" name="Oval 86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H="1">
            <a:off x="4788024" y="1556792"/>
            <a:ext cx="72008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3155324" y="2935740"/>
            <a:ext cx="2691684" cy="1094704"/>
          </a:xfrm>
          <a:custGeom>
            <a:avLst/>
            <a:gdLst>
              <a:gd name="connsiteX0" fmla="*/ 2176530 w 2691684"/>
              <a:gd name="connsiteY0" fmla="*/ 965916 h 1094704"/>
              <a:gd name="connsiteX1" fmla="*/ 2176530 w 2691684"/>
              <a:gd name="connsiteY1" fmla="*/ 965916 h 1094704"/>
              <a:gd name="connsiteX2" fmla="*/ 2343955 w 2691684"/>
              <a:gd name="connsiteY2" fmla="*/ 837127 h 1094704"/>
              <a:gd name="connsiteX3" fmla="*/ 2446986 w 2691684"/>
              <a:gd name="connsiteY3" fmla="*/ 824248 h 1094704"/>
              <a:gd name="connsiteX4" fmla="*/ 2601532 w 2691684"/>
              <a:gd name="connsiteY4" fmla="*/ 837127 h 1094704"/>
              <a:gd name="connsiteX5" fmla="*/ 2601532 w 2691684"/>
              <a:gd name="connsiteY5" fmla="*/ 837127 h 1094704"/>
              <a:gd name="connsiteX6" fmla="*/ 2691684 w 2691684"/>
              <a:gd name="connsiteY6" fmla="*/ 708338 h 1094704"/>
              <a:gd name="connsiteX7" fmla="*/ 2614411 w 2691684"/>
              <a:gd name="connsiteY7" fmla="*/ 528034 h 1094704"/>
              <a:gd name="connsiteX8" fmla="*/ 2524259 w 2691684"/>
              <a:gd name="connsiteY8" fmla="*/ 373487 h 1094704"/>
              <a:gd name="connsiteX9" fmla="*/ 2446986 w 2691684"/>
              <a:gd name="connsiteY9" fmla="*/ 167425 h 1094704"/>
              <a:gd name="connsiteX10" fmla="*/ 2292439 w 2691684"/>
              <a:gd name="connsiteY10" fmla="*/ 25758 h 1094704"/>
              <a:gd name="connsiteX11" fmla="*/ 2009104 w 2691684"/>
              <a:gd name="connsiteY11" fmla="*/ 25758 h 1094704"/>
              <a:gd name="connsiteX12" fmla="*/ 1815921 w 2691684"/>
              <a:gd name="connsiteY12" fmla="*/ 167425 h 1094704"/>
              <a:gd name="connsiteX13" fmla="*/ 1700011 w 2691684"/>
              <a:gd name="connsiteY13" fmla="*/ 193183 h 1094704"/>
              <a:gd name="connsiteX14" fmla="*/ 1493949 w 2691684"/>
              <a:gd name="connsiteY14" fmla="*/ 180304 h 1094704"/>
              <a:gd name="connsiteX15" fmla="*/ 1275008 w 2691684"/>
              <a:gd name="connsiteY15" fmla="*/ 90152 h 1094704"/>
              <a:gd name="connsiteX16" fmla="*/ 1107583 w 2691684"/>
              <a:gd name="connsiteY16" fmla="*/ 12879 h 1094704"/>
              <a:gd name="connsiteX17" fmla="*/ 991673 w 2691684"/>
              <a:gd name="connsiteY17" fmla="*/ 0 h 1094704"/>
              <a:gd name="connsiteX18" fmla="*/ 850006 w 2691684"/>
              <a:gd name="connsiteY18" fmla="*/ 0 h 1094704"/>
              <a:gd name="connsiteX19" fmla="*/ 759853 w 2691684"/>
              <a:gd name="connsiteY19" fmla="*/ 115910 h 1094704"/>
              <a:gd name="connsiteX20" fmla="*/ 656822 w 2691684"/>
              <a:gd name="connsiteY20" fmla="*/ 244699 h 1094704"/>
              <a:gd name="connsiteX21" fmla="*/ 540913 w 2691684"/>
              <a:gd name="connsiteY21" fmla="*/ 270456 h 1094704"/>
              <a:gd name="connsiteX22" fmla="*/ 399245 w 2691684"/>
              <a:gd name="connsiteY22" fmla="*/ 283335 h 1094704"/>
              <a:gd name="connsiteX23" fmla="*/ 257577 w 2691684"/>
              <a:gd name="connsiteY23" fmla="*/ 231820 h 1094704"/>
              <a:gd name="connsiteX24" fmla="*/ 0 w 2691684"/>
              <a:gd name="connsiteY24" fmla="*/ 386366 h 1094704"/>
              <a:gd name="connsiteX25" fmla="*/ 0 w 2691684"/>
              <a:gd name="connsiteY25" fmla="*/ 772732 h 1094704"/>
              <a:gd name="connsiteX26" fmla="*/ 51515 w 2691684"/>
              <a:gd name="connsiteY26" fmla="*/ 953037 h 1094704"/>
              <a:gd name="connsiteX27" fmla="*/ 231820 w 2691684"/>
              <a:gd name="connsiteY27" fmla="*/ 1043189 h 1094704"/>
              <a:gd name="connsiteX28" fmla="*/ 502276 w 2691684"/>
              <a:gd name="connsiteY28" fmla="*/ 991673 h 1094704"/>
              <a:gd name="connsiteX29" fmla="*/ 759853 w 2691684"/>
              <a:gd name="connsiteY29" fmla="*/ 914400 h 1094704"/>
              <a:gd name="connsiteX30" fmla="*/ 1081825 w 2691684"/>
              <a:gd name="connsiteY30" fmla="*/ 1004552 h 1094704"/>
              <a:gd name="connsiteX31" fmla="*/ 1197735 w 2691684"/>
              <a:gd name="connsiteY31" fmla="*/ 1043189 h 1094704"/>
              <a:gd name="connsiteX32" fmla="*/ 1300766 w 2691684"/>
              <a:gd name="connsiteY32" fmla="*/ 1094704 h 1094704"/>
              <a:gd name="connsiteX33" fmla="*/ 1455313 w 2691684"/>
              <a:gd name="connsiteY33" fmla="*/ 1056068 h 1094704"/>
              <a:gd name="connsiteX34" fmla="*/ 1764406 w 2691684"/>
              <a:gd name="connsiteY34" fmla="*/ 901521 h 1094704"/>
              <a:gd name="connsiteX35" fmla="*/ 1803042 w 2691684"/>
              <a:gd name="connsiteY35" fmla="*/ 888642 h 1094704"/>
              <a:gd name="connsiteX36" fmla="*/ 1970468 w 2691684"/>
              <a:gd name="connsiteY36" fmla="*/ 901521 h 1094704"/>
              <a:gd name="connsiteX37" fmla="*/ 1970468 w 2691684"/>
              <a:gd name="connsiteY37" fmla="*/ 901521 h 1094704"/>
              <a:gd name="connsiteX38" fmla="*/ 2176530 w 2691684"/>
              <a:gd name="connsiteY38" fmla="*/ 965916 h 109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91684" h="1094704">
                <a:moveTo>
                  <a:pt x="2176530" y="965916"/>
                </a:moveTo>
                <a:lnTo>
                  <a:pt x="2176530" y="965916"/>
                </a:lnTo>
                <a:lnTo>
                  <a:pt x="2343955" y="837127"/>
                </a:lnTo>
                <a:lnTo>
                  <a:pt x="2446986" y="824248"/>
                </a:lnTo>
                <a:lnTo>
                  <a:pt x="2601532" y="837127"/>
                </a:lnTo>
                <a:lnTo>
                  <a:pt x="2601532" y="837127"/>
                </a:lnTo>
                <a:lnTo>
                  <a:pt x="2691684" y="708338"/>
                </a:lnTo>
                <a:lnTo>
                  <a:pt x="2614411" y="528034"/>
                </a:lnTo>
                <a:lnTo>
                  <a:pt x="2524259" y="373487"/>
                </a:lnTo>
                <a:lnTo>
                  <a:pt x="2446986" y="167425"/>
                </a:lnTo>
                <a:lnTo>
                  <a:pt x="2292439" y="25758"/>
                </a:lnTo>
                <a:lnTo>
                  <a:pt x="2009104" y="25758"/>
                </a:lnTo>
                <a:lnTo>
                  <a:pt x="1815921" y="167425"/>
                </a:lnTo>
                <a:lnTo>
                  <a:pt x="1700011" y="193183"/>
                </a:lnTo>
                <a:cubicBezTo>
                  <a:pt x="1536967" y="178361"/>
                  <a:pt x="1605761" y="180304"/>
                  <a:pt x="1493949" y="180304"/>
                </a:cubicBezTo>
                <a:lnTo>
                  <a:pt x="1275008" y="90152"/>
                </a:lnTo>
                <a:lnTo>
                  <a:pt x="1107583" y="12879"/>
                </a:lnTo>
                <a:lnTo>
                  <a:pt x="991673" y="0"/>
                </a:lnTo>
                <a:lnTo>
                  <a:pt x="850006" y="0"/>
                </a:lnTo>
                <a:lnTo>
                  <a:pt x="759853" y="115910"/>
                </a:lnTo>
                <a:cubicBezTo>
                  <a:pt x="663380" y="226165"/>
                  <a:pt x="690109" y="178124"/>
                  <a:pt x="656822" y="244699"/>
                </a:cubicBezTo>
                <a:lnTo>
                  <a:pt x="540913" y="270456"/>
                </a:lnTo>
                <a:lnTo>
                  <a:pt x="399245" y="283335"/>
                </a:lnTo>
                <a:lnTo>
                  <a:pt x="257577" y="231820"/>
                </a:lnTo>
                <a:lnTo>
                  <a:pt x="0" y="386366"/>
                </a:lnTo>
                <a:lnTo>
                  <a:pt x="0" y="772732"/>
                </a:lnTo>
                <a:lnTo>
                  <a:pt x="51515" y="953037"/>
                </a:lnTo>
                <a:lnTo>
                  <a:pt x="231820" y="1043189"/>
                </a:lnTo>
                <a:lnTo>
                  <a:pt x="502276" y="991673"/>
                </a:lnTo>
                <a:lnTo>
                  <a:pt x="759853" y="914400"/>
                </a:lnTo>
                <a:lnTo>
                  <a:pt x="1081825" y="1004552"/>
                </a:lnTo>
                <a:lnTo>
                  <a:pt x="1197735" y="1043189"/>
                </a:lnTo>
                <a:lnTo>
                  <a:pt x="1300766" y="1094704"/>
                </a:lnTo>
                <a:lnTo>
                  <a:pt x="1455313" y="1056068"/>
                </a:lnTo>
                <a:lnTo>
                  <a:pt x="1764406" y="901521"/>
                </a:lnTo>
                <a:lnTo>
                  <a:pt x="1803042" y="888642"/>
                </a:lnTo>
                <a:lnTo>
                  <a:pt x="1970468" y="901521"/>
                </a:lnTo>
                <a:lnTo>
                  <a:pt x="1970468" y="901521"/>
                </a:lnTo>
                <a:lnTo>
                  <a:pt x="2176530" y="96591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555776" y="836712"/>
            <a:ext cx="4680520" cy="86409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388" y="260648"/>
            <a:ext cx="1321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Variables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879103"/>
            <a:ext cx="170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SAT-formula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419872" y="692696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283968" y="764704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148064" y="692696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84168" y="692696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1445875"/>
            <a:ext cx="2375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k</a:t>
            </a:r>
            <a:r>
              <a:rPr lang="nb-NO" sz="2400" dirty="0" smtClean="0"/>
              <a:t> groups, each on</a:t>
            </a:r>
          </a:p>
          <a:p>
            <a:r>
              <a:rPr lang="nb-NO" sz="2400" dirty="0" smtClean="0">
                <a:solidFill>
                  <a:srgbClr val="C00000"/>
                </a:solidFill>
              </a:rPr>
              <a:t>n/k</a:t>
            </a:r>
            <a:r>
              <a:rPr lang="nb-NO" sz="2400" dirty="0" smtClean="0"/>
              <a:t> variables.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07904" y="1556792"/>
            <a:ext cx="864096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067944" y="1556792"/>
            <a:ext cx="576064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1556792"/>
            <a:ext cx="288032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04048" y="1628800"/>
            <a:ext cx="216024" cy="165618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491880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51920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83968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644008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076056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364088" y="1412776"/>
            <a:ext cx="1860960" cy="2450243"/>
            <a:chOff x="5364088" y="1412776"/>
            <a:chExt cx="1860960" cy="2450243"/>
          </a:xfrm>
        </p:grpSpPr>
        <p:sp>
          <p:nvSpPr>
            <p:cNvPr id="47" name="Freeform 46"/>
            <p:cNvSpPr/>
            <p:nvPr/>
          </p:nvSpPr>
          <p:spPr>
            <a:xfrm>
              <a:off x="5756856" y="2871346"/>
              <a:ext cx="1468192" cy="991673"/>
            </a:xfrm>
            <a:custGeom>
              <a:avLst/>
              <a:gdLst>
                <a:gd name="connsiteX0" fmla="*/ 1403798 w 1468192"/>
                <a:gd name="connsiteY0" fmla="*/ 528033 h 991673"/>
                <a:gd name="connsiteX1" fmla="*/ 1390919 w 1468192"/>
                <a:gd name="connsiteY1" fmla="*/ 399245 h 991673"/>
                <a:gd name="connsiteX2" fmla="*/ 1352282 w 1468192"/>
                <a:gd name="connsiteY2" fmla="*/ 257577 h 991673"/>
                <a:gd name="connsiteX3" fmla="*/ 1313645 w 1468192"/>
                <a:gd name="connsiteY3" fmla="*/ 154546 h 991673"/>
                <a:gd name="connsiteX4" fmla="*/ 1236372 w 1468192"/>
                <a:gd name="connsiteY4" fmla="*/ 25757 h 991673"/>
                <a:gd name="connsiteX5" fmla="*/ 1146220 w 1468192"/>
                <a:gd name="connsiteY5" fmla="*/ 64394 h 991673"/>
                <a:gd name="connsiteX6" fmla="*/ 1043189 w 1468192"/>
                <a:gd name="connsiteY6" fmla="*/ 154546 h 991673"/>
                <a:gd name="connsiteX7" fmla="*/ 1043189 w 1468192"/>
                <a:gd name="connsiteY7" fmla="*/ 154546 h 991673"/>
                <a:gd name="connsiteX8" fmla="*/ 850006 w 1468192"/>
                <a:gd name="connsiteY8" fmla="*/ 12879 h 991673"/>
                <a:gd name="connsiteX9" fmla="*/ 746975 w 1468192"/>
                <a:gd name="connsiteY9" fmla="*/ 0 h 991673"/>
                <a:gd name="connsiteX10" fmla="*/ 605307 w 1468192"/>
                <a:gd name="connsiteY10" fmla="*/ 38636 h 991673"/>
                <a:gd name="connsiteX11" fmla="*/ 502276 w 1468192"/>
                <a:gd name="connsiteY11" fmla="*/ 64394 h 991673"/>
                <a:gd name="connsiteX12" fmla="*/ 399245 w 1468192"/>
                <a:gd name="connsiteY12" fmla="*/ 128788 h 991673"/>
                <a:gd name="connsiteX13" fmla="*/ 309093 w 1468192"/>
                <a:gd name="connsiteY13" fmla="*/ 154546 h 991673"/>
                <a:gd name="connsiteX14" fmla="*/ 193183 w 1468192"/>
                <a:gd name="connsiteY14" fmla="*/ 180304 h 991673"/>
                <a:gd name="connsiteX15" fmla="*/ 90152 w 1468192"/>
                <a:gd name="connsiteY15" fmla="*/ 193183 h 991673"/>
                <a:gd name="connsiteX16" fmla="*/ 0 w 1468192"/>
                <a:gd name="connsiteY16" fmla="*/ 321972 h 991673"/>
                <a:gd name="connsiteX17" fmla="*/ 12879 w 1468192"/>
                <a:gd name="connsiteY17" fmla="*/ 399245 h 991673"/>
                <a:gd name="connsiteX18" fmla="*/ 167426 w 1468192"/>
                <a:gd name="connsiteY18" fmla="*/ 643943 h 991673"/>
                <a:gd name="connsiteX19" fmla="*/ 270457 w 1468192"/>
                <a:gd name="connsiteY19" fmla="*/ 824248 h 991673"/>
                <a:gd name="connsiteX20" fmla="*/ 347730 w 1468192"/>
                <a:gd name="connsiteY20" fmla="*/ 978794 h 991673"/>
                <a:gd name="connsiteX21" fmla="*/ 425003 w 1468192"/>
                <a:gd name="connsiteY21" fmla="*/ 991673 h 991673"/>
                <a:gd name="connsiteX22" fmla="*/ 682581 w 1468192"/>
                <a:gd name="connsiteY22" fmla="*/ 746974 h 991673"/>
                <a:gd name="connsiteX23" fmla="*/ 785612 w 1468192"/>
                <a:gd name="connsiteY23" fmla="*/ 669701 h 991673"/>
                <a:gd name="connsiteX24" fmla="*/ 901521 w 1468192"/>
                <a:gd name="connsiteY24" fmla="*/ 785611 h 991673"/>
                <a:gd name="connsiteX25" fmla="*/ 978795 w 1468192"/>
                <a:gd name="connsiteY25" fmla="*/ 824248 h 991673"/>
                <a:gd name="connsiteX26" fmla="*/ 1262130 w 1468192"/>
                <a:gd name="connsiteY26" fmla="*/ 940157 h 991673"/>
                <a:gd name="connsiteX27" fmla="*/ 1326524 w 1468192"/>
                <a:gd name="connsiteY27" fmla="*/ 940157 h 991673"/>
                <a:gd name="connsiteX28" fmla="*/ 1468192 w 1468192"/>
                <a:gd name="connsiteY28" fmla="*/ 721217 h 991673"/>
                <a:gd name="connsiteX29" fmla="*/ 1442434 w 1468192"/>
                <a:gd name="connsiteY29" fmla="*/ 528033 h 991673"/>
                <a:gd name="connsiteX30" fmla="*/ 1416676 w 1468192"/>
                <a:gd name="connsiteY30" fmla="*/ 399245 h 991673"/>
                <a:gd name="connsiteX31" fmla="*/ 1403798 w 1468192"/>
                <a:gd name="connsiteY31" fmla="*/ 412124 h 991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68192" h="991673">
                  <a:moveTo>
                    <a:pt x="1403798" y="528033"/>
                  </a:moveTo>
                  <a:lnTo>
                    <a:pt x="1390919" y="399245"/>
                  </a:lnTo>
                  <a:cubicBezTo>
                    <a:pt x="1363079" y="273964"/>
                    <a:pt x="1382861" y="318736"/>
                    <a:pt x="1352282" y="257577"/>
                  </a:cubicBezTo>
                  <a:lnTo>
                    <a:pt x="1313645" y="154546"/>
                  </a:lnTo>
                  <a:lnTo>
                    <a:pt x="1236372" y="25757"/>
                  </a:lnTo>
                  <a:lnTo>
                    <a:pt x="1146220" y="64394"/>
                  </a:lnTo>
                  <a:lnTo>
                    <a:pt x="1043189" y="154546"/>
                  </a:lnTo>
                  <a:lnTo>
                    <a:pt x="1043189" y="154546"/>
                  </a:lnTo>
                  <a:lnTo>
                    <a:pt x="850006" y="12879"/>
                  </a:lnTo>
                  <a:lnTo>
                    <a:pt x="746975" y="0"/>
                  </a:lnTo>
                  <a:lnTo>
                    <a:pt x="605307" y="38636"/>
                  </a:lnTo>
                  <a:lnTo>
                    <a:pt x="502276" y="64394"/>
                  </a:lnTo>
                  <a:lnTo>
                    <a:pt x="399245" y="128788"/>
                  </a:lnTo>
                  <a:lnTo>
                    <a:pt x="309093" y="154546"/>
                  </a:lnTo>
                  <a:lnTo>
                    <a:pt x="193183" y="180304"/>
                  </a:lnTo>
                  <a:lnTo>
                    <a:pt x="90152" y="193183"/>
                  </a:lnTo>
                  <a:lnTo>
                    <a:pt x="0" y="321972"/>
                  </a:lnTo>
                  <a:lnTo>
                    <a:pt x="12879" y="399245"/>
                  </a:lnTo>
                  <a:lnTo>
                    <a:pt x="167426" y="643943"/>
                  </a:lnTo>
                  <a:lnTo>
                    <a:pt x="270457" y="824248"/>
                  </a:lnTo>
                  <a:lnTo>
                    <a:pt x="347730" y="978794"/>
                  </a:lnTo>
                  <a:lnTo>
                    <a:pt x="425003" y="991673"/>
                  </a:lnTo>
                  <a:lnTo>
                    <a:pt x="682581" y="746974"/>
                  </a:lnTo>
                  <a:lnTo>
                    <a:pt x="785612" y="669701"/>
                  </a:lnTo>
                  <a:lnTo>
                    <a:pt x="901521" y="785611"/>
                  </a:lnTo>
                  <a:lnTo>
                    <a:pt x="978795" y="824248"/>
                  </a:lnTo>
                  <a:lnTo>
                    <a:pt x="1262130" y="940157"/>
                  </a:lnTo>
                  <a:lnTo>
                    <a:pt x="1326524" y="940157"/>
                  </a:lnTo>
                  <a:lnTo>
                    <a:pt x="1468192" y="721217"/>
                  </a:lnTo>
                  <a:lnTo>
                    <a:pt x="1442434" y="528033"/>
                  </a:lnTo>
                  <a:lnTo>
                    <a:pt x="1416676" y="399245"/>
                  </a:lnTo>
                  <a:lnTo>
                    <a:pt x="1403798" y="412124"/>
                  </a:lnTo>
                </a:path>
              </a:pathLst>
            </a:custGeom>
            <a:solidFill>
              <a:schemeClr val="accent1">
                <a:alpha val="30000"/>
              </a:schemeClr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5364088" y="1556792"/>
              <a:ext cx="648072" cy="180020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5508104" y="1484784"/>
              <a:ext cx="792088" cy="1872208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5724128" y="1484784"/>
              <a:ext cx="864096" cy="1872208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868144" y="1412776"/>
              <a:ext cx="1008112" cy="2016224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619672" y="1412776"/>
            <a:ext cx="2376264" cy="2575849"/>
            <a:chOff x="5508104" y="1260376"/>
            <a:chExt cx="2376264" cy="2575849"/>
          </a:xfrm>
        </p:grpSpPr>
        <p:sp>
          <p:nvSpPr>
            <p:cNvPr id="40" name="Freeform 39"/>
            <p:cNvSpPr/>
            <p:nvPr/>
          </p:nvSpPr>
          <p:spPr>
            <a:xfrm>
              <a:off x="5508104" y="2844552"/>
              <a:ext cx="1468192" cy="991673"/>
            </a:xfrm>
            <a:custGeom>
              <a:avLst/>
              <a:gdLst>
                <a:gd name="connsiteX0" fmla="*/ 1403798 w 1468192"/>
                <a:gd name="connsiteY0" fmla="*/ 528033 h 991673"/>
                <a:gd name="connsiteX1" fmla="*/ 1390919 w 1468192"/>
                <a:gd name="connsiteY1" fmla="*/ 399245 h 991673"/>
                <a:gd name="connsiteX2" fmla="*/ 1352282 w 1468192"/>
                <a:gd name="connsiteY2" fmla="*/ 257577 h 991673"/>
                <a:gd name="connsiteX3" fmla="*/ 1313645 w 1468192"/>
                <a:gd name="connsiteY3" fmla="*/ 154546 h 991673"/>
                <a:gd name="connsiteX4" fmla="*/ 1236372 w 1468192"/>
                <a:gd name="connsiteY4" fmla="*/ 25757 h 991673"/>
                <a:gd name="connsiteX5" fmla="*/ 1146220 w 1468192"/>
                <a:gd name="connsiteY5" fmla="*/ 64394 h 991673"/>
                <a:gd name="connsiteX6" fmla="*/ 1043189 w 1468192"/>
                <a:gd name="connsiteY6" fmla="*/ 154546 h 991673"/>
                <a:gd name="connsiteX7" fmla="*/ 1043189 w 1468192"/>
                <a:gd name="connsiteY7" fmla="*/ 154546 h 991673"/>
                <a:gd name="connsiteX8" fmla="*/ 850006 w 1468192"/>
                <a:gd name="connsiteY8" fmla="*/ 12879 h 991673"/>
                <a:gd name="connsiteX9" fmla="*/ 746975 w 1468192"/>
                <a:gd name="connsiteY9" fmla="*/ 0 h 991673"/>
                <a:gd name="connsiteX10" fmla="*/ 605307 w 1468192"/>
                <a:gd name="connsiteY10" fmla="*/ 38636 h 991673"/>
                <a:gd name="connsiteX11" fmla="*/ 502276 w 1468192"/>
                <a:gd name="connsiteY11" fmla="*/ 64394 h 991673"/>
                <a:gd name="connsiteX12" fmla="*/ 399245 w 1468192"/>
                <a:gd name="connsiteY12" fmla="*/ 128788 h 991673"/>
                <a:gd name="connsiteX13" fmla="*/ 309093 w 1468192"/>
                <a:gd name="connsiteY13" fmla="*/ 154546 h 991673"/>
                <a:gd name="connsiteX14" fmla="*/ 193183 w 1468192"/>
                <a:gd name="connsiteY14" fmla="*/ 180304 h 991673"/>
                <a:gd name="connsiteX15" fmla="*/ 90152 w 1468192"/>
                <a:gd name="connsiteY15" fmla="*/ 193183 h 991673"/>
                <a:gd name="connsiteX16" fmla="*/ 0 w 1468192"/>
                <a:gd name="connsiteY16" fmla="*/ 321972 h 991673"/>
                <a:gd name="connsiteX17" fmla="*/ 12879 w 1468192"/>
                <a:gd name="connsiteY17" fmla="*/ 399245 h 991673"/>
                <a:gd name="connsiteX18" fmla="*/ 167426 w 1468192"/>
                <a:gd name="connsiteY18" fmla="*/ 643943 h 991673"/>
                <a:gd name="connsiteX19" fmla="*/ 270457 w 1468192"/>
                <a:gd name="connsiteY19" fmla="*/ 824248 h 991673"/>
                <a:gd name="connsiteX20" fmla="*/ 347730 w 1468192"/>
                <a:gd name="connsiteY20" fmla="*/ 978794 h 991673"/>
                <a:gd name="connsiteX21" fmla="*/ 425003 w 1468192"/>
                <a:gd name="connsiteY21" fmla="*/ 991673 h 991673"/>
                <a:gd name="connsiteX22" fmla="*/ 682581 w 1468192"/>
                <a:gd name="connsiteY22" fmla="*/ 746974 h 991673"/>
                <a:gd name="connsiteX23" fmla="*/ 785612 w 1468192"/>
                <a:gd name="connsiteY23" fmla="*/ 669701 h 991673"/>
                <a:gd name="connsiteX24" fmla="*/ 901521 w 1468192"/>
                <a:gd name="connsiteY24" fmla="*/ 785611 h 991673"/>
                <a:gd name="connsiteX25" fmla="*/ 978795 w 1468192"/>
                <a:gd name="connsiteY25" fmla="*/ 824248 h 991673"/>
                <a:gd name="connsiteX26" fmla="*/ 1262130 w 1468192"/>
                <a:gd name="connsiteY26" fmla="*/ 940157 h 991673"/>
                <a:gd name="connsiteX27" fmla="*/ 1326524 w 1468192"/>
                <a:gd name="connsiteY27" fmla="*/ 940157 h 991673"/>
                <a:gd name="connsiteX28" fmla="*/ 1468192 w 1468192"/>
                <a:gd name="connsiteY28" fmla="*/ 721217 h 991673"/>
                <a:gd name="connsiteX29" fmla="*/ 1442434 w 1468192"/>
                <a:gd name="connsiteY29" fmla="*/ 528033 h 991673"/>
                <a:gd name="connsiteX30" fmla="*/ 1416676 w 1468192"/>
                <a:gd name="connsiteY30" fmla="*/ 399245 h 991673"/>
                <a:gd name="connsiteX31" fmla="*/ 1403798 w 1468192"/>
                <a:gd name="connsiteY31" fmla="*/ 412124 h 991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68192" h="991673">
                  <a:moveTo>
                    <a:pt x="1403798" y="528033"/>
                  </a:moveTo>
                  <a:lnTo>
                    <a:pt x="1390919" y="399245"/>
                  </a:lnTo>
                  <a:cubicBezTo>
                    <a:pt x="1363079" y="273964"/>
                    <a:pt x="1382861" y="318736"/>
                    <a:pt x="1352282" y="257577"/>
                  </a:cubicBezTo>
                  <a:lnTo>
                    <a:pt x="1313645" y="154546"/>
                  </a:lnTo>
                  <a:lnTo>
                    <a:pt x="1236372" y="25757"/>
                  </a:lnTo>
                  <a:lnTo>
                    <a:pt x="1146220" y="64394"/>
                  </a:lnTo>
                  <a:lnTo>
                    <a:pt x="1043189" y="154546"/>
                  </a:lnTo>
                  <a:lnTo>
                    <a:pt x="1043189" y="154546"/>
                  </a:lnTo>
                  <a:lnTo>
                    <a:pt x="850006" y="12879"/>
                  </a:lnTo>
                  <a:lnTo>
                    <a:pt x="746975" y="0"/>
                  </a:lnTo>
                  <a:lnTo>
                    <a:pt x="605307" y="38636"/>
                  </a:lnTo>
                  <a:lnTo>
                    <a:pt x="502276" y="64394"/>
                  </a:lnTo>
                  <a:lnTo>
                    <a:pt x="399245" y="128788"/>
                  </a:lnTo>
                  <a:lnTo>
                    <a:pt x="309093" y="154546"/>
                  </a:lnTo>
                  <a:lnTo>
                    <a:pt x="193183" y="180304"/>
                  </a:lnTo>
                  <a:lnTo>
                    <a:pt x="90152" y="193183"/>
                  </a:lnTo>
                  <a:lnTo>
                    <a:pt x="0" y="321972"/>
                  </a:lnTo>
                  <a:lnTo>
                    <a:pt x="12879" y="399245"/>
                  </a:lnTo>
                  <a:lnTo>
                    <a:pt x="167426" y="643943"/>
                  </a:lnTo>
                  <a:lnTo>
                    <a:pt x="270457" y="824248"/>
                  </a:lnTo>
                  <a:lnTo>
                    <a:pt x="347730" y="978794"/>
                  </a:lnTo>
                  <a:lnTo>
                    <a:pt x="425003" y="991673"/>
                  </a:lnTo>
                  <a:lnTo>
                    <a:pt x="682581" y="746974"/>
                  </a:lnTo>
                  <a:lnTo>
                    <a:pt x="785612" y="669701"/>
                  </a:lnTo>
                  <a:lnTo>
                    <a:pt x="901521" y="785611"/>
                  </a:lnTo>
                  <a:lnTo>
                    <a:pt x="978795" y="824248"/>
                  </a:lnTo>
                  <a:lnTo>
                    <a:pt x="1262130" y="940157"/>
                  </a:lnTo>
                  <a:lnTo>
                    <a:pt x="1326524" y="940157"/>
                  </a:lnTo>
                  <a:lnTo>
                    <a:pt x="1468192" y="721217"/>
                  </a:lnTo>
                  <a:lnTo>
                    <a:pt x="1442434" y="528033"/>
                  </a:lnTo>
                  <a:lnTo>
                    <a:pt x="1416676" y="399245"/>
                  </a:lnTo>
                  <a:lnTo>
                    <a:pt x="1403798" y="412124"/>
                  </a:lnTo>
                </a:path>
              </a:pathLst>
            </a:custGeom>
            <a:solidFill>
              <a:schemeClr val="accent1">
                <a:alpha val="30000"/>
              </a:schemeClr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H="1">
              <a:off x="5796136" y="1260376"/>
              <a:ext cx="1728192" cy="216024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6084168" y="1260376"/>
              <a:ext cx="1584176" cy="216024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6444208" y="1332384"/>
              <a:ext cx="1368152" cy="2088232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6732240" y="1404392"/>
              <a:ext cx="1152128" cy="2016224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Freeform 54"/>
          <p:cNvSpPr/>
          <p:nvPr/>
        </p:nvSpPr>
        <p:spPr>
          <a:xfrm>
            <a:off x="204717" y="3181082"/>
            <a:ext cx="1326587" cy="955404"/>
          </a:xfrm>
          <a:custGeom>
            <a:avLst/>
            <a:gdLst>
              <a:gd name="connsiteX0" fmla="*/ 1108928 w 1326587"/>
              <a:gd name="connsiteY0" fmla="*/ 270456 h 955404"/>
              <a:gd name="connsiteX1" fmla="*/ 1108928 w 1326587"/>
              <a:gd name="connsiteY1" fmla="*/ 270456 h 955404"/>
              <a:gd name="connsiteX2" fmla="*/ 1083170 w 1326587"/>
              <a:gd name="connsiteY2" fmla="*/ 141667 h 955404"/>
              <a:gd name="connsiteX3" fmla="*/ 1044534 w 1326587"/>
              <a:gd name="connsiteY3" fmla="*/ 77273 h 955404"/>
              <a:gd name="connsiteX4" fmla="*/ 967260 w 1326587"/>
              <a:gd name="connsiteY4" fmla="*/ 12879 h 955404"/>
              <a:gd name="connsiteX5" fmla="*/ 928624 w 1326587"/>
              <a:gd name="connsiteY5" fmla="*/ 0 h 955404"/>
              <a:gd name="connsiteX6" fmla="*/ 902866 w 1326587"/>
              <a:gd name="connsiteY6" fmla="*/ 38636 h 955404"/>
              <a:gd name="connsiteX7" fmla="*/ 864229 w 1326587"/>
              <a:gd name="connsiteY7" fmla="*/ 90152 h 955404"/>
              <a:gd name="connsiteX8" fmla="*/ 851351 w 1326587"/>
              <a:gd name="connsiteY8" fmla="*/ 141667 h 955404"/>
              <a:gd name="connsiteX9" fmla="*/ 812714 w 1326587"/>
              <a:gd name="connsiteY9" fmla="*/ 218941 h 955404"/>
              <a:gd name="connsiteX10" fmla="*/ 735441 w 1326587"/>
              <a:gd name="connsiteY10" fmla="*/ 167425 h 955404"/>
              <a:gd name="connsiteX11" fmla="*/ 658168 w 1326587"/>
              <a:gd name="connsiteY11" fmla="*/ 90152 h 955404"/>
              <a:gd name="connsiteX12" fmla="*/ 619531 w 1326587"/>
              <a:gd name="connsiteY12" fmla="*/ 77273 h 955404"/>
              <a:gd name="connsiteX13" fmla="*/ 529379 w 1326587"/>
              <a:gd name="connsiteY13" fmla="*/ 51515 h 955404"/>
              <a:gd name="connsiteX14" fmla="*/ 490742 w 1326587"/>
              <a:gd name="connsiteY14" fmla="*/ 25757 h 955404"/>
              <a:gd name="connsiteX15" fmla="*/ 258922 w 1326587"/>
              <a:gd name="connsiteY15" fmla="*/ 38636 h 955404"/>
              <a:gd name="connsiteX16" fmla="*/ 130134 w 1326587"/>
              <a:gd name="connsiteY16" fmla="*/ 90152 h 955404"/>
              <a:gd name="connsiteX17" fmla="*/ 52860 w 1326587"/>
              <a:gd name="connsiteY17" fmla="*/ 128788 h 955404"/>
              <a:gd name="connsiteX18" fmla="*/ 1345 w 1326587"/>
              <a:gd name="connsiteY18" fmla="*/ 206062 h 955404"/>
              <a:gd name="connsiteX19" fmla="*/ 14224 w 1326587"/>
              <a:gd name="connsiteY19" fmla="*/ 502276 h 955404"/>
              <a:gd name="connsiteX20" fmla="*/ 39982 w 1326587"/>
              <a:gd name="connsiteY20" fmla="*/ 592428 h 955404"/>
              <a:gd name="connsiteX21" fmla="*/ 91497 w 1326587"/>
              <a:gd name="connsiteY21" fmla="*/ 708338 h 955404"/>
              <a:gd name="connsiteX22" fmla="*/ 117255 w 1326587"/>
              <a:gd name="connsiteY22" fmla="*/ 746974 h 955404"/>
              <a:gd name="connsiteX23" fmla="*/ 246044 w 1326587"/>
              <a:gd name="connsiteY23" fmla="*/ 785611 h 955404"/>
              <a:gd name="connsiteX24" fmla="*/ 284680 w 1326587"/>
              <a:gd name="connsiteY24" fmla="*/ 798490 h 955404"/>
              <a:gd name="connsiteX25" fmla="*/ 323317 w 1326587"/>
              <a:gd name="connsiteY25" fmla="*/ 875763 h 955404"/>
              <a:gd name="connsiteX26" fmla="*/ 387711 w 1326587"/>
              <a:gd name="connsiteY26" fmla="*/ 888642 h 955404"/>
              <a:gd name="connsiteX27" fmla="*/ 490742 w 1326587"/>
              <a:gd name="connsiteY27" fmla="*/ 901521 h 955404"/>
              <a:gd name="connsiteX28" fmla="*/ 568015 w 1326587"/>
              <a:gd name="connsiteY28" fmla="*/ 914400 h 955404"/>
              <a:gd name="connsiteX29" fmla="*/ 658168 w 1326587"/>
              <a:gd name="connsiteY29" fmla="*/ 953036 h 955404"/>
              <a:gd name="connsiteX30" fmla="*/ 696804 w 1326587"/>
              <a:gd name="connsiteY30" fmla="*/ 927279 h 955404"/>
              <a:gd name="connsiteX31" fmla="*/ 799835 w 1326587"/>
              <a:gd name="connsiteY31" fmla="*/ 901521 h 955404"/>
              <a:gd name="connsiteX32" fmla="*/ 838472 w 1326587"/>
              <a:gd name="connsiteY32" fmla="*/ 875763 h 955404"/>
              <a:gd name="connsiteX33" fmla="*/ 928624 w 1326587"/>
              <a:gd name="connsiteY33" fmla="*/ 824248 h 955404"/>
              <a:gd name="connsiteX34" fmla="*/ 1005897 w 1326587"/>
              <a:gd name="connsiteY34" fmla="*/ 837126 h 955404"/>
              <a:gd name="connsiteX35" fmla="*/ 1083170 w 1326587"/>
              <a:gd name="connsiteY35" fmla="*/ 811369 h 955404"/>
              <a:gd name="connsiteX36" fmla="*/ 1121807 w 1326587"/>
              <a:gd name="connsiteY36" fmla="*/ 772732 h 955404"/>
              <a:gd name="connsiteX37" fmla="*/ 1160444 w 1326587"/>
              <a:gd name="connsiteY37" fmla="*/ 759853 h 955404"/>
              <a:gd name="connsiteX38" fmla="*/ 1173322 w 1326587"/>
              <a:gd name="connsiteY38" fmla="*/ 721217 h 955404"/>
              <a:gd name="connsiteX39" fmla="*/ 1211959 w 1326587"/>
              <a:gd name="connsiteY39" fmla="*/ 695459 h 955404"/>
              <a:gd name="connsiteX40" fmla="*/ 1237717 w 1326587"/>
              <a:gd name="connsiteY40" fmla="*/ 656822 h 955404"/>
              <a:gd name="connsiteX41" fmla="*/ 1302111 w 1326587"/>
              <a:gd name="connsiteY41" fmla="*/ 605307 h 955404"/>
              <a:gd name="connsiteX42" fmla="*/ 1289232 w 1326587"/>
              <a:gd name="connsiteY42" fmla="*/ 553791 h 955404"/>
              <a:gd name="connsiteX43" fmla="*/ 1199080 w 1326587"/>
              <a:gd name="connsiteY43" fmla="*/ 450760 h 955404"/>
              <a:gd name="connsiteX44" fmla="*/ 1134686 w 1326587"/>
              <a:gd name="connsiteY44" fmla="*/ 334850 h 955404"/>
              <a:gd name="connsiteX45" fmla="*/ 1108928 w 1326587"/>
              <a:gd name="connsiteY45" fmla="*/ 270456 h 95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26587" h="955404">
                <a:moveTo>
                  <a:pt x="1108928" y="270456"/>
                </a:moveTo>
                <a:lnTo>
                  <a:pt x="1108928" y="270456"/>
                </a:lnTo>
                <a:cubicBezTo>
                  <a:pt x="1100342" y="227526"/>
                  <a:pt x="1097014" y="183200"/>
                  <a:pt x="1083170" y="141667"/>
                </a:cubicBezTo>
                <a:cubicBezTo>
                  <a:pt x="1075254" y="117920"/>
                  <a:pt x="1059553" y="97298"/>
                  <a:pt x="1044534" y="77273"/>
                </a:cubicBezTo>
                <a:cubicBezTo>
                  <a:pt x="1027443" y="54485"/>
                  <a:pt x="993440" y="25969"/>
                  <a:pt x="967260" y="12879"/>
                </a:cubicBezTo>
                <a:cubicBezTo>
                  <a:pt x="955118" y="6808"/>
                  <a:pt x="941503" y="4293"/>
                  <a:pt x="928624" y="0"/>
                </a:cubicBezTo>
                <a:cubicBezTo>
                  <a:pt x="920038" y="12879"/>
                  <a:pt x="911863" y="26041"/>
                  <a:pt x="902866" y="38636"/>
                </a:cubicBezTo>
                <a:cubicBezTo>
                  <a:pt x="890390" y="56103"/>
                  <a:pt x="873828" y="70953"/>
                  <a:pt x="864229" y="90152"/>
                </a:cubicBezTo>
                <a:cubicBezTo>
                  <a:pt x="856313" y="105983"/>
                  <a:pt x="856213" y="124648"/>
                  <a:pt x="851351" y="141667"/>
                </a:cubicBezTo>
                <a:cubicBezTo>
                  <a:pt x="838021" y="188322"/>
                  <a:pt x="840935" y="176609"/>
                  <a:pt x="812714" y="218941"/>
                </a:cubicBezTo>
                <a:cubicBezTo>
                  <a:pt x="786956" y="201769"/>
                  <a:pt x="757331" y="189315"/>
                  <a:pt x="735441" y="167425"/>
                </a:cubicBezTo>
                <a:cubicBezTo>
                  <a:pt x="709683" y="141667"/>
                  <a:pt x="692726" y="101671"/>
                  <a:pt x="658168" y="90152"/>
                </a:cubicBezTo>
                <a:cubicBezTo>
                  <a:pt x="645289" y="85859"/>
                  <a:pt x="632584" y="81003"/>
                  <a:pt x="619531" y="77273"/>
                </a:cubicBezTo>
                <a:cubicBezTo>
                  <a:pt x="600273" y="71771"/>
                  <a:pt x="549966" y="61809"/>
                  <a:pt x="529379" y="51515"/>
                </a:cubicBezTo>
                <a:cubicBezTo>
                  <a:pt x="515535" y="44593"/>
                  <a:pt x="503621" y="34343"/>
                  <a:pt x="490742" y="25757"/>
                </a:cubicBezTo>
                <a:cubicBezTo>
                  <a:pt x="413469" y="30050"/>
                  <a:pt x="335717" y="29037"/>
                  <a:pt x="258922" y="38636"/>
                </a:cubicBezTo>
                <a:cubicBezTo>
                  <a:pt x="203741" y="45534"/>
                  <a:pt x="177433" y="69881"/>
                  <a:pt x="130134" y="90152"/>
                </a:cubicBezTo>
                <a:cubicBezTo>
                  <a:pt x="55481" y="122147"/>
                  <a:pt x="127115" y="79287"/>
                  <a:pt x="52860" y="128788"/>
                </a:cubicBezTo>
                <a:cubicBezTo>
                  <a:pt x="35688" y="154546"/>
                  <a:pt x="0" y="175134"/>
                  <a:pt x="1345" y="206062"/>
                </a:cubicBezTo>
                <a:cubicBezTo>
                  <a:pt x="5638" y="304800"/>
                  <a:pt x="6923" y="403715"/>
                  <a:pt x="14224" y="502276"/>
                </a:cubicBezTo>
                <a:cubicBezTo>
                  <a:pt x="16760" y="536509"/>
                  <a:pt x="31964" y="560356"/>
                  <a:pt x="39982" y="592428"/>
                </a:cubicBezTo>
                <a:cubicBezTo>
                  <a:pt x="64996" y="692486"/>
                  <a:pt x="31954" y="624978"/>
                  <a:pt x="91497" y="708338"/>
                </a:cubicBezTo>
                <a:cubicBezTo>
                  <a:pt x="100494" y="720933"/>
                  <a:pt x="105364" y="737065"/>
                  <a:pt x="117255" y="746974"/>
                </a:cubicBezTo>
                <a:cubicBezTo>
                  <a:pt x="154692" y="778171"/>
                  <a:pt x="200750" y="778062"/>
                  <a:pt x="246044" y="785611"/>
                </a:cubicBezTo>
                <a:cubicBezTo>
                  <a:pt x="258923" y="789904"/>
                  <a:pt x="275081" y="788891"/>
                  <a:pt x="284680" y="798490"/>
                </a:cubicBezTo>
                <a:cubicBezTo>
                  <a:pt x="322140" y="835950"/>
                  <a:pt x="267582" y="843914"/>
                  <a:pt x="323317" y="875763"/>
                </a:cubicBezTo>
                <a:cubicBezTo>
                  <a:pt x="342323" y="886623"/>
                  <a:pt x="366076" y="885313"/>
                  <a:pt x="387711" y="888642"/>
                </a:cubicBezTo>
                <a:cubicBezTo>
                  <a:pt x="421919" y="893905"/>
                  <a:pt x="456479" y="896626"/>
                  <a:pt x="490742" y="901521"/>
                </a:cubicBezTo>
                <a:cubicBezTo>
                  <a:pt x="516593" y="905214"/>
                  <a:pt x="542257" y="910107"/>
                  <a:pt x="568015" y="914400"/>
                </a:cubicBezTo>
                <a:cubicBezTo>
                  <a:pt x="571373" y="916079"/>
                  <a:pt x="643956" y="955404"/>
                  <a:pt x="658168" y="953036"/>
                </a:cubicBezTo>
                <a:cubicBezTo>
                  <a:pt x="673436" y="950492"/>
                  <a:pt x="682960" y="934201"/>
                  <a:pt x="696804" y="927279"/>
                </a:cubicBezTo>
                <a:cubicBezTo>
                  <a:pt x="723206" y="914078"/>
                  <a:pt x="775342" y="906420"/>
                  <a:pt x="799835" y="901521"/>
                </a:cubicBezTo>
                <a:cubicBezTo>
                  <a:pt x="812714" y="892935"/>
                  <a:pt x="825033" y="883443"/>
                  <a:pt x="838472" y="875763"/>
                </a:cubicBezTo>
                <a:cubicBezTo>
                  <a:pt x="952865" y="810395"/>
                  <a:pt x="834480" y="887008"/>
                  <a:pt x="928624" y="824248"/>
                </a:cubicBezTo>
                <a:cubicBezTo>
                  <a:pt x="954382" y="828541"/>
                  <a:pt x="979874" y="839295"/>
                  <a:pt x="1005897" y="837126"/>
                </a:cubicBezTo>
                <a:cubicBezTo>
                  <a:pt x="1032954" y="834871"/>
                  <a:pt x="1083170" y="811369"/>
                  <a:pt x="1083170" y="811369"/>
                </a:cubicBezTo>
                <a:cubicBezTo>
                  <a:pt x="1096049" y="798490"/>
                  <a:pt x="1106652" y="782835"/>
                  <a:pt x="1121807" y="772732"/>
                </a:cubicBezTo>
                <a:cubicBezTo>
                  <a:pt x="1133103" y="765202"/>
                  <a:pt x="1150845" y="769452"/>
                  <a:pt x="1160444" y="759853"/>
                </a:cubicBezTo>
                <a:cubicBezTo>
                  <a:pt x="1170043" y="750254"/>
                  <a:pt x="1164842" y="731817"/>
                  <a:pt x="1173322" y="721217"/>
                </a:cubicBezTo>
                <a:cubicBezTo>
                  <a:pt x="1182991" y="709130"/>
                  <a:pt x="1199080" y="704045"/>
                  <a:pt x="1211959" y="695459"/>
                </a:cubicBezTo>
                <a:cubicBezTo>
                  <a:pt x="1220545" y="682580"/>
                  <a:pt x="1225630" y="666492"/>
                  <a:pt x="1237717" y="656822"/>
                </a:cubicBezTo>
                <a:cubicBezTo>
                  <a:pt x="1326587" y="585725"/>
                  <a:pt x="1228290" y="716036"/>
                  <a:pt x="1302111" y="605307"/>
                </a:cubicBezTo>
                <a:cubicBezTo>
                  <a:pt x="1297818" y="588135"/>
                  <a:pt x="1297148" y="569623"/>
                  <a:pt x="1289232" y="553791"/>
                </a:cubicBezTo>
                <a:cubicBezTo>
                  <a:pt x="1251669" y="478664"/>
                  <a:pt x="1252206" y="486177"/>
                  <a:pt x="1199080" y="450760"/>
                </a:cubicBezTo>
                <a:cubicBezTo>
                  <a:pt x="1185659" y="410499"/>
                  <a:pt x="1172642" y="360153"/>
                  <a:pt x="1134686" y="334850"/>
                </a:cubicBezTo>
                <a:cubicBezTo>
                  <a:pt x="1092477" y="306712"/>
                  <a:pt x="1113221" y="281188"/>
                  <a:pt x="1108928" y="270456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899592" y="1412776"/>
            <a:ext cx="2232248" cy="216024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1043608" y="1484784"/>
            <a:ext cx="2232248" cy="216024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7477525" y="2965058"/>
            <a:ext cx="1326587" cy="955404"/>
          </a:xfrm>
          <a:custGeom>
            <a:avLst/>
            <a:gdLst>
              <a:gd name="connsiteX0" fmla="*/ 1108928 w 1326587"/>
              <a:gd name="connsiteY0" fmla="*/ 270456 h 955404"/>
              <a:gd name="connsiteX1" fmla="*/ 1108928 w 1326587"/>
              <a:gd name="connsiteY1" fmla="*/ 270456 h 955404"/>
              <a:gd name="connsiteX2" fmla="*/ 1083170 w 1326587"/>
              <a:gd name="connsiteY2" fmla="*/ 141667 h 955404"/>
              <a:gd name="connsiteX3" fmla="*/ 1044534 w 1326587"/>
              <a:gd name="connsiteY3" fmla="*/ 77273 h 955404"/>
              <a:gd name="connsiteX4" fmla="*/ 967260 w 1326587"/>
              <a:gd name="connsiteY4" fmla="*/ 12879 h 955404"/>
              <a:gd name="connsiteX5" fmla="*/ 928624 w 1326587"/>
              <a:gd name="connsiteY5" fmla="*/ 0 h 955404"/>
              <a:gd name="connsiteX6" fmla="*/ 902866 w 1326587"/>
              <a:gd name="connsiteY6" fmla="*/ 38636 h 955404"/>
              <a:gd name="connsiteX7" fmla="*/ 864229 w 1326587"/>
              <a:gd name="connsiteY7" fmla="*/ 90152 h 955404"/>
              <a:gd name="connsiteX8" fmla="*/ 851351 w 1326587"/>
              <a:gd name="connsiteY8" fmla="*/ 141667 h 955404"/>
              <a:gd name="connsiteX9" fmla="*/ 812714 w 1326587"/>
              <a:gd name="connsiteY9" fmla="*/ 218941 h 955404"/>
              <a:gd name="connsiteX10" fmla="*/ 735441 w 1326587"/>
              <a:gd name="connsiteY10" fmla="*/ 167425 h 955404"/>
              <a:gd name="connsiteX11" fmla="*/ 658168 w 1326587"/>
              <a:gd name="connsiteY11" fmla="*/ 90152 h 955404"/>
              <a:gd name="connsiteX12" fmla="*/ 619531 w 1326587"/>
              <a:gd name="connsiteY12" fmla="*/ 77273 h 955404"/>
              <a:gd name="connsiteX13" fmla="*/ 529379 w 1326587"/>
              <a:gd name="connsiteY13" fmla="*/ 51515 h 955404"/>
              <a:gd name="connsiteX14" fmla="*/ 490742 w 1326587"/>
              <a:gd name="connsiteY14" fmla="*/ 25757 h 955404"/>
              <a:gd name="connsiteX15" fmla="*/ 258922 w 1326587"/>
              <a:gd name="connsiteY15" fmla="*/ 38636 h 955404"/>
              <a:gd name="connsiteX16" fmla="*/ 130134 w 1326587"/>
              <a:gd name="connsiteY16" fmla="*/ 90152 h 955404"/>
              <a:gd name="connsiteX17" fmla="*/ 52860 w 1326587"/>
              <a:gd name="connsiteY17" fmla="*/ 128788 h 955404"/>
              <a:gd name="connsiteX18" fmla="*/ 1345 w 1326587"/>
              <a:gd name="connsiteY18" fmla="*/ 206062 h 955404"/>
              <a:gd name="connsiteX19" fmla="*/ 14224 w 1326587"/>
              <a:gd name="connsiteY19" fmla="*/ 502276 h 955404"/>
              <a:gd name="connsiteX20" fmla="*/ 39982 w 1326587"/>
              <a:gd name="connsiteY20" fmla="*/ 592428 h 955404"/>
              <a:gd name="connsiteX21" fmla="*/ 91497 w 1326587"/>
              <a:gd name="connsiteY21" fmla="*/ 708338 h 955404"/>
              <a:gd name="connsiteX22" fmla="*/ 117255 w 1326587"/>
              <a:gd name="connsiteY22" fmla="*/ 746974 h 955404"/>
              <a:gd name="connsiteX23" fmla="*/ 246044 w 1326587"/>
              <a:gd name="connsiteY23" fmla="*/ 785611 h 955404"/>
              <a:gd name="connsiteX24" fmla="*/ 284680 w 1326587"/>
              <a:gd name="connsiteY24" fmla="*/ 798490 h 955404"/>
              <a:gd name="connsiteX25" fmla="*/ 323317 w 1326587"/>
              <a:gd name="connsiteY25" fmla="*/ 875763 h 955404"/>
              <a:gd name="connsiteX26" fmla="*/ 387711 w 1326587"/>
              <a:gd name="connsiteY26" fmla="*/ 888642 h 955404"/>
              <a:gd name="connsiteX27" fmla="*/ 490742 w 1326587"/>
              <a:gd name="connsiteY27" fmla="*/ 901521 h 955404"/>
              <a:gd name="connsiteX28" fmla="*/ 568015 w 1326587"/>
              <a:gd name="connsiteY28" fmla="*/ 914400 h 955404"/>
              <a:gd name="connsiteX29" fmla="*/ 658168 w 1326587"/>
              <a:gd name="connsiteY29" fmla="*/ 953036 h 955404"/>
              <a:gd name="connsiteX30" fmla="*/ 696804 w 1326587"/>
              <a:gd name="connsiteY30" fmla="*/ 927279 h 955404"/>
              <a:gd name="connsiteX31" fmla="*/ 799835 w 1326587"/>
              <a:gd name="connsiteY31" fmla="*/ 901521 h 955404"/>
              <a:gd name="connsiteX32" fmla="*/ 838472 w 1326587"/>
              <a:gd name="connsiteY32" fmla="*/ 875763 h 955404"/>
              <a:gd name="connsiteX33" fmla="*/ 928624 w 1326587"/>
              <a:gd name="connsiteY33" fmla="*/ 824248 h 955404"/>
              <a:gd name="connsiteX34" fmla="*/ 1005897 w 1326587"/>
              <a:gd name="connsiteY34" fmla="*/ 837126 h 955404"/>
              <a:gd name="connsiteX35" fmla="*/ 1083170 w 1326587"/>
              <a:gd name="connsiteY35" fmla="*/ 811369 h 955404"/>
              <a:gd name="connsiteX36" fmla="*/ 1121807 w 1326587"/>
              <a:gd name="connsiteY36" fmla="*/ 772732 h 955404"/>
              <a:gd name="connsiteX37" fmla="*/ 1160444 w 1326587"/>
              <a:gd name="connsiteY37" fmla="*/ 759853 h 955404"/>
              <a:gd name="connsiteX38" fmla="*/ 1173322 w 1326587"/>
              <a:gd name="connsiteY38" fmla="*/ 721217 h 955404"/>
              <a:gd name="connsiteX39" fmla="*/ 1211959 w 1326587"/>
              <a:gd name="connsiteY39" fmla="*/ 695459 h 955404"/>
              <a:gd name="connsiteX40" fmla="*/ 1237717 w 1326587"/>
              <a:gd name="connsiteY40" fmla="*/ 656822 h 955404"/>
              <a:gd name="connsiteX41" fmla="*/ 1302111 w 1326587"/>
              <a:gd name="connsiteY41" fmla="*/ 605307 h 955404"/>
              <a:gd name="connsiteX42" fmla="*/ 1289232 w 1326587"/>
              <a:gd name="connsiteY42" fmla="*/ 553791 h 955404"/>
              <a:gd name="connsiteX43" fmla="*/ 1199080 w 1326587"/>
              <a:gd name="connsiteY43" fmla="*/ 450760 h 955404"/>
              <a:gd name="connsiteX44" fmla="*/ 1134686 w 1326587"/>
              <a:gd name="connsiteY44" fmla="*/ 334850 h 955404"/>
              <a:gd name="connsiteX45" fmla="*/ 1108928 w 1326587"/>
              <a:gd name="connsiteY45" fmla="*/ 270456 h 95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26587" h="955404">
                <a:moveTo>
                  <a:pt x="1108928" y="270456"/>
                </a:moveTo>
                <a:lnTo>
                  <a:pt x="1108928" y="270456"/>
                </a:lnTo>
                <a:cubicBezTo>
                  <a:pt x="1100342" y="227526"/>
                  <a:pt x="1097014" y="183200"/>
                  <a:pt x="1083170" y="141667"/>
                </a:cubicBezTo>
                <a:cubicBezTo>
                  <a:pt x="1075254" y="117920"/>
                  <a:pt x="1059553" y="97298"/>
                  <a:pt x="1044534" y="77273"/>
                </a:cubicBezTo>
                <a:cubicBezTo>
                  <a:pt x="1027443" y="54485"/>
                  <a:pt x="993440" y="25969"/>
                  <a:pt x="967260" y="12879"/>
                </a:cubicBezTo>
                <a:cubicBezTo>
                  <a:pt x="955118" y="6808"/>
                  <a:pt x="941503" y="4293"/>
                  <a:pt x="928624" y="0"/>
                </a:cubicBezTo>
                <a:cubicBezTo>
                  <a:pt x="920038" y="12879"/>
                  <a:pt x="911863" y="26041"/>
                  <a:pt x="902866" y="38636"/>
                </a:cubicBezTo>
                <a:cubicBezTo>
                  <a:pt x="890390" y="56103"/>
                  <a:pt x="873828" y="70953"/>
                  <a:pt x="864229" y="90152"/>
                </a:cubicBezTo>
                <a:cubicBezTo>
                  <a:pt x="856313" y="105983"/>
                  <a:pt x="856213" y="124648"/>
                  <a:pt x="851351" y="141667"/>
                </a:cubicBezTo>
                <a:cubicBezTo>
                  <a:pt x="838021" y="188322"/>
                  <a:pt x="840935" y="176609"/>
                  <a:pt x="812714" y="218941"/>
                </a:cubicBezTo>
                <a:cubicBezTo>
                  <a:pt x="786956" y="201769"/>
                  <a:pt x="757331" y="189315"/>
                  <a:pt x="735441" y="167425"/>
                </a:cubicBezTo>
                <a:cubicBezTo>
                  <a:pt x="709683" y="141667"/>
                  <a:pt x="692726" y="101671"/>
                  <a:pt x="658168" y="90152"/>
                </a:cubicBezTo>
                <a:cubicBezTo>
                  <a:pt x="645289" y="85859"/>
                  <a:pt x="632584" y="81003"/>
                  <a:pt x="619531" y="77273"/>
                </a:cubicBezTo>
                <a:cubicBezTo>
                  <a:pt x="600273" y="71771"/>
                  <a:pt x="549966" y="61809"/>
                  <a:pt x="529379" y="51515"/>
                </a:cubicBezTo>
                <a:cubicBezTo>
                  <a:pt x="515535" y="44593"/>
                  <a:pt x="503621" y="34343"/>
                  <a:pt x="490742" y="25757"/>
                </a:cubicBezTo>
                <a:cubicBezTo>
                  <a:pt x="413469" y="30050"/>
                  <a:pt x="335717" y="29037"/>
                  <a:pt x="258922" y="38636"/>
                </a:cubicBezTo>
                <a:cubicBezTo>
                  <a:pt x="203741" y="45534"/>
                  <a:pt x="177433" y="69881"/>
                  <a:pt x="130134" y="90152"/>
                </a:cubicBezTo>
                <a:cubicBezTo>
                  <a:pt x="55481" y="122147"/>
                  <a:pt x="127115" y="79287"/>
                  <a:pt x="52860" y="128788"/>
                </a:cubicBezTo>
                <a:cubicBezTo>
                  <a:pt x="35688" y="154546"/>
                  <a:pt x="0" y="175134"/>
                  <a:pt x="1345" y="206062"/>
                </a:cubicBezTo>
                <a:cubicBezTo>
                  <a:pt x="5638" y="304800"/>
                  <a:pt x="6923" y="403715"/>
                  <a:pt x="14224" y="502276"/>
                </a:cubicBezTo>
                <a:cubicBezTo>
                  <a:pt x="16760" y="536509"/>
                  <a:pt x="31964" y="560356"/>
                  <a:pt x="39982" y="592428"/>
                </a:cubicBezTo>
                <a:cubicBezTo>
                  <a:pt x="64996" y="692486"/>
                  <a:pt x="31954" y="624978"/>
                  <a:pt x="91497" y="708338"/>
                </a:cubicBezTo>
                <a:cubicBezTo>
                  <a:pt x="100494" y="720933"/>
                  <a:pt x="105364" y="737065"/>
                  <a:pt x="117255" y="746974"/>
                </a:cubicBezTo>
                <a:cubicBezTo>
                  <a:pt x="154692" y="778171"/>
                  <a:pt x="200750" y="778062"/>
                  <a:pt x="246044" y="785611"/>
                </a:cubicBezTo>
                <a:cubicBezTo>
                  <a:pt x="258923" y="789904"/>
                  <a:pt x="275081" y="788891"/>
                  <a:pt x="284680" y="798490"/>
                </a:cubicBezTo>
                <a:cubicBezTo>
                  <a:pt x="322140" y="835950"/>
                  <a:pt x="267582" y="843914"/>
                  <a:pt x="323317" y="875763"/>
                </a:cubicBezTo>
                <a:cubicBezTo>
                  <a:pt x="342323" y="886623"/>
                  <a:pt x="366076" y="885313"/>
                  <a:pt x="387711" y="888642"/>
                </a:cubicBezTo>
                <a:cubicBezTo>
                  <a:pt x="421919" y="893905"/>
                  <a:pt x="456479" y="896626"/>
                  <a:pt x="490742" y="901521"/>
                </a:cubicBezTo>
                <a:cubicBezTo>
                  <a:pt x="516593" y="905214"/>
                  <a:pt x="542257" y="910107"/>
                  <a:pt x="568015" y="914400"/>
                </a:cubicBezTo>
                <a:cubicBezTo>
                  <a:pt x="571373" y="916079"/>
                  <a:pt x="643956" y="955404"/>
                  <a:pt x="658168" y="953036"/>
                </a:cubicBezTo>
                <a:cubicBezTo>
                  <a:pt x="673436" y="950492"/>
                  <a:pt x="682960" y="934201"/>
                  <a:pt x="696804" y="927279"/>
                </a:cubicBezTo>
                <a:cubicBezTo>
                  <a:pt x="723206" y="914078"/>
                  <a:pt x="775342" y="906420"/>
                  <a:pt x="799835" y="901521"/>
                </a:cubicBezTo>
                <a:cubicBezTo>
                  <a:pt x="812714" y="892935"/>
                  <a:pt x="825033" y="883443"/>
                  <a:pt x="838472" y="875763"/>
                </a:cubicBezTo>
                <a:cubicBezTo>
                  <a:pt x="952865" y="810395"/>
                  <a:pt x="834480" y="887008"/>
                  <a:pt x="928624" y="824248"/>
                </a:cubicBezTo>
                <a:cubicBezTo>
                  <a:pt x="954382" y="828541"/>
                  <a:pt x="979874" y="839295"/>
                  <a:pt x="1005897" y="837126"/>
                </a:cubicBezTo>
                <a:cubicBezTo>
                  <a:pt x="1032954" y="834871"/>
                  <a:pt x="1083170" y="811369"/>
                  <a:pt x="1083170" y="811369"/>
                </a:cubicBezTo>
                <a:cubicBezTo>
                  <a:pt x="1096049" y="798490"/>
                  <a:pt x="1106652" y="782835"/>
                  <a:pt x="1121807" y="772732"/>
                </a:cubicBezTo>
                <a:cubicBezTo>
                  <a:pt x="1133103" y="765202"/>
                  <a:pt x="1150845" y="769452"/>
                  <a:pt x="1160444" y="759853"/>
                </a:cubicBezTo>
                <a:cubicBezTo>
                  <a:pt x="1170043" y="750254"/>
                  <a:pt x="1164842" y="731817"/>
                  <a:pt x="1173322" y="721217"/>
                </a:cubicBezTo>
                <a:cubicBezTo>
                  <a:pt x="1182991" y="709130"/>
                  <a:pt x="1199080" y="704045"/>
                  <a:pt x="1211959" y="695459"/>
                </a:cubicBezTo>
                <a:cubicBezTo>
                  <a:pt x="1220545" y="682580"/>
                  <a:pt x="1225630" y="666492"/>
                  <a:pt x="1237717" y="656822"/>
                </a:cubicBezTo>
                <a:cubicBezTo>
                  <a:pt x="1326587" y="585725"/>
                  <a:pt x="1228290" y="716036"/>
                  <a:pt x="1302111" y="605307"/>
                </a:cubicBezTo>
                <a:cubicBezTo>
                  <a:pt x="1297818" y="588135"/>
                  <a:pt x="1297148" y="569623"/>
                  <a:pt x="1289232" y="553791"/>
                </a:cubicBezTo>
                <a:cubicBezTo>
                  <a:pt x="1251669" y="478664"/>
                  <a:pt x="1252206" y="486177"/>
                  <a:pt x="1199080" y="450760"/>
                </a:cubicBezTo>
                <a:cubicBezTo>
                  <a:pt x="1185659" y="410499"/>
                  <a:pt x="1172642" y="360153"/>
                  <a:pt x="1134686" y="334850"/>
                </a:cubicBezTo>
                <a:cubicBezTo>
                  <a:pt x="1092477" y="306712"/>
                  <a:pt x="1113221" y="281188"/>
                  <a:pt x="1108928" y="270456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732240" y="1340768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948264" y="1340768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516216" y="1340768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300192" y="1412776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2051720" y="5013176"/>
            <a:ext cx="5040560" cy="288032"/>
            <a:chOff x="2051720" y="5013176"/>
            <a:chExt cx="5040560" cy="28803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7" name="Oval 66"/>
            <p:cNvSpPr/>
            <p:nvPr/>
          </p:nvSpPr>
          <p:spPr>
            <a:xfrm>
              <a:off x="2051720" y="5013176"/>
              <a:ext cx="288032" cy="28803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483768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915816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3347864" y="5013176"/>
              <a:ext cx="288032" cy="28803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3779912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4211960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4644008" y="5013176"/>
              <a:ext cx="288032" cy="28803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5076056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5508104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5940152" y="5013176"/>
              <a:ext cx="288032" cy="288032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6372200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6804248" y="5013176"/>
              <a:ext cx="288032" cy="279648"/>
            </a:xfrm>
            <a:prstGeom prst="ellipse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2699792" y="5445224"/>
            <a:ext cx="3985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One vertex per clause in the formula</a:t>
            </a:r>
            <a:endParaRPr lang="en-US" sz="2000" dirty="0"/>
          </a:p>
        </p:txBody>
      </p:sp>
      <p:cxnSp>
        <p:nvCxnSpPr>
          <p:cNvPr id="99" name="Straight Connector 98"/>
          <p:cNvCxnSpPr>
            <a:stCxn id="26" idx="4"/>
            <a:endCxn id="69" idx="0"/>
          </p:cNvCxnSpPr>
          <p:nvPr/>
        </p:nvCxnSpPr>
        <p:spPr>
          <a:xfrm flipH="1">
            <a:off x="3059832" y="3645024"/>
            <a:ext cx="576064" cy="136815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27" idx="5"/>
            <a:endCxn id="93" idx="0"/>
          </p:cNvCxnSpPr>
          <p:nvPr/>
        </p:nvCxnSpPr>
        <p:spPr>
          <a:xfrm>
            <a:off x="4097771" y="3602843"/>
            <a:ext cx="1122301" cy="141033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004048" y="4077072"/>
            <a:ext cx="2963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Edge if the </a:t>
            </a:r>
            <a:r>
              <a:rPr lang="nb-NO" dirty="0" smtClean="0">
                <a:solidFill>
                  <a:srgbClr val="C00000"/>
                </a:solidFill>
              </a:rPr>
              <a:t>partial assignment</a:t>
            </a:r>
            <a:br>
              <a:rPr lang="nb-NO" dirty="0" smtClean="0">
                <a:solidFill>
                  <a:srgbClr val="C00000"/>
                </a:solidFill>
              </a:rPr>
            </a:br>
            <a:r>
              <a:rPr lang="nb-NO" dirty="0" smtClean="0"/>
              <a:t>satisfies the clause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94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SAT </a:t>
            </a:r>
            <a:r>
              <a:rPr lang="nb-NO" dirty="0" smtClean="0">
                <a:sym typeface="Wingdings" panose="05000000000000000000" pitchFamily="2" charset="2"/>
              </a:rPr>
              <a:t> </a:t>
            </a:r>
            <a:r>
              <a:rPr lang="nb-NO" dirty="0" smtClean="0">
                <a:solidFill>
                  <a:srgbClr val="C00000"/>
                </a:solidFill>
                <a:sym typeface="Wingdings" panose="05000000000000000000" pitchFamily="2" charset="2"/>
              </a:rPr>
              <a:t>k</a:t>
            </a:r>
            <a:r>
              <a:rPr lang="nb-NO" dirty="0" smtClean="0">
                <a:sym typeface="Wingdings" panose="05000000000000000000" pitchFamily="2" charset="2"/>
              </a:rPr>
              <a:t>-</a:t>
            </a:r>
            <a:r>
              <a:rPr lang="nb-NO" dirty="0" err="1" smtClean="0">
                <a:sym typeface="Wingdings" panose="05000000000000000000" pitchFamily="2" charset="2"/>
              </a:rPr>
              <a:t>Dominating</a:t>
            </a:r>
            <a:r>
              <a:rPr lang="nb-NO" dirty="0" smtClean="0">
                <a:sym typeface="Wingdings" panose="05000000000000000000" pitchFamily="2" charset="2"/>
              </a:rPr>
              <a:t> Set</a:t>
            </a:r>
            <a:br>
              <a:rPr lang="nb-NO" dirty="0" smtClean="0">
                <a:sym typeface="Wingdings" panose="05000000000000000000" pitchFamily="2" charset="2"/>
              </a:rPr>
            </a:br>
            <a:r>
              <a:rPr lang="nb-NO" sz="20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analysis</a:t>
            </a:r>
            <a:endParaRPr lang="nb-NO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844824"/>
            <a:ext cx="6879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/>
              <a:t>Too fast </a:t>
            </a:r>
            <a:r>
              <a:rPr lang="nb-NO" sz="2800" dirty="0" err="1" smtClean="0"/>
              <a:t>algorithm</a:t>
            </a:r>
            <a:r>
              <a:rPr lang="nb-NO" sz="2800" dirty="0"/>
              <a:t> </a:t>
            </a:r>
            <a:r>
              <a:rPr lang="nb-NO" sz="2800" dirty="0" smtClean="0"/>
              <a:t>for </a:t>
            </a:r>
            <a:r>
              <a:rPr lang="nb-NO" sz="2800" dirty="0" smtClean="0">
                <a:solidFill>
                  <a:srgbClr val="C00000"/>
                </a:solidFill>
              </a:rPr>
              <a:t>k</a:t>
            </a:r>
            <a:r>
              <a:rPr lang="nb-NO" sz="2800" dirty="0" smtClean="0"/>
              <a:t>-</a:t>
            </a:r>
            <a:r>
              <a:rPr lang="nb-NO" sz="2800" dirty="0" err="1" smtClean="0"/>
              <a:t>Dominating</a:t>
            </a:r>
            <a:r>
              <a:rPr lang="nb-NO" sz="2800" dirty="0" smtClean="0"/>
              <a:t> Set: </a:t>
            </a:r>
            <a:r>
              <a:rPr lang="nb-NO" sz="2800" dirty="0" smtClean="0">
                <a:solidFill>
                  <a:srgbClr val="C00000"/>
                </a:solidFill>
              </a:rPr>
              <a:t>n</a:t>
            </a:r>
            <a:r>
              <a:rPr lang="nb-NO" sz="2800" baseline="30000" dirty="0" smtClean="0">
                <a:solidFill>
                  <a:srgbClr val="C00000"/>
                </a:solidFill>
              </a:rPr>
              <a:t>k-0.01</a:t>
            </a:r>
            <a:endParaRPr lang="nb-NO" sz="2800" baseline="30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3199" y="2348880"/>
            <a:ext cx="2690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For </a:t>
            </a:r>
            <a:r>
              <a:rPr lang="nb-NO" sz="2000" dirty="0" err="1" smtClean="0"/>
              <a:t>any</a:t>
            </a:r>
            <a:r>
              <a:rPr lang="nb-NO" sz="2000" dirty="0" smtClean="0"/>
              <a:t> </a:t>
            </a:r>
            <a:r>
              <a:rPr lang="nb-NO" sz="2000" dirty="0" err="1" smtClean="0"/>
              <a:t>fixed</a:t>
            </a:r>
            <a:r>
              <a:rPr lang="nb-NO" sz="2000" dirty="0" smtClean="0"/>
              <a:t> </a:t>
            </a:r>
            <a:r>
              <a:rPr lang="nb-NO" sz="2000" dirty="0" smtClean="0">
                <a:solidFill>
                  <a:srgbClr val="C00000"/>
                </a:solidFill>
              </a:rPr>
              <a:t>k</a:t>
            </a:r>
            <a:r>
              <a:rPr lang="nb-NO" sz="2000" dirty="0" smtClean="0"/>
              <a:t> (like </a:t>
            </a:r>
            <a:r>
              <a:rPr lang="nb-NO" sz="2000" dirty="0" smtClean="0">
                <a:solidFill>
                  <a:srgbClr val="C00000"/>
                </a:solidFill>
              </a:rPr>
              <a:t>k=3</a:t>
            </a:r>
            <a:r>
              <a:rPr lang="nb-NO" sz="2000" dirty="0" smtClean="0"/>
              <a:t>)</a:t>
            </a:r>
            <a:endParaRPr lang="nb-NO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07864" y="3359907"/>
                <a:ext cx="366177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2400" dirty="0" smtClean="0"/>
                  <a:t>The output </a:t>
                </a:r>
                <a:r>
                  <a:rPr lang="nb-NO" sz="2400" dirty="0" err="1" smtClean="0"/>
                  <a:t>graph</a:t>
                </a:r>
                <a:r>
                  <a:rPr lang="nb-NO" sz="2400" dirty="0" smtClean="0"/>
                  <a:t> has </a:t>
                </a:r>
                <a:br>
                  <a:rPr lang="nb-NO" sz="2400" dirty="0" smtClean="0"/>
                </a:br>
                <a:r>
                  <a:rPr lang="nb-NO" sz="2400" dirty="0" smtClean="0">
                    <a:solidFill>
                      <a:srgbClr val="C00000"/>
                    </a:solidFill>
                  </a:rPr>
                  <a:t>k2</a:t>
                </a:r>
                <a:r>
                  <a:rPr lang="nb-NO" sz="2400" baseline="30000" dirty="0" smtClean="0">
                    <a:solidFill>
                      <a:srgbClr val="C00000"/>
                    </a:solidFill>
                  </a:rPr>
                  <a:t>n/k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 + m </a:t>
                </a:r>
                <a14:m>
                  <m:oMath xmlns:m="http://schemas.openxmlformats.org/officeDocument/2006/math">
                    <m:r>
                      <a:rPr lang="nb-NO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sz="2400" dirty="0" smtClean="0">
                    <a:solidFill>
                      <a:srgbClr val="C00000"/>
                    </a:solidFill>
                  </a:rPr>
                  <a:t> 2k </a:t>
                </a:r>
                <a14:m>
                  <m:oMath xmlns:m="http://schemas.openxmlformats.org/officeDocument/2006/math">
                    <m:r>
                      <a:rPr lang="nb-NO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sz="2400" dirty="0" smtClean="0">
                    <a:solidFill>
                      <a:srgbClr val="C00000"/>
                    </a:solidFill>
                  </a:rPr>
                  <a:t> 2</a:t>
                </a:r>
                <a:r>
                  <a:rPr lang="nb-NO" sz="2400" baseline="30000" dirty="0" smtClean="0">
                    <a:solidFill>
                      <a:srgbClr val="C00000"/>
                    </a:solidFill>
                  </a:rPr>
                  <a:t>n/k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sz="2400" dirty="0" smtClean="0"/>
                  <a:t>vertices</a:t>
                </a:r>
                <a:endParaRPr lang="nb-NO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864" y="3359907"/>
                <a:ext cx="3661772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2329" t="-5882" r="-1997" b="-16176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1560" y="2996952"/>
                <a:ext cx="427880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2400" dirty="0" smtClean="0"/>
                  <a:t>If 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m </a:t>
                </a:r>
                <a14:m>
                  <m:oMath xmlns:m="http://schemas.openxmlformats.org/officeDocument/2006/math">
                    <m:r>
                      <a:rPr lang="nb-NO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≥</m:t>
                    </m:r>
                  </m:oMath>
                </a14:m>
                <a:r>
                  <a:rPr lang="nb-NO" sz="2400" dirty="0" smtClean="0">
                    <a:solidFill>
                      <a:srgbClr val="C00000"/>
                    </a:solidFill>
                  </a:rPr>
                  <a:t> 2</a:t>
                </a:r>
                <a:r>
                  <a:rPr lang="nb-NO" sz="2400" baseline="30000" dirty="0" smtClean="0">
                    <a:solidFill>
                      <a:srgbClr val="C00000"/>
                    </a:solidFill>
                  </a:rPr>
                  <a:t>n/k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sz="2400" dirty="0" err="1" smtClean="0"/>
                  <a:t>then</a:t>
                </a:r>
                <a:r>
                  <a:rPr lang="nb-NO" sz="2400" dirty="0" smtClean="0"/>
                  <a:t> 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2</a:t>
                </a:r>
                <a:r>
                  <a:rPr lang="nb-NO" sz="2400" baseline="30000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sz="2400" dirty="0" smtClean="0"/>
                  <a:t> is at most </a:t>
                </a:r>
                <a:r>
                  <a:rPr lang="nb-NO" sz="2400" dirty="0" err="1" smtClean="0">
                    <a:solidFill>
                      <a:srgbClr val="C00000"/>
                    </a:solidFill>
                  </a:rPr>
                  <a:t>m</a:t>
                </a:r>
                <a:r>
                  <a:rPr lang="nb-NO" sz="2400" baseline="30000" dirty="0" err="1" smtClean="0">
                    <a:solidFill>
                      <a:srgbClr val="C00000"/>
                    </a:solidFill>
                  </a:rPr>
                  <a:t>k</a:t>
                </a:r>
                <a:r>
                  <a:rPr lang="nb-NO" sz="2400" dirty="0" smtClean="0"/>
                  <a:t>, </a:t>
                </a:r>
                <a:br>
                  <a:rPr lang="nb-NO" sz="2400" dirty="0" smtClean="0"/>
                </a:br>
                <a:r>
                  <a:rPr lang="nb-NO" sz="2400" dirty="0" err="1" smtClean="0"/>
                  <a:t>which</a:t>
                </a:r>
                <a:r>
                  <a:rPr lang="nb-NO" sz="2400" dirty="0" smtClean="0"/>
                  <a:t> is polynomial!</a:t>
                </a:r>
              </a:p>
              <a:p>
                <a:pPr algn="ctr"/>
                <a:r>
                  <a:rPr lang="nb-NO" sz="2400" dirty="0" smtClean="0"/>
                  <a:t>So </a:t>
                </a:r>
                <a:r>
                  <a:rPr lang="nb-NO" sz="2400" dirty="0" smtClean="0">
                    <a:solidFill>
                      <a:srgbClr val="C00000"/>
                    </a:solidFill>
                  </a:rPr>
                  <a:t>m </a:t>
                </a:r>
                <a14:m>
                  <m:oMath xmlns:m="http://schemas.openxmlformats.org/officeDocument/2006/math">
                    <m:r>
                      <a:rPr lang="nb-NO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  <m:r>
                      <m:rPr>
                        <m:nor/>
                      </m:rPr>
                      <a:rPr lang="nb-NO" sz="2400" dirty="0">
                        <a:solidFill>
                          <a:srgbClr val="C00000"/>
                        </a:solidFill>
                      </a:rPr>
                      <m:t>2</m:t>
                    </m:r>
                    <m:r>
                      <m:rPr>
                        <m:nor/>
                      </m:rPr>
                      <a:rPr lang="nb-NO" sz="2400" baseline="30000" dirty="0">
                        <a:solidFill>
                          <a:srgbClr val="C00000"/>
                        </a:solidFill>
                      </a:rPr>
                      <m:t>n</m:t>
                    </m:r>
                    <m:r>
                      <m:rPr>
                        <m:nor/>
                      </m:rPr>
                      <a:rPr lang="nb-NO" sz="2400" baseline="30000" dirty="0">
                        <a:solidFill>
                          <a:srgbClr val="C00000"/>
                        </a:solidFill>
                      </a:rPr>
                      <m:t>/</m:t>
                    </m:r>
                    <m:r>
                      <m:rPr>
                        <m:nor/>
                      </m:rPr>
                      <a:rPr lang="nb-NO" sz="2400" baseline="30000" dirty="0">
                        <a:solidFill>
                          <a:srgbClr val="C00000"/>
                        </a:solidFill>
                      </a:rPr>
                      <m:t>k</m:t>
                    </m:r>
                  </m:oMath>
                </a14:m>
                <a:endParaRPr lang="nb-NO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996952"/>
                <a:ext cx="427880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709" t="-4061" r="-1852" b="-1066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835696" y="4797152"/>
                <a:ext cx="2954655" cy="5393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nb-NO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⋅2</m:t>
                            </m:r>
                          </m:e>
                          <m:sup>
                            <m: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/</m:t>
                            </m:r>
                            <m: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r>
                          <a:rPr lang="nb-NO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nb-NO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nb-NO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−0.01</m:t>
                        </m:r>
                      </m:sup>
                    </m:sSup>
                  </m:oMath>
                </a14:m>
                <a:r>
                  <a:rPr lang="nb-NO" sz="2800" dirty="0" smtClean="0">
                    <a:solidFill>
                      <a:srgbClr val="C00000"/>
                    </a:solidFill>
                  </a:rPr>
                  <a:t>	</a:t>
                </a:r>
                <a:endParaRPr lang="nb-NO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797152"/>
                <a:ext cx="2954655" cy="53931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87111" y="4653136"/>
                <a:ext cx="3011594" cy="72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80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≤ </m:t>
                      </m:r>
                      <m:sSup>
                        <m:sSupPr>
                          <m:ctrlPr>
                            <a:rPr lang="nb-NO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nb-NO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nb-NO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nb-NO" sz="28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nb-NO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nb-NO" sz="2800" i="1">
                          <a:solidFill>
                            <a:srgbClr val="C00000"/>
                          </a:solidFill>
                          <a:latin typeface="Cambria Math"/>
                        </a:rPr>
                        <m:t>⋅</m:t>
                      </m:r>
                      <m:sSup>
                        <m:sSupPr>
                          <m:ctrlPr>
                            <a:rPr lang="nb-NO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nb-NO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𝑛</m:t>
                          </m:r>
                          <m:f>
                            <m:fPr>
                              <m:ctrlPr>
                                <a:rPr lang="nb-NO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sz="2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nb-NO" sz="2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−0.01</m:t>
                              </m:r>
                            </m:num>
                            <m:den>
                              <m:r>
                                <a:rPr lang="nb-NO" sz="2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b-NO" sz="2800" baseline="30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111" y="4653136"/>
                <a:ext cx="3011594" cy="72853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58168" y="5517232"/>
                <a:ext cx="253659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200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nb-NO" sz="3200" i="1">
                          <a:solidFill>
                            <a:srgbClr val="C00000"/>
                          </a:solidFill>
                          <a:latin typeface="Cambria Math"/>
                        </a:rPr>
                        <m:t>𝑂</m:t>
                      </m:r>
                      <m:r>
                        <a:rPr lang="nb-NO" sz="3200" i="1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nb-NO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1.999</m:t>
                          </m:r>
                        </m:e>
                        <m:sup>
                          <m:r>
                            <a:rPr lang="nb-NO" sz="32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nb-NO" sz="3200" i="1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nb-NO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168" y="5517232"/>
                <a:ext cx="2536592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454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Dominating</a:t>
            </a:r>
            <a:r>
              <a:rPr lang="nb-NO" dirty="0" smtClean="0"/>
              <a:t> Set, </a:t>
            </a:r>
            <a:r>
              <a:rPr lang="nb-NO" dirty="0" err="1" smtClean="0"/>
              <a:t>wrapping</a:t>
            </a:r>
            <a:r>
              <a:rPr lang="nb-NO" dirty="0" smtClean="0"/>
              <a:t> up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1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A </a:t>
            </a:r>
            <a:r>
              <a:rPr lang="nb-NO" dirty="0" smtClean="0">
                <a:solidFill>
                  <a:srgbClr val="C00000"/>
                </a:solidFill>
              </a:rPr>
              <a:t>O(n</a:t>
            </a:r>
            <a:r>
              <a:rPr lang="nb-NO" baseline="30000" dirty="0" smtClean="0">
                <a:solidFill>
                  <a:srgbClr val="C00000"/>
                </a:solidFill>
              </a:rPr>
              <a:t>2.99</a:t>
            </a:r>
            <a:r>
              <a:rPr lang="nb-NO" dirty="0" smtClean="0">
                <a:solidFill>
                  <a:srgbClr val="C00000"/>
                </a:solidFill>
              </a:rPr>
              <a:t>)</a:t>
            </a:r>
            <a:r>
              <a:rPr lang="nb-NO" dirty="0" smtClean="0"/>
              <a:t> </a:t>
            </a:r>
            <a:r>
              <a:rPr lang="nb-NO" dirty="0" err="1" smtClean="0"/>
              <a:t>algorithm</a:t>
            </a:r>
            <a:r>
              <a:rPr lang="nb-NO" dirty="0" smtClean="0"/>
              <a:t> for </a:t>
            </a:r>
            <a:r>
              <a:rPr lang="nb-NO" dirty="0" smtClean="0">
                <a:solidFill>
                  <a:srgbClr val="C00000"/>
                </a:solidFill>
              </a:rPr>
              <a:t>3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002060"/>
                </a:solidFill>
              </a:rPr>
              <a:t>Dominating Set</a:t>
            </a:r>
            <a:r>
              <a:rPr lang="nb-NO" dirty="0" smtClean="0"/>
              <a:t>, or </a:t>
            </a:r>
          </a:p>
          <a:p>
            <a:pPr marL="0" indent="0">
              <a:buNone/>
            </a:pPr>
            <a:r>
              <a:rPr lang="nb-NO" dirty="0" smtClean="0"/>
              <a:t>a </a:t>
            </a:r>
            <a:r>
              <a:rPr lang="nb-NO" dirty="0" smtClean="0">
                <a:solidFill>
                  <a:srgbClr val="C00000"/>
                </a:solidFill>
              </a:rPr>
              <a:t>O(n</a:t>
            </a:r>
            <a:r>
              <a:rPr lang="nb-NO" baseline="30000" dirty="0" smtClean="0">
                <a:solidFill>
                  <a:srgbClr val="C00000"/>
                </a:solidFill>
              </a:rPr>
              <a:t>3.99</a:t>
            </a:r>
            <a:r>
              <a:rPr lang="nb-NO" dirty="0">
                <a:solidFill>
                  <a:srgbClr val="C00000"/>
                </a:solidFill>
              </a:rPr>
              <a:t>)</a:t>
            </a:r>
            <a:r>
              <a:rPr lang="nb-NO" dirty="0" smtClean="0"/>
              <a:t> </a:t>
            </a:r>
            <a:r>
              <a:rPr lang="nb-NO" dirty="0" err="1" smtClean="0"/>
              <a:t>algorithm</a:t>
            </a:r>
            <a:r>
              <a:rPr lang="nb-NO" dirty="0" smtClean="0"/>
              <a:t> for </a:t>
            </a:r>
            <a:r>
              <a:rPr lang="nb-NO" dirty="0" smtClean="0">
                <a:solidFill>
                  <a:srgbClr val="C00000"/>
                </a:solidFill>
              </a:rPr>
              <a:t>4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002060"/>
                </a:solidFill>
              </a:rPr>
              <a:t>Dominating Set</a:t>
            </a:r>
            <a:r>
              <a:rPr lang="nb-NO" dirty="0" smtClean="0"/>
              <a:t>, or a</a:t>
            </a:r>
          </a:p>
          <a:p>
            <a:pPr marL="0" indent="0">
              <a:buNone/>
            </a:pPr>
            <a:r>
              <a:rPr lang="nb-NO" dirty="0"/>
              <a:t>a </a:t>
            </a:r>
            <a:r>
              <a:rPr lang="nb-NO" dirty="0">
                <a:solidFill>
                  <a:srgbClr val="C00000"/>
                </a:solidFill>
              </a:rPr>
              <a:t>O(n</a:t>
            </a:r>
            <a:r>
              <a:rPr lang="nb-NO" baseline="30000" dirty="0">
                <a:solidFill>
                  <a:srgbClr val="C00000"/>
                </a:solidFill>
              </a:rPr>
              <a:t>4.99</a:t>
            </a:r>
            <a:r>
              <a:rPr lang="nb-NO" dirty="0">
                <a:solidFill>
                  <a:srgbClr val="C00000"/>
                </a:solidFill>
              </a:rPr>
              <a:t>)</a:t>
            </a:r>
            <a:r>
              <a:rPr lang="nb-NO" dirty="0"/>
              <a:t> </a:t>
            </a:r>
            <a:r>
              <a:rPr lang="nb-NO" dirty="0" err="1"/>
              <a:t>algorithm</a:t>
            </a:r>
            <a:r>
              <a:rPr lang="nb-NO" dirty="0"/>
              <a:t> for </a:t>
            </a:r>
            <a:r>
              <a:rPr lang="nb-NO" dirty="0" smtClean="0">
                <a:solidFill>
                  <a:srgbClr val="C00000"/>
                </a:solidFill>
              </a:rPr>
              <a:t>5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002060"/>
                </a:solidFill>
              </a:rPr>
              <a:t>Dominating </a:t>
            </a:r>
            <a:r>
              <a:rPr lang="nb-NO" dirty="0">
                <a:solidFill>
                  <a:srgbClr val="002060"/>
                </a:solidFill>
              </a:rPr>
              <a:t>Set</a:t>
            </a:r>
            <a:r>
              <a:rPr lang="nb-NO" dirty="0"/>
              <a:t>, or a </a:t>
            </a:r>
            <a:r>
              <a:rPr lang="nb-NO" dirty="0" smtClean="0"/>
              <a:t>…</a:t>
            </a:r>
          </a:p>
          <a:p>
            <a:pPr marL="0" indent="0">
              <a:buNone/>
            </a:pPr>
            <a:r>
              <a:rPr lang="nb-NO" dirty="0" smtClean="0"/>
              <a:t>… </a:t>
            </a:r>
            <a:r>
              <a:rPr lang="nb-NO" dirty="0" err="1" smtClean="0"/>
              <a:t>would</a:t>
            </a:r>
            <a:r>
              <a:rPr lang="nb-NO" dirty="0" smtClean="0"/>
              <a:t> </a:t>
            </a:r>
            <a:r>
              <a:rPr lang="nb-NO" dirty="0" err="1" smtClean="0"/>
              <a:t>violate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002060"/>
                </a:solidFill>
              </a:rPr>
              <a:t>SETH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469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Independent</a:t>
            </a:r>
            <a:r>
              <a:rPr lang="nb-NO" dirty="0" smtClean="0"/>
              <a:t> Set / </a:t>
            </a:r>
            <a:r>
              <a:rPr lang="nb-NO" dirty="0" err="1" smtClean="0"/>
              <a:t>Treewidth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18884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b="1" dirty="0" smtClean="0">
                    <a:solidFill>
                      <a:srgbClr val="002060"/>
                    </a:solidFill>
                  </a:rPr>
                  <a:t>Input:</a:t>
                </a:r>
                <a:r>
                  <a:rPr lang="nb-NO" dirty="0" smtClean="0"/>
                  <a:t> Graph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G</a:t>
                </a:r>
                <a:r>
                  <a:rPr lang="nb-NO" dirty="0" smtClean="0"/>
                  <a:t>, </a:t>
                </a:r>
                <a:r>
                  <a:rPr lang="nb-NO" dirty="0" err="1" smtClean="0"/>
                  <a:t>integer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dirty="0" smtClean="0"/>
                  <a:t>, </a:t>
                </a:r>
                <a:r>
                  <a:rPr lang="nb-NO" dirty="0" err="1" smtClean="0"/>
                  <a:t>tree-decomposition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of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G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of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width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t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r>
                  <a:rPr lang="nb-NO" b="1" dirty="0" err="1" smtClean="0">
                    <a:solidFill>
                      <a:srgbClr val="002060"/>
                    </a:solidFill>
                  </a:rPr>
                  <a:t>Question</a:t>
                </a:r>
                <a:r>
                  <a:rPr lang="nb-NO" b="1" dirty="0" smtClean="0">
                    <a:solidFill>
                      <a:srgbClr val="002060"/>
                    </a:solidFill>
                  </a:rPr>
                  <a:t>: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Does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G</a:t>
                </a:r>
                <a:r>
                  <a:rPr lang="nb-NO" dirty="0" smtClean="0"/>
                  <a:t> have an </a:t>
                </a:r>
                <a:r>
                  <a:rPr lang="nb-NO" dirty="0" err="1" smtClean="0"/>
                  <a:t>independent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set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of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size</a:t>
                </a:r>
                <a:r>
                  <a:rPr lang="nb-NO" dirty="0" smtClean="0"/>
                  <a:t> at </a:t>
                </a:r>
                <a:r>
                  <a:rPr lang="nb-NO" dirty="0" err="1" smtClean="0"/>
                  <a:t>least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k</a:t>
                </a:r>
                <a:r>
                  <a:rPr lang="nb-NO" dirty="0" smtClean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188840"/>
              </a:xfrm>
              <a:blipFill rotWithShape="1">
                <a:blip r:embed="rId2"/>
                <a:stretch>
                  <a:fillRect l="-1852" t="-3621" r="-1185" b="-6685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051720" y="4149080"/>
            <a:ext cx="498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 smtClean="0"/>
              <a:t>DP</a:t>
            </a:r>
            <a:r>
              <a:rPr lang="nb-NO" sz="3600" dirty="0"/>
              <a:t>: </a:t>
            </a:r>
            <a:r>
              <a:rPr lang="nb-NO" sz="3600" dirty="0">
                <a:solidFill>
                  <a:srgbClr val="C00000"/>
                </a:solidFill>
              </a:rPr>
              <a:t>O(2</a:t>
            </a:r>
            <a:r>
              <a:rPr lang="nb-NO" sz="3600" baseline="30000" dirty="0">
                <a:solidFill>
                  <a:srgbClr val="C00000"/>
                </a:solidFill>
              </a:rPr>
              <a:t>t</a:t>
            </a:r>
            <a:r>
              <a:rPr lang="nb-NO" sz="3600" dirty="0">
                <a:solidFill>
                  <a:srgbClr val="C00000"/>
                </a:solidFill>
              </a:rPr>
              <a:t>n)</a:t>
            </a:r>
            <a:r>
              <a:rPr lang="nb-NO" sz="3600" dirty="0"/>
              <a:t> time </a:t>
            </a:r>
            <a:r>
              <a:rPr lang="nb-NO" sz="3600" dirty="0" err="1" smtClean="0"/>
              <a:t>algorithm</a:t>
            </a:r>
            <a:endParaRPr lang="nb-NO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996416" y="4849996"/>
            <a:ext cx="514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err="1" smtClean="0"/>
              <a:t>Can</a:t>
            </a:r>
            <a:r>
              <a:rPr lang="nb-NO" sz="2800" dirty="0" smtClean="0"/>
              <a:t> </a:t>
            </a:r>
            <a:r>
              <a:rPr lang="nb-NO" sz="2800" dirty="0" err="1" smtClean="0"/>
              <a:t>we</a:t>
            </a:r>
            <a:r>
              <a:rPr lang="nb-NO" sz="2800" dirty="0" smtClean="0"/>
              <a:t> do it in </a:t>
            </a:r>
            <a:r>
              <a:rPr lang="nb-NO" sz="2800" dirty="0" smtClean="0">
                <a:solidFill>
                  <a:srgbClr val="C00000"/>
                </a:solidFill>
              </a:rPr>
              <a:t>1.99</a:t>
            </a:r>
            <a:r>
              <a:rPr lang="nb-NO" sz="2800" baseline="30000" dirty="0" smtClean="0">
                <a:solidFill>
                  <a:srgbClr val="C00000"/>
                </a:solidFill>
              </a:rPr>
              <a:t>t </a:t>
            </a:r>
            <a:r>
              <a:rPr lang="nb-NO" sz="2800" dirty="0" err="1" smtClean="0">
                <a:solidFill>
                  <a:srgbClr val="C00000"/>
                </a:solidFill>
              </a:rPr>
              <a:t>poly</a:t>
            </a:r>
            <a:r>
              <a:rPr lang="nb-NO" sz="2800" dirty="0" smtClean="0">
                <a:solidFill>
                  <a:srgbClr val="C00000"/>
                </a:solidFill>
              </a:rPr>
              <a:t>(n)</a:t>
            </a:r>
            <a:r>
              <a:rPr lang="nb-NO" sz="2800" dirty="0" smtClean="0"/>
              <a:t> time?</a:t>
            </a:r>
            <a:endParaRPr lang="nb-NO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685165" y="5517232"/>
            <a:ext cx="3687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 err="1" smtClean="0">
                <a:solidFill>
                  <a:srgbClr val="002060"/>
                </a:solidFill>
              </a:rPr>
              <a:t>Next</a:t>
            </a:r>
            <a:r>
              <a:rPr lang="nb-NO" sz="2400" b="1" dirty="0" smtClean="0">
                <a:solidFill>
                  <a:srgbClr val="002060"/>
                </a:solidFill>
              </a:rPr>
              <a:t>:</a:t>
            </a:r>
            <a:r>
              <a:rPr lang="nb-NO" sz="2400" dirty="0" smtClean="0">
                <a:solidFill>
                  <a:srgbClr val="002060"/>
                </a:solidFill>
              </a:rPr>
              <a:t> If </a:t>
            </a:r>
            <a:r>
              <a:rPr lang="nb-NO" sz="2400" dirty="0" err="1" smtClean="0">
                <a:solidFill>
                  <a:srgbClr val="C00000"/>
                </a:solidFill>
              </a:rPr>
              <a:t>yes</a:t>
            </a:r>
            <a:r>
              <a:rPr lang="nb-NO" sz="2400" dirty="0" smtClean="0">
                <a:solidFill>
                  <a:srgbClr val="002060"/>
                </a:solidFill>
              </a:rPr>
              <a:t>, </a:t>
            </a:r>
            <a:r>
              <a:rPr lang="nb-NO" sz="2400" dirty="0" err="1" smtClean="0">
                <a:solidFill>
                  <a:srgbClr val="002060"/>
                </a:solidFill>
              </a:rPr>
              <a:t>then</a:t>
            </a:r>
            <a:r>
              <a:rPr lang="nb-NO" sz="2400" dirty="0" smtClean="0">
                <a:solidFill>
                  <a:srgbClr val="002060"/>
                </a:solidFill>
              </a:rPr>
              <a:t> SETH </a:t>
            </a:r>
            <a:r>
              <a:rPr lang="nb-NO" sz="2400" dirty="0" err="1" smtClean="0">
                <a:solidFill>
                  <a:srgbClr val="002060"/>
                </a:solidFill>
              </a:rPr>
              <a:t>fails</a:t>
            </a:r>
            <a:r>
              <a:rPr lang="nb-NO" sz="2400" dirty="0" smtClean="0">
                <a:solidFill>
                  <a:srgbClr val="002060"/>
                </a:solidFill>
              </a:rPr>
              <a:t>!</a:t>
            </a:r>
            <a:endParaRPr lang="nb-NO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3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Independent</a:t>
            </a:r>
            <a:r>
              <a:rPr lang="nb-NO" dirty="0" smtClean="0"/>
              <a:t> Set / </a:t>
            </a:r>
            <a:r>
              <a:rPr lang="nb-NO" dirty="0" err="1" smtClean="0"/>
              <a:t>Treewidth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435280" cy="348498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dirty="0" smtClean="0"/>
                  <a:t>Will </a:t>
                </a:r>
                <a:r>
                  <a:rPr lang="nb-NO" dirty="0" err="1" smtClean="0"/>
                  <a:t>reduce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/>
                  <a:t>-variable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dirty="0" smtClean="0"/>
                  <a:t>-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dirty="0" smtClean="0"/>
                  <a:t> to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Independent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Set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/>
                  <a:t>in </a:t>
                </a:r>
                <a:r>
                  <a:rPr lang="nb-NO" dirty="0" err="1" smtClean="0"/>
                  <a:t>graphs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of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treewidth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 smtClean="0"/>
                  <a:t>, </a:t>
                </a:r>
                <a:r>
                  <a:rPr lang="nb-NO" dirty="0" err="1" smtClean="0"/>
                  <a:t>where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t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 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n+d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 smtClean="0"/>
                  <a:t>So a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1.99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poly(N)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for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Independent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Set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gives</a:t>
                </a:r>
                <a:r>
                  <a:rPr lang="nb-NO" dirty="0" smtClean="0"/>
                  <a:t> a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1.99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n+d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poly(n)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O(1.999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)</a:t>
                </a:r>
                <a:r>
                  <a:rPr lang="nb-NO" dirty="0" smtClean="0"/>
                  <a:t> time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for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dirty="0" smtClean="0"/>
                  <a:t>-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dirty="0" smtClean="0"/>
                  <a:t>.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435280" cy="3484984"/>
              </a:xfrm>
              <a:blipFill rotWithShape="1">
                <a:blip r:embed="rId2"/>
                <a:stretch>
                  <a:fillRect l="-1806" t="-2277" r="-434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6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Independent</a:t>
            </a:r>
            <a:r>
              <a:rPr lang="nb-NO" dirty="0" smtClean="0"/>
              <a:t> Sets </a:t>
            </a:r>
            <a:r>
              <a:rPr lang="nb-NO" dirty="0" err="1" smtClean="0"/>
              <a:t>on</a:t>
            </a:r>
            <a:r>
              <a:rPr lang="nb-NO" dirty="0" smtClean="0"/>
              <a:t> an Even </a:t>
            </a:r>
            <a:r>
              <a:rPr lang="nb-NO" dirty="0" err="1" smtClean="0"/>
              <a:t>Path</a:t>
            </a:r>
            <a:endParaRPr lang="nb-NO" dirty="0"/>
          </a:p>
        </p:txBody>
      </p:sp>
      <p:sp>
        <p:nvSpPr>
          <p:cNvPr id="4" name="Oval 3"/>
          <p:cNvSpPr/>
          <p:nvPr/>
        </p:nvSpPr>
        <p:spPr>
          <a:xfrm>
            <a:off x="140364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5" name="Oval 4"/>
          <p:cNvSpPr/>
          <p:nvPr/>
        </p:nvSpPr>
        <p:spPr>
          <a:xfrm>
            <a:off x="212372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6" name="Oval 5"/>
          <p:cNvSpPr/>
          <p:nvPr/>
        </p:nvSpPr>
        <p:spPr>
          <a:xfrm>
            <a:off x="284380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7" name="Oval 6"/>
          <p:cNvSpPr/>
          <p:nvPr/>
        </p:nvSpPr>
        <p:spPr>
          <a:xfrm>
            <a:off x="356388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8" name="Oval 7"/>
          <p:cNvSpPr/>
          <p:nvPr/>
        </p:nvSpPr>
        <p:spPr>
          <a:xfrm>
            <a:off x="428396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9" name="Oval 8"/>
          <p:cNvSpPr/>
          <p:nvPr/>
        </p:nvSpPr>
        <p:spPr>
          <a:xfrm>
            <a:off x="500404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10" name="Oval 9"/>
          <p:cNvSpPr/>
          <p:nvPr/>
        </p:nvSpPr>
        <p:spPr>
          <a:xfrm>
            <a:off x="572412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11" name="Oval 10"/>
          <p:cNvSpPr/>
          <p:nvPr/>
        </p:nvSpPr>
        <p:spPr>
          <a:xfrm>
            <a:off x="644420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12" name="Oval 11"/>
          <p:cNvSpPr/>
          <p:nvPr/>
        </p:nvSpPr>
        <p:spPr>
          <a:xfrm>
            <a:off x="716428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>
            <a:off x="169168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6"/>
            <a:endCxn id="6" idx="2"/>
          </p:cNvCxnSpPr>
          <p:nvPr/>
        </p:nvCxnSpPr>
        <p:spPr>
          <a:xfrm>
            <a:off x="241176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6"/>
            <a:endCxn id="7" idx="2"/>
          </p:cNvCxnSpPr>
          <p:nvPr/>
        </p:nvCxnSpPr>
        <p:spPr>
          <a:xfrm>
            <a:off x="313184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6"/>
            <a:endCxn id="8" idx="2"/>
          </p:cNvCxnSpPr>
          <p:nvPr/>
        </p:nvCxnSpPr>
        <p:spPr>
          <a:xfrm>
            <a:off x="385192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9" idx="2"/>
          </p:cNvCxnSpPr>
          <p:nvPr/>
        </p:nvCxnSpPr>
        <p:spPr>
          <a:xfrm>
            <a:off x="457200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6"/>
            <a:endCxn id="10" idx="2"/>
          </p:cNvCxnSpPr>
          <p:nvPr/>
        </p:nvCxnSpPr>
        <p:spPr>
          <a:xfrm>
            <a:off x="529208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6"/>
            <a:endCxn id="11" idx="2"/>
          </p:cNvCxnSpPr>
          <p:nvPr/>
        </p:nvCxnSpPr>
        <p:spPr>
          <a:xfrm>
            <a:off x="601216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1" idx="6"/>
            <a:endCxn id="12" idx="2"/>
          </p:cNvCxnSpPr>
          <p:nvPr/>
        </p:nvCxnSpPr>
        <p:spPr>
          <a:xfrm>
            <a:off x="673224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884368" y="22048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30" name="Straight Connector 29"/>
          <p:cNvCxnSpPr>
            <a:stCxn id="12" idx="6"/>
            <a:endCxn id="29" idx="2"/>
          </p:cNvCxnSpPr>
          <p:nvPr/>
        </p:nvCxnSpPr>
        <p:spPr>
          <a:xfrm>
            <a:off x="7452320" y="23488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2123728" y="2852936"/>
            <a:ext cx="288032" cy="288032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8" name="Oval 37"/>
          <p:cNvSpPr/>
          <p:nvPr/>
        </p:nvSpPr>
        <p:spPr>
          <a:xfrm>
            <a:off x="5004048" y="2852936"/>
            <a:ext cx="288032" cy="288032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0" name="Oval 39"/>
          <p:cNvSpPr/>
          <p:nvPr/>
        </p:nvSpPr>
        <p:spPr>
          <a:xfrm>
            <a:off x="6444208" y="2852936"/>
            <a:ext cx="288032" cy="288032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2" name="Straight Connector 41"/>
          <p:cNvCxnSpPr>
            <a:stCxn id="33" idx="6"/>
            <a:endCxn id="34" idx="2"/>
          </p:cNvCxnSpPr>
          <p:nvPr/>
        </p:nvCxnSpPr>
        <p:spPr>
          <a:xfrm>
            <a:off x="169168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6"/>
            <a:endCxn id="35" idx="2"/>
          </p:cNvCxnSpPr>
          <p:nvPr/>
        </p:nvCxnSpPr>
        <p:spPr>
          <a:xfrm>
            <a:off x="241176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5" idx="6"/>
            <a:endCxn id="36" idx="2"/>
          </p:cNvCxnSpPr>
          <p:nvPr/>
        </p:nvCxnSpPr>
        <p:spPr>
          <a:xfrm>
            <a:off x="313184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6" idx="6"/>
            <a:endCxn id="37" idx="2"/>
          </p:cNvCxnSpPr>
          <p:nvPr/>
        </p:nvCxnSpPr>
        <p:spPr>
          <a:xfrm>
            <a:off x="385192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7" idx="6"/>
            <a:endCxn id="38" idx="2"/>
          </p:cNvCxnSpPr>
          <p:nvPr/>
        </p:nvCxnSpPr>
        <p:spPr>
          <a:xfrm>
            <a:off x="457200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8" idx="6"/>
            <a:endCxn id="39" idx="2"/>
          </p:cNvCxnSpPr>
          <p:nvPr/>
        </p:nvCxnSpPr>
        <p:spPr>
          <a:xfrm>
            <a:off x="529208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6"/>
            <a:endCxn id="40" idx="2"/>
          </p:cNvCxnSpPr>
          <p:nvPr/>
        </p:nvCxnSpPr>
        <p:spPr>
          <a:xfrm>
            <a:off x="601216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6"/>
            <a:endCxn id="41" idx="2"/>
          </p:cNvCxnSpPr>
          <p:nvPr/>
        </p:nvCxnSpPr>
        <p:spPr>
          <a:xfrm>
            <a:off x="673224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7884368" y="2852936"/>
            <a:ext cx="288032" cy="288032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1" name="Straight Connector 50"/>
          <p:cNvCxnSpPr>
            <a:stCxn id="41" idx="6"/>
            <a:endCxn id="50" idx="2"/>
          </p:cNvCxnSpPr>
          <p:nvPr/>
        </p:nvCxnSpPr>
        <p:spPr>
          <a:xfrm>
            <a:off x="7452320" y="2996952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403648" y="285293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Oval 34"/>
          <p:cNvSpPr/>
          <p:nvPr/>
        </p:nvSpPr>
        <p:spPr>
          <a:xfrm>
            <a:off x="2843808" y="285293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6" name="Oval 35"/>
          <p:cNvSpPr/>
          <p:nvPr/>
        </p:nvSpPr>
        <p:spPr>
          <a:xfrm>
            <a:off x="3563888" y="2852936"/>
            <a:ext cx="288032" cy="288032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7" name="Oval 36"/>
          <p:cNvSpPr/>
          <p:nvPr/>
        </p:nvSpPr>
        <p:spPr>
          <a:xfrm>
            <a:off x="4283968" y="285293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9" name="Oval 38"/>
          <p:cNvSpPr/>
          <p:nvPr/>
        </p:nvSpPr>
        <p:spPr>
          <a:xfrm>
            <a:off x="5724128" y="285293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1" name="Oval 40"/>
          <p:cNvSpPr/>
          <p:nvPr/>
        </p:nvSpPr>
        <p:spPr>
          <a:xfrm>
            <a:off x="7164288" y="285293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2" name="Oval 51"/>
          <p:cNvSpPr/>
          <p:nvPr/>
        </p:nvSpPr>
        <p:spPr>
          <a:xfrm>
            <a:off x="2123728" y="3501008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Oval 52"/>
          <p:cNvSpPr/>
          <p:nvPr/>
        </p:nvSpPr>
        <p:spPr>
          <a:xfrm>
            <a:off x="5004048" y="3501008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4" name="Oval 53"/>
          <p:cNvSpPr/>
          <p:nvPr/>
        </p:nvSpPr>
        <p:spPr>
          <a:xfrm>
            <a:off x="6444208" y="3501008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55" name="Straight Connector 54"/>
          <p:cNvCxnSpPr>
            <a:stCxn id="65" idx="6"/>
            <a:endCxn id="52" idx="2"/>
          </p:cNvCxnSpPr>
          <p:nvPr/>
        </p:nvCxnSpPr>
        <p:spPr>
          <a:xfrm>
            <a:off x="169168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2" idx="6"/>
            <a:endCxn id="66" idx="2"/>
          </p:cNvCxnSpPr>
          <p:nvPr/>
        </p:nvCxnSpPr>
        <p:spPr>
          <a:xfrm>
            <a:off x="241176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66" idx="6"/>
            <a:endCxn id="67" idx="2"/>
          </p:cNvCxnSpPr>
          <p:nvPr/>
        </p:nvCxnSpPr>
        <p:spPr>
          <a:xfrm>
            <a:off x="313184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7" idx="6"/>
            <a:endCxn id="68" idx="2"/>
          </p:cNvCxnSpPr>
          <p:nvPr/>
        </p:nvCxnSpPr>
        <p:spPr>
          <a:xfrm>
            <a:off x="385192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68" idx="6"/>
            <a:endCxn id="53" idx="2"/>
          </p:cNvCxnSpPr>
          <p:nvPr/>
        </p:nvCxnSpPr>
        <p:spPr>
          <a:xfrm>
            <a:off x="457200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3" idx="6"/>
            <a:endCxn id="69" idx="2"/>
          </p:cNvCxnSpPr>
          <p:nvPr/>
        </p:nvCxnSpPr>
        <p:spPr>
          <a:xfrm>
            <a:off x="529208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9" idx="6"/>
            <a:endCxn id="54" idx="2"/>
          </p:cNvCxnSpPr>
          <p:nvPr/>
        </p:nvCxnSpPr>
        <p:spPr>
          <a:xfrm>
            <a:off x="601216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54" idx="6"/>
            <a:endCxn id="70" idx="2"/>
          </p:cNvCxnSpPr>
          <p:nvPr/>
        </p:nvCxnSpPr>
        <p:spPr>
          <a:xfrm>
            <a:off x="673224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7884368" y="3501008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4" name="Straight Connector 63"/>
          <p:cNvCxnSpPr>
            <a:stCxn id="70" idx="6"/>
            <a:endCxn id="63" idx="2"/>
          </p:cNvCxnSpPr>
          <p:nvPr/>
        </p:nvCxnSpPr>
        <p:spPr>
          <a:xfrm>
            <a:off x="7452320" y="3645024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1403648" y="3501008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6" name="Oval 65"/>
          <p:cNvSpPr/>
          <p:nvPr/>
        </p:nvSpPr>
        <p:spPr>
          <a:xfrm>
            <a:off x="2843808" y="3501008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7" name="Oval 66"/>
          <p:cNvSpPr/>
          <p:nvPr/>
        </p:nvSpPr>
        <p:spPr>
          <a:xfrm>
            <a:off x="3563888" y="3501008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8" name="Oval 67"/>
          <p:cNvSpPr/>
          <p:nvPr/>
        </p:nvSpPr>
        <p:spPr>
          <a:xfrm>
            <a:off x="4283968" y="3501008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9" name="Oval 68"/>
          <p:cNvSpPr/>
          <p:nvPr/>
        </p:nvSpPr>
        <p:spPr>
          <a:xfrm>
            <a:off x="5724128" y="3501008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0" name="Oval 69"/>
          <p:cNvSpPr/>
          <p:nvPr/>
        </p:nvSpPr>
        <p:spPr>
          <a:xfrm>
            <a:off x="7164288" y="3501008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1" name="TextBox 70"/>
          <p:cNvSpPr txBox="1"/>
          <p:nvPr/>
        </p:nvSpPr>
        <p:spPr>
          <a:xfrm>
            <a:off x="520199" y="2751311"/>
            <a:ext cx="739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True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7544" y="3399383"/>
            <a:ext cx="80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False</a:t>
            </a:r>
            <a:endParaRPr lang="nb-NO" sz="2400" dirty="0">
              <a:solidFill>
                <a:srgbClr val="C00000"/>
              </a:solidFill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3059832" y="1988840"/>
            <a:ext cx="3127730" cy="1477328"/>
            <a:chOff x="3676518" y="4797152"/>
            <a:chExt cx="3127730" cy="1477328"/>
          </a:xfrm>
        </p:grpSpPr>
        <p:sp>
          <p:nvSpPr>
            <p:cNvPr id="73" name="TextBox 72"/>
            <p:cNvSpPr txBox="1"/>
            <p:nvPr/>
          </p:nvSpPr>
          <p:spPr>
            <a:xfrm>
              <a:off x="3676518" y="4797152"/>
              <a:ext cx="3127730" cy="147732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0070C0"/>
              </a:solidFill>
            </a:ln>
            <a:effectLst>
              <a:outerShdw blurRad="317500" sx="102000" sy="102000" algn="ctr" rotWithShape="0">
                <a:prstClr val="black">
                  <a:alpha val="7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endParaRPr lang="nb-NO" dirty="0" smtClean="0"/>
            </a:p>
            <a:p>
              <a:r>
                <a:rPr lang="nb-NO" dirty="0" smtClean="0"/>
                <a:t>       In </a:t>
              </a:r>
              <a:r>
                <a:rPr lang="nb-NO" dirty="0" err="1" smtClean="0"/>
                <a:t>independent</a:t>
              </a:r>
              <a:r>
                <a:rPr lang="nb-NO" dirty="0" smtClean="0"/>
                <a:t> </a:t>
              </a:r>
              <a:r>
                <a:rPr lang="nb-NO" dirty="0" err="1" smtClean="0"/>
                <a:t>set</a:t>
              </a:r>
              <a:r>
                <a:rPr lang="nb-NO" dirty="0" smtClean="0"/>
                <a:t>:                  </a:t>
              </a:r>
            </a:p>
            <a:p>
              <a:endParaRPr lang="nb-NO" dirty="0" smtClean="0"/>
            </a:p>
            <a:p>
              <a:r>
                <a:rPr lang="nb-NO" dirty="0" smtClean="0"/>
                <a:t>       Not in </a:t>
              </a:r>
              <a:r>
                <a:rPr lang="nb-NO" dirty="0" err="1" smtClean="0"/>
                <a:t>solution</a:t>
              </a:r>
              <a:r>
                <a:rPr lang="nb-NO" dirty="0" smtClean="0"/>
                <a:t>:       </a:t>
              </a:r>
            </a:p>
            <a:p>
              <a:r>
                <a:rPr lang="nb-NO" dirty="0" smtClean="0"/>
                <a:t>   </a:t>
              </a:r>
              <a:endParaRPr lang="nb-NO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6156176" y="5085184"/>
              <a:ext cx="288032" cy="28803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" name="Oval 74"/>
            <p:cNvSpPr/>
            <p:nvPr/>
          </p:nvSpPr>
          <p:spPr>
            <a:xfrm>
              <a:off x="5899530" y="5661248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97" name="Oval 96"/>
          <p:cNvSpPr/>
          <p:nvPr/>
        </p:nvSpPr>
        <p:spPr>
          <a:xfrm>
            <a:off x="2123728" y="4192052"/>
            <a:ext cx="288032" cy="288032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8" name="Oval 97"/>
          <p:cNvSpPr/>
          <p:nvPr/>
        </p:nvSpPr>
        <p:spPr>
          <a:xfrm>
            <a:off x="5004048" y="419205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9" name="Oval 98"/>
          <p:cNvSpPr/>
          <p:nvPr/>
        </p:nvSpPr>
        <p:spPr>
          <a:xfrm>
            <a:off x="6444208" y="419205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0" name="Straight Connector 99"/>
          <p:cNvCxnSpPr>
            <a:stCxn id="110" idx="6"/>
            <a:endCxn id="97" idx="2"/>
          </p:cNvCxnSpPr>
          <p:nvPr/>
        </p:nvCxnSpPr>
        <p:spPr>
          <a:xfrm>
            <a:off x="169168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97" idx="6"/>
            <a:endCxn id="111" idx="2"/>
          </p:cNvCxnSpPr>
          <p:nvPr/>
        </p:nvCxnSpPr>
        <p:spPr>
          <a:xfrm>
            <a:off x="241176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111" idx="6"/>
            <a:endCxn id="112" idx="2"/>
          </p:cNvCxnSpPr>
          <p:nvPr/>
        </p:nvCxnSpPr>
        <p:spPr>
          <a:xfrm>
            <a:off x="313184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112" idx="6"/>
            <a:endCxn id="113" idx="2"/>
          </p:cNvCxnSpPr>
          <p:nvPr/>
        </p:nvCxnSpPr>
        <p:spPr>
          <a:xfrm>
            <a:off x="385192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13" idx="6"/>
            <a:endCxn id="98" idx="2"/>
          </p:cNvCxnSpPr>
          <p:nvPr/>
        </p:nvCxnSpPr>
        <p:spPr>
          <a:xfrm>
            <a:off x="457200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98" idx="6"/>
            <a:endCxn id="114" idx="2"/>
          </p:cNvCxnSpPr>
          <p:nvPr/>
        </p:nvCxnSpPr>
        <p:spPr>
          <a:xfrm>
            <a:off x="529208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14" idx="6"/>
            <a:endCxn id="99" idx="2"/>
          </p:cNvCxnSpPr>
          <p:nvPr/>
        </p:nvCxnSpPr>
        <p:spPr>
          <a:xfrm>
            <a:off x="601216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9" idx="6"/>
            <a:endCxn id="115" idx="2"/>
          </p:cNvCxnSpPr>
          <p:nvPr/>
        </p:nvCxnSpPr>
        <p:spPr>
          <a:xfrm>
            <a:off x="673224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7884368" y="419205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9" name="Straight Connector 108"/>
          <p:cNvCxnSpPr>
            <a:stCxn id="115" idx="6"/>
            <a:endCxn id="108" idx="2"/>
          </p:cNvCxnSpPr>
          <p:nvPr/>
        </p:nvCxnSpPr>
        <p:spPr>
          <a:xfrm>
            <a:off x="7452320" y="4336068"/>
            <a:ext cx="43204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1403648" y="419205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1" name="Oval 110"/>
          <p:cNvSpPr/>
          <p:nvPr/>
        </p:nvSpPr>
        <p:spPr>
          <a:xfrm>
            <a:off x="2843808" y="419205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2" name="Oval 111"/>
          <p:cNvSpPr/>
          <p:nvPr/>
        </p:nvSpPr>
        <p:spPr>
          <a:xfrm>
            <a:off x="3563888" y="4192052"/>
            <a:ext cx="288032" cy="288032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3" name="Oval 112"/>
          <p:cNvSpPr/>
          <p:nvPr/>
        </p:nvSpPr>
        <p:spPr>
          <a:xfrm>
            <a:off x="4283968" y="4192052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4" name="Oval 113"/>
          <p:cNvSpPr/>
          <p:nvPr/>
        </p:nvSpPr>
        <p:spPr>
          <a:xfrm>
            <a:off x="5724128" y="4192052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5" name="Oval 114"/>
          <p:cNvSpPr/>
          <p:nvPr/>
        </p:nvSpPr>
        <p:spPr>
          <a:xfrm>
            <a:off x="7164288" y="4192052"/>
            <a:ext cx="288032" cy="28803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7" name="TextBox 116"/>
          <p:cNvSpPr txBox="1"/>
          <p:nvPr/>
        </p:nvSpPr>
        <p:spPr>
          <a:xfrm>
            <a:off x="1907704" y="4696108"/>
            <a:ext cx="73943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6">
                    <a:lumMod val="75000"/>
                  </a:schemeClr>
                </a:solidFill>
              </a:rPr>
              <a:t>first</a:t>
            </a:r>
          </a:p>
          <a:p>
            <a:pPr algn="ctr"/>
            <a:r>
              <a:rPr lang="nb-NO" sz="2400" dirty="0" smtClean="0">
                <a:solidFill>
                  <a:srgbClr val="C00000"/>
                </a:solidFill>
              </a:rPr>
              <a:t>True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138683" y="4624100"/>
            <a:ext cx="8095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 err="1" smtClean="0">
                <a:solidFill>
                  <a:schemeClr val="accent6">
                    <a:lumMod val="75000"/>
                  </a:schemeClr>
                </a:solidFill>
              </a:rPr>
              <a:t>then</a:t>
            </a:r>
            <a:endParaRPr lang="nb-NO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nb-NO" sz="2400" dirty="0" smtClean="0">
                <a:solidFill>
                  <a:srgbClr val="C00000"/>
                </a:solidFill>
              </a:rPr>
              <a:t>False</a:t>
            </a:r>
            <a:endParaRPr lang="nb-NO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0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9" grpId="0" animBg="1"/>
      <p:bldP spid="34" grpId="0" animBg="1"/>
      <p:bldP spid="38" grpId="0" animBg="1"/>
      <p:bldP spid="40" grpId="0" animBg="1"/>
      <p:bldP spid="50" grpId="0" animBg="1"/>
      <p:bldP spid="33" grpId="0" animBg="1"/>
      <p:bldP spid="35" grpId="0" animBg="1"/>
      <p:bldP spid="36" grpId="0" animBg="1"/>
      <p:bldP spid="37" grpId="0" animBg="1"/>
      <p:bldP spid="39" grpId="0" animBg="1"/>
      <p:bldP spid="41" grpId="0" animBg="1"/>
      <p:bldP spid="52" grpId="0" animBg="1"/>
      <p:bldP spid="53" grpId="0" animBg="1"/>
      <p:bldP spid="54" grpId="0" animBg="1"/>
      <p:bldP spid="6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97" grpId="0" animBg="1"/>
      <p:bldP spid="98" grpId="0" animBg="1"/>
      <p:bldP spid="99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7" grpId="0"/>
      <p:bldP spid="1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Straight Connector 93"/>
          <p:cNvCxnSpPr>
            <a:stCxn id="88" idx="6"/>
            <a:endCxn id="89" idx="2"/>
          </p:cNvCxnSpPr>
          <p:nvPr/>
        </p:nvCxnSpPr>
        <p:spPr>
          <a:xfrm>
            <a:off x="5888754" y="2996952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89" idx="0"/>
            <a:endCxn id="90" idx="5"/>
          </p:cNvCxnSpPr>
          <p:nvPr/>
        </p:nvCxnSpPr>
        <p:spPr>
          <a:xfrm flipH="1" flipV="1">
            <a:off x="6041987" y="2738747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88" idx="0"/>
            <a:endCxn id="90" idx="3"/>
          </p:cNvCxnSpPr>
          <p:nvPr/>
        </p:nvCxnSpPr>
        <p:spPr>
          <a:xfrm flipV="1">
            <a:off x="5744738" y="2738747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5" idx="0"/>
            <a:endCxn id="86" idx="5"/>
          </p:cNvCxnSpPr>
          <p:nvPr/>
        </p:nvCxnSpPr>
        <p:spPr>
          <a:xfrm flipH="1" flipV="1">
            <a:off x="4653225" y="2738747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5" idx="2"/>
            <a:endCxn id="84" idx="6"/>
          </p:cNvCxnSpPr>
          <p:nvPr/>
        </p:nvCxnSpPr>
        <p:spPr>
          <a:xfrm flipH="1">
            <a:off x="4499992" y="2996952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84" idx="0"/>
            <a:endCxn id="86" idx="3"/>
          </p:cNvCxnSpPr>
          <p:nvPr/>
        </p:nvCxnSpPr>
        <p:spPr>
          <a:xfrm flipV="1">
            <a:off x="4355976" y="2738747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64" idx="2"/>
            <a:endCxn id="63" idx="6"/>
          </p:cNvCxnSpPr>
          <p:nvPr/>
        </p:nvCxnSpPr>
        <p:spPr>
          <a:xfrm flipH="1">
            <a:off x="3059832" y="2996952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64" idx="0"/>
            <a:endCxn id="65" idx="5"/>
          </p:cNvCxnSpPr>
          <p:nvPr/>
        </p:nvCxnSpPr>
        <p:spPr>
          <a:xfrm flipH="1" flipV="1">
            <a:off x="3213065" y="2738747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63" idx="0"/>
            <a:endCxn id="65" idx="3"/>
          </p:cNvCxnSpPr>
          <p:nvPr/>
        </p:nvCxnSpPr>
        <p:spPr>
          <a:xfrm flipV="1">
            <a:off x="2915816" y="2738747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nb-NO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dirty="0" smtClean="0"/>
                  <a:t>-SAT </a:t>
                </a:r>
                <a14:m>
                  <m:oMath xmlns:m="http://schemas.openxmlformats.org/officeDocument/2006/math">
                    <m:r>
                      <a:rPr lang="nb-NO" b="0" i="1" dirty="0" smtClean="0">
                        <a:latin typeface="Cambria Math"/>
                        <a:sym typeface="Wingdings" panose="05000000000000000000" pitchFamily="2" charset="2"/>
                      </a:rPr>
                      <m:t>≤</m:t>
                    </m:r>
                  </m:oMath>
                </a14:m>
                <a:r>
                  <a:rPr lang="nb-NO" dirty="0" smtClean="0">
                    <a:sym typeface="Wingdings" panose="05000000000000000000" pitchFamily="2" charset="2"/>
                  </a:rPr>
                  <a:t> </a:t>
                </a:r>
                <a:r>
                  <a:rPr lang="nb-NO" dirty="0" err="1" smtClean="0">
                    <a:sym typeface="Wingdings" panose="05000000000000000000" pitchFamily="2" charset="2"/>
                  </a:rPr>
                  <a:t>Independent</a:t>
                </a:r>
                <a:r>
                  <a:rPr lang="nb-NO" dirty="0" smtClean="0">
                    <a:sym typeface="Wingdings" panose="05000000000000000000" pitchFamily="2" charset="2"/>
                  </a:rPr>
                  <a:t> Set</a:t>
                </a:r>
                <a:br>
                  <a:rPr lang="nb-NO" dirty="0" smtClean="0">
                    <a:sym typeface="Wingdings" panose="05000000000000000000" pitchFamily="2" charset="2"/>
                  </a:rPr>
                </a:br>
                <a:r>
                  <a:rPr lang="nb-NO" sz="2200" dirty="0" err="1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proof</a:t>
                </a:r>
                <a:r>
                  <a:rPr lang="nb-NO" sz="22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 by </a:t>
                </a:r>
                <a:r>
                  <a:rPr lang="nb-NO" sz="2200" dirty="0" err="1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example</a:t>
                </a:r>
                <a:endParaRPr lang="nb-NO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8511" b="-85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600201"/>
                <a:ext cx="8229600" cy="60466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= (a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b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c)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∧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(a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d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∧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(b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c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dirty="0">
                    <a:solidFill>
                      <a:srgbClr val="C00000"/>
                    </a:solidFill>
                  </a:rPr>
                  <a:t>)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600201"/>
                <a:ext cx="8229600" cy="604664"/>
              </a:xfrm>
              <a:blipFill rotWithShape="1">
                <a:blip r:embed="rId3"/>
                <a:stretch>
                  <a:fillRect t="-12121" b="-2929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259988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5" name="Oval 4"/>
          <p:cNvSpPr/>
          <p:nvPr/>
        </p:nvSpPr>
        <p:spPr>
          <a:xfrm>
            <a:off x="331996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6" name="Oval 5"/>
          <p:cNvSpPr/>
          <p:nvPr/>
        </p:nvSpPr>
        <p:spPr>
          <a:xfrm>
            <a:off x="404004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7" name="Oval 6"/>
          <p:cNvSpPr/>
          <p:nvPr/>
        </p:nvSpPr>
        <p:spPr>
          <a:xfrm>
            <a:off x="476012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8" name="Oval 7"/>
          <p:cNvSpPr/>
          <p:nvPr/>
        </p:nvSpPr>
        <p:spPr>
          <a:xfrm>
            <a:off x="548020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9" name="Oval 8"/>
          <p:cNvSpPr/>
          <p:nvPr/>
        </p:nvSpPr>
        <p:spPr>
          <a:xfrm>
            <a:off x="620028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13" name="Straight Connector 12"/>
          <p:cNvCxnSpPr>
            <a:stCxn id="4" idx="6"/>
            <a:endCxn id="5" idx="2"/>
          </p:cNvCxnSpPr>
          <p:nvPr/>
        </p:nvCxnSpPr>
        <p:spPr>
          <a:xfrm>
            <a:off x="288791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6"/>
            <a:endCxn id="6" idx="2"/>
          </p:cNvCxnSpPr>
          <p:nvPr/>
        </p:nvCxnSpPr>
        <p:spPr>
          <a:xfrm>
            <a:off x="360799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6"/>
            <a:endCxn id="7" idx="2"/>
          </p:cNvCxnSpPr>
          <p:nvPr/>
        </p:nvCxnSpPr>
        <p:spPr>
          <a:xfrm>
            <a:off x="432807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6"/>
            <a:endCxn id="8" idx="2"/>
          </p:cNvCxnSpPr>
          <p:nvPr/>
        </p:nvCxnSpPr>
        <p:spPr>
          <a:xfrm>
            <a:off x="504815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6"/>
            <a:endCxn id="9" idx="2"/>
          </p:cNvCxnSpPr>
          <p:nvPr/>
        </p:nvCxnSpPr>
        <p:spPr>
          <a:xfrm>
            <a:off x="576823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59988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4" name="Oval 23"/>
          <p:cNvSpPr/>
          <p:nvPr/>
        </p:nvSpPr>
        <p:spPr>
          <a:xfrm>
            <a:off x="331996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25" name="Oval 24"/>
          <p:cNvSpPr/>
          <p:nvPr/>
        </p:nvSpPr>
        <p:spPr>
          <a:xfrm>
            <a:off x="404004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6" name="Oval 25"/>
          <p:cNvSpPr/>
          <p:nvPr/>
        </p:nvSpPr>
        <p:spPr>
          <a:xfrm>
            <a:off x="476012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27" name="Oval 26"/>
          <p:cNvSpPr/>
          <p:nvPr/>
        </p:nvSpPr>
        <p:spPr>
          <a:xfrm>
            <a:off x="548020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8" name="Oval 27"/>
          <p:cNvSpPr/>
          <p:nvPr/>
        </p:nvSpPr>
        <p:spPr>
          <a:xfrm>
            <a:off x="620028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29" name="Straight Connector 28"/>
          <p:cNvCxnSpPr>
            <a:stCxn id="23" idx="6"/>
            <a:endCxn id="24" idx="2"/>
          </p:cNvCxnSpPr>
          <p:nvPr/>
        </p:nvCxnSpPr>
        <p:spPr>
          <a:xfrm>
            <a:off x="288791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6"/>
            <a:endCxn id="25" idx="2"/>
          </p:cNvCxnSpPr>
          <p:nvPr/>
        </p:nvCxnSpPr>
        <p:spPr>
          <a:xfrm>
            <a:off x="360799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5" idx="6"/>
            <a:endCxn id="26" idx="2"/>
          </p:cNvCxnSpPr>
          <p:nvPr/>
        </p:nvCxnSpPr>
        <p:spPr>
          <a:xfrm>
            <a:off x="432807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6" idx="6"/>
            <a:endCxn id="27" idx="2"/>
          </p:cNvCxnSpPr>
          <p:nvPr/>
        </p:nvCxnSpPr>
        <p:spPr>
          <a:xfrm>
            <a:off x="504815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6"/>
            <a:endCxn id="28" idx="2"/>
          </p:cNvCxnSpPr>
          <p:nvPr/>
        </p:nvCxnSpPr>
        <p:spPr>
          <a:xfrm>
            <a:off x="576823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259988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5" name="Oval 34"/>
          <p:cNvSpPr/>
          <p:nvPr/>
        </p:nvSpPr>
        <p:spPr>
          <a:xfrm>
            <a:off x="331996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36" name="Oval 35"/>
          <p:cNvSpPr/>
          <p:nvPr/>
        </p:nvSpPr>
        <p:spPr>
          <a:xfrm>
            <a:off x="404004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7" name="Oval 36"/>
          <p:cNvSpPr/>
          <p:nvPr/>
        </p:nvSpPr>
        <p:spPr>
          <a:xfrm>
            <a:off x="476012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38" name="Oval 37"/>
          <p:cNvSpPr/>
          <p:nvPr/>
        </p:nvSpPr>
        <p:spPr>
          <a:xfrm>
            <a:off x="548020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9" name="Oval 38"/>
          <p:cNvSpPr/>
          <p:nvPr/>
        </p:nvSpPr>
        <p:spPr>
          <a:xfrm>
            <a:off x="620028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40" name="Straight Connector 39"/>
          <p:cNvCxnSpPr>
            <a:stCxn id="34" idx="6"/>
            <a:endCxn id="35" idx="2"/>
          </p:cNvCxnSpPr>
          <p:nvPr/>
        </p:nvCxnSpPr>
        <p:spPr>
          <a:xfrm>
            <a:off x="288791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5" idx="6"/>
            <a:endCxn id="36" idx="2"/>
          </p:cNvCxnSpPr>
          <p:nvPr/>
        </p:nvCxnSpPr>
        <p:spPr>
          <a:xfrm>
            <a:off x="360799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6" idx="6"/>
            <a:endCxn id="37" idx="2"/>
          </p:cNvCxnSpPr>
          <p:nvPr/>
        </p:nvCxnSpPr>
        <p:spPr>
          <a:xfrm>
            <a:off x="432807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  <a:endCxn id="38" idx="2"/>
          </p:cNvCxnSpPr>
          <p:nvPr/>
        </p:nvCxnSpPr>
        <p:spPr>
          <a:xfrm>
            <a:off x="504815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8" idx="6"/>
            <a:endCxn id="39" idx="2"/>
          </p:cNvCxnSpPr>
          <p:nvPr/>
        </p:nvCxnSpPr>
        <p:spPr>
          <a:xfrm>
            <a:off x="576823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59988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46" name="Oval 45"/>
          <p:cNvSpPr/>
          <p:nvPr/>
        </p:nvSpPr>
        <p:spPr>
          <a:xfrm>
            <a:off x="331996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47" name="Oval 46"/>
          <p:cNvSpPr/>
          <p:nvPr/>
        </p:nvSpPr>
        <p:spPr>
          <a:xfrm>
            <a:off x="404004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48" name="Oval 47"/>
          <p:cNvSpPr/>
          <p:nvPr/>
        </p:nvSpPr>
        <p:spPr>
          <a:xfrm>
            <a:off x="476012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49" name="Oval 48"/>
          <p:cNvSpPr/>
          <p:nvPr/>
        </p:nvSpPr>
        <p:spPr>
          <a:xfrm>
            <a:off x="548020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50" name="Oval 49"/>
          <p:cNvSpPr/>
          <p:nvPr/>
        </p:nvSpPr>
        <p:spPr>
          <a:xfrm>
            <a:off x="620028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51" name="Straight Connector 50"/>
          <p:cNvCxnSpPr>
            <a:stCxn id="45" idx="6"/>
            <a:endCxn id="46" idx="2"/>
          </p:cNvCxnSpPr>
          <p:nvPr/>
        </p:nvCxnSpPr>
        <p:spPr>
          <a:xfrm>
            <a:off x="288791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6" idx="6"/>
            <a:endCxn id="47" idx="2"/>
          </p:cNvCxnSpPr>
          <p:nvPr/>
        </p:nvCxnSpPr>
        <p:spPr>
          <a:xfrm>
            <a:off x="360799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7" idx="6"/>
            <a:endCxn id="48" idx="2"/>
          </p:cNvCxnSpPr>
          <p:nvPr/>
        </p:nvCxnSpPr>
        <p:spPr>
          <a:xfrm>
            <a:off x="432807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8" idx="6"/>
            <a:endCxn id="49" idx="2"/>
          </p:cNvCxnSpPr>
          <p:nvPr/>
        </p:nvCxnSpPr>
        <p:spPr>
          <a:xfrm>
            <a:off x="504815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9" idx="6"/>
            <a:endCxn id="50" idx="2"/>
          </p:cNvCxnSpPr>
          <p:nvPr/>
        </p:nvCxnSpPr>
        <p:spPr>
          <a:xfrm>
            <a:off x="576823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979712" y="3573016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a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79712" y="4191471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b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79712" y="4725144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c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79712" y="5343599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d</a:t>
            </a:r>
            <a:endParaRPr lang="nb-NO" sz="2400" dirty="0">
              <a:solidFill>
                <a:srgbClr val="C0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3824022" y="3356992"/>
            <a:ext cx="0" cy="2736304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220072" y="3284984"/>
            <a:ext cx="0" cy="2736304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2771800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</a:t>
            </a:r>
            <a:endParaRPr lang="nb-NO" dirty="0"/>
          </a:p>
        </p:txBody>
      </p:sp>
      <p:sp>
        <p:nvSpPr>
          <p:cNvPr id="64" name="Oval 63"/>
          <p:cNvSpPr/>
          <p:nvPr/>
        </p:nvSpPr>
        <p:spPr>
          <a:xfrm>
            <a:off x="3183238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sp>
        <p:nvSpPr>
          <p:cNvPr id="65" name="Oval 64"/>
          <p:cNvSpPr/>
          <p:nvPr/>
        </p:nvSpPr>
        <p:spPr>
          <a:xfrm>
            <a:off x="2967214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</a:t>
            </a:r>
            <a:endParaRPr lang="nb-NO" dirty="0"/>
          </a:p>
        </p:txBody>
      </p:sp>
      <p:grpSp>
        <p:nvGrpSpPr>
          <p:cNvPr id="77" name="Group 76"/>
          <p:cNvGrpSpPr/>
          <p:nvPr/>
        </p:nvGrpSpPr>
        <p:grpSpPr>
          <a:xfrm>
            <a:off x="2771800" y="1700808"/>
            <a:ext cx="4392488" cy="72008"/>
            <a:chOff x="2771800" y="1700808"/>
            <a:chExt cx="4392488" cy="72008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771800" y="1772816"/>
              <a:ext cx="171914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635896" y="1772816"/>
              <a:ext cx="18812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724128" y="1700808"/>
              <a:ext cx="18812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976162" y="1700808"/>
              <a:ext cx="18812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Connector 77"/>
          <p:cNvCxnSpPr/>
          <p:nvPr/>
        </p:nvCxnSpPr>
        <p:spPr>
          <a:xfrm>
            <a:off x="3283144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4211960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</a:t>
            </a:r>
            <a:endParaRPr lang="nb-NO" dirty="0"/>
          </a:p>
        </p:txBody>
      </p:sp>
      <p:sp>
        <p:nvSpPr>
          <p:cNvPr id="85" name="Oval 84"/>
          <p:cNvSpPr/>
          <p:nvPr/>
        </p:nvSpPr>
        <p:spPr>
          <a:xfrm>
            <a:off x="4623398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</a:t>
            </a:r>
            <a:endParaRPr lang="nb-NO" dirty="0"/>
          </a:p>
        </p:txBody>
      </p:sp>
      <p:sp>
        <p:nvSpPr>
          <p:cNvPr id="86" name="Oval 85"/>
          <p:cNvSpPr/>
          <p:nvPr/>
        </p:nvSpPr>
        <p:spPr>
          <a:xfrm>
            <a:off x="4407374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4311866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5600722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</a:t>
            </a:r>
            <a:endParaRPr lang="nb-NO" dirty="0"/>
          </a:p>
        </p:txBody>
      </p:sp>
      <p:sp>
        <p:nvSpPr>
          <p:cNvPr id="89" name="Oval 88"/>
          <p:cNvSpPr/>
          <p:nvPr/>
        </p:nvSpPr>
        <p:spPr>
          <a:xfrm>
            <a:off x="6012160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</a:t>
            </a:r>
            <a:endParaRPr lang="nb-NO" dirty="0"/>
          </a:p>
        </p:txBody>
      </p:sp>
      <p:sp>
        <p:nvSpPr>
          <p:cNvPr id="90" name="Oval 89"/>
          <p:cNvSpPr/>
          <p:nvPr/>
        </p:nvSpPr>
        <p:spPr>
          <a:xfrm>
            <a:off x="5796136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5680018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112066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63" idx="4"/>
            <a:endCxn id="5" idx="1"/>
          </p:cNvCxnSpPr>
          <p:nvPr/>
        </p:nvCxnSpPr>
        <p:spPr>
          <a:xfrm>
            <a:off x="2915816" y="3140968"/>
            <a:ext cx="446331" cy="618245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65" idx="4"/>
            <a:endCxn id="24" idx="1"/>
          </p:cNvCxnSpPr>
          <p:nvPr/>
        </p:nvCxnSpPr>
        <p:spPr>
          <a:xfrm>
            <a:off x="3111230" y="2780928"/>
            <a:ext cx="250917" cy="1554349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64" idx="4"/>
            <a:endCxn id="34" idx="0"/>
          </p:cNvCxnSpPr>
          <p:nvPr/>
        </p:nvCxnSpPr>
        <p:spPr>
          <a:xfrm flipH="1">
            <a:off x="2743902" y="3140968"/>
            <a:ext cx="583352" cy="1728192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84" idx="4"/>
            <a:endCxn id="6" idx="0"/>
          </p:cNvCxnSpPr>
          <p:nvPr/>
        </p:nvCxnSpPr>
        <p:spPr>
          <a:xfrm flipH="1">
            <a:off x="4184062" y="3140968"/>
            <a:ext cx="171914" cy="576064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86" idx="4"/>
            <a:endCxn id="37" idx="0"/>
          </p:cNvCxnSpPr>
          <p:nvPr/>
        </p:nvCxnSpPr>
        <p:spPr>
          <a:xfrm>
            <a:off x="4551390" y="2780928"/>
            <a:ext cx="352752" cy="2088232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85" idx="4"/>
            <a:endCxn id="48" idx="0"/>
          </p:cNvCxnSpPr>
          <p:nvPr/>
        </p:nvCxnSpPr>
        <p:spPr>
          <a:xfrm>
            <a:off x="4767414" y="3140968"/>
            <a:ext cx="136728" cy="2304256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88" idx="4"/>
            <a:endCxn id="27" idx="0"/>
          </p:cNvCxnSpPr>
          <p:nvPr/>
        </p:nvCxnSpPr>
        <p:spPr>
          <a:xfrm flipH="1">
            <a:off x="5624222" y="3140968"/>
            <a:ext cx="120516" cy="1152128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89" idx="4"/>
            <a:endCxn id="49" idx="7"/>
          </p:cNvCxnSpPr>
          <p:nvPr/>
        </p:nvCxnSpPr>
        <p:spPr>
          <a:xfrm flipH="1">
            <a:off x="5726057" y="3140968"/>
            <a:ext cx="430119" cy="2346437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90" idx="4"/>
            <a:endCxn id="28" idx="0"/>
          </p:cNvCxnSpPr>
          <p:nvPr/>
        </p:nvCxnSpPr>
        <p:spPr>
          <a:xfrm>
            <a:off x="5940152" y="2780928"/>
            <a:ext cx="404150" cy="1512168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24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6" grpId="0"/>
      <p:bldP spid="57" grpId="0"/>
      <p:bldP spid="58" grpId="0"/>
      <p:bldP spid="59" grpId="0"/>
      <p:bldP spid="63" grpId="0" animBg="1"/>
      <p:bldP spid="64" grpId="0" animBg="1"/>
      <p:bldP spid="65" grpId="0" animBg="1"/>
      <p:bldP spid="84" grpId="0" animBg="1"/>
      <p:bldP spid="85" grpId="0" animBg="1"/>
      <p:bldP spid="86" grpId="0" animBg="1"/>
      <p:bldP spid="88" grpId="0" animBg="1"/>
      <p:bldP spid="89" grpId="0" animBg="1"/>
      <p:bldP spid="9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nb-NO" dirty="0" smtClean="0"/>
                  <a:t>Independent Sets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↔</m:t>
                    </m:r>
                  </m:oMath>
                </a14:m>
                <a:r>
                  <a:rPr lang="nb-NO" dirty="0" smtClean="0"/>
                  <a:t> Assignments</a:t>
                </a:r>
                <a:endParaRPr lang="nb-NO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70" r="-444" b="-851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>
            <a:stCxn id="77" idx="6"/>
            <a:endCxn id="78" idx="2"/>
          </p:cNvCxnSpPr>
          <p:nvPr/>
        </p:nvCxnSpPr>
        <p:spPr>
          <a:xfrm>
            <a:off x="6300114" y="2996952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78" idx="0"/>
            <a:endCxn id="79" idx="5"/>
          </p:cNvCxnSpPr>
          <p:nvPr/>
        </p:nvCxnSpPr>
        <p:spPr>
          <a:xfrm flipH="1" flipV="1">
            <a:off x="6453347" y="2738747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77" idx="0"/>
            <a:endCxn id="79" idx="3"/>
          </p:cNvCxnSpPr>
          <p:nvPr/>
        </p:nvCxnSpPr>
        <p:spPr>
          <a:xfrm flipV="1">
            <a:off x="6156098" y="2738747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74" idx="0"/>
            <a:endCxn id="75" idx="5"/>
          </p:cNvCxnSpPr>
          <p:nvPr/>
        </p:nvCxnSpPr>
        <p:spPr>
          <a:xfrm flipH="1" flipV="1">
            <a:off x="5064585" y="2738747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74" idx="2"/>
            <a:endCxn id="73" idx="6"/>
          </p:cNvCxnSpPr>
          <p:nvPr/>
        </p:nvCxnSpPr>
        <p:spPr>
          <a:xfrm flipH="1">
            <a:off x="4911352" y="2996952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3" idx="0"/>
            <a:endCxn id="75" idx="3"/>
          </p:cNvCxnSpPr>
          <p:nvPr/>
        </p:nvCxnSpPr>
        <p:spPr>
          <a:xfrm flipV="1">
            <a:off x="4767336" y="2738747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5" idx="2"/>
            <a:endCxn id="64" idx="6"/>
          </p:cNvCxnSpPr>
          <p:nvPr/>
        </p:nvCxnSpPr>
        <p:spPr>
          <a:xfrm flipH="1">
            <a:off x="3471192" y="2996952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5" idx="0"/>
            <a:endCxn id="66" idx="5"/>
          </p:cNvCxnSpPr>
          <p:nvPr/>
        </p:nvCxnSpPr>
        <p:spPr>
          <a:xfrm flipH="1" flipV="1">
            <a:off x="3624425" y="2738747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4" idx="0"/>
            <a:endCxn id="66" idx="3"/>
          </p:cNvCxnSpPr>
          <p:nvPr/>
        </p:nvCxnSpPr>
        <p:spPr>
          <a:xfrm flipV="1">
            <a:off x="3327176" y="2738747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2920" y="1600201"/>
                <a:ext cx="8229600" cy="60466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= (a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b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c)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∧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(a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c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d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∧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(b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c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∨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dirty="0">
                    <a:solidFill>
                      <a:srgbClr val="C00000"/>
                    </a:solidFill>
                  </a:rPr>
                  <a:t>)</a:t>
                </a:r>
                <a:endParaRPr lang="nb-NO" dirty="0"/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2920" y="1600201"/>
                <a:ext cx="8229600" cy="604664"/>
              </a:xfrm>
              <a:blipFill rotWithShape="1">
                <a:blip r:embed="rId3"/>
                <a:stretch>
                  <a:fillRect t="-12121" b="-2929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3011246" y="371703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15" name="Oval 14"/>
          <p:cNvSpPr/>
          <p:nvPr/>
        </p:nvSpPr>
        <p:spPr>
          <a:xfrm>
            <a:off x="373132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16" name="Oval 15"/>
          <p:cNvSpPr/>
          <p:nvPr/>
        </p:nvSpPr>
        <p:spPr>
          <a:xfrm>
            <a:off x="4451406" y="371703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17" name="Oval 16"/>
          <p:cNvSpPr/>
          <p:nvPr/>
        </p:nvSpPr>
        <p:spPr>
          <a:xfrm>
            <a:off x="517148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18" name="Oval 17"/>
          <p:cNvSpPr/>
          <p:nvPr/>
        </p:nvSpPr>
        <p:spPr>
          <a:xfrm>
            <a:off x="5891566" y="3717032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19" name="Oval 18"/>
          <p:cNvSpPr/>
          <p:nvPr/>
        </p:nvSpPr>
        <p:spPr>
          <a:xfrm>
            <a:off x="6611646" y="3717032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20" name="Straight Connector 19"/>
          <p:cNvCxnSpPr>
            <a:stCxn id="14" idx="6"/>
            <a:endCxn id="15" idx="2"/>
          </p:cNvCxnSpPr>
          <p:nvPr/>
        </p:nvCxnSpPr>
        <p:spPr>
          <a:xfrm>
            <a:off x="329927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6"/>
            <a:endCxn id="16" idx="2"/>
          </p:cNvCxnSpPr>
          <p:nvPr/>
        </p:nvCxnSpPr>
        <p:spPr>
          <a:xfrm>
            <a:off x="401935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6"/>
            <a:endCxn id="17" idx="2"/>
          </p:cNvCxnSpPr>
          <p:nvPr/>
        </p:nvCxnSpPr>
        <p:spPr>
          <a:xfrm>
            <a:off x="473943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6"/>
            <a:endCxn id="18" idx="2"/>
          </p:cNvCxnSpPr>
          <p:nvPr/>
        </p:nvCxnSpPr>
        <p:spPr>
          <a:xfrm>
            <a:off x="545951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8" idx="6"/>
            <a:endCxn id="19" idx="2"/>
          </p:cNvCxnSpPr>
          <p:nvPr/>
        </p:nvCxnSpPr>
        <p:spPr>
          <a:xfrm>
            <a:off x="6179598" y="3861048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01124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6" name="Oval 25"/>
          <p:cNvSpPr/>
          <p:nvPr/>
        </p:nvSpPr>
        <p:spPr>
          <a:xfrm>
            <a:off x="3731326" y="429309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27" name="Oval 26"/>
          <p:cNvSpPr/>
          <p:nvPr/>
        </p:nvSpPr>
        <p:spPr>
          <a:xfrm>
            <a:off x="445140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8" name="Oval 27"/>
          <p:cNvSpPr/>
          <p:nvPr/>
        </p:nvSpPr>
        <p:spPr>
          <a:xfrm>
            <a:off x="5171486" y="429309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29" name="Oval 28"/>
          <p:cNvSpPr/>
          <p:nvPr/>
        </p:nvSpPr>
        <p:spPr>
          <a:xfrm>
            <a:off x="5891566" y="429309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0" name="Oval 29"/>
          <p:cNvSpPr/>
          <p:nvPr/>
        </p:nvSpPr>
        <p:spPr>
          <a:xfrm>
            <a:off x="6611646" y="429309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31" name="Straight Connector 30"/>
          <p:cNvCxnSpPr>
            <a:stCxn id="25" idx="6"/>
            <a:endCxn id="26" idx="2"/>
          </p:cNvCxnSpPr>
          <p:nvPr/>
        </p:nvCxnSpPr>
        <p:spPr>
          <a:xfrm>
            <a:off x="329927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6" idx="6"/>
            <a:endCxn id="27" idx="2"/>
          </p:cNvCxnSpPr>
          <p:nvPr/>
        </p:nvCxnSpPr>
        <p:spPr>
          <a:xfrm>
            <a:off x="401935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6"/>
            <a:endCxn id="28" idx="2"/>
          </p:cNvCxnSpPr>
          <p:nvPr/>
        </p:nvCxnSpPr>
        <p:spPr>
          <a:xfrm>
            <a:off x="473943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6"/>
            <a:endCxn id="29" idx="2"/>
          </p:cNvCxnSpPr>
          <p:nvPr/>
        </p:nvCxnSpPr>
        <p:spPr>
          <a:xfrm>
            <a:off x="545951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9" idx="6"/>
            <a:endCxn id="30" idx="2"/>
          </p:cNvCxnSpPr>
          <p:nvPr/>
        </p:nvCxnSpPr>
        <p:spPr>
          <a:xfrm>
            <a:off x="6179598" y="443711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011246" y="4869160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7" name="Oval 36"/>
          <p:cNvSpPr/>
          <p:nvPr/>
        </p:nvSpPr>
        <p:spPr>
          <a:xfrm>
            <a:off x="373132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38" name="Oval 37"/>
          <p:cNvSpPr/>
          <p:nvPr/>
        </p:nvSpPr>
        <p:spPr>
          <a:xfrm>
            <a:off x="4451406" y="4869160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9" name="Oval 38"/>
          <p:cNvSpPr/>
          <p:nvPr/>
        </p:nvSpPr>
        <p:spPr>
          <a:xfrm>
            <a:off x="517148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40" name="Oval 39"/>
          <p:cNvSpPr/>
          <p:nvPr/>
        </p:nvSpPr>
        <p:spPr>
          <a:xfrm>
            <a:off x="5891566" y="4869160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41" name="Oval 40"/>
          <p:cNvSpPr/>
          <p:nvPr/>
        </p:nvSpPr>
        <p:spPr>
          <a:xfrm>
            <a:off x="6611646" y="486916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42" name="Straight Connector 41"/>
          <p:cNvCxnSpPr>
            <a:stCxn id="36" idx="6"/>
            <a:endCxn id="37" idx="2"/>
          </p:cNvCxnSpPr>
          <p:nvPr/>
        </p:nvCxnSpPr>
        <p:spPr>
          <a:xfrm>
            <a:off x="329927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  <a:endCxn id="38" idx="2"/>
          </p:cNvCxnSpPr>
          <p:nvPr/>
        </p:nvCxnSpPr>
        <p:spPr>
          <a:xfrm>
            <a:off x="401935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8" idx="6"/>
            <a:endCxn id="39" idx="2"/>
          </p:cNvCxnSpPr>
          <p:nvPr/>
        </p:nvCxnSpPr>
        <p:spPr>
          <a:xfrm>
            <a:off x="473943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9" idx="6"/>
            <a:endCxn id="40" idx="2"/>
          </p:cNvCxnSpPr>
          <p:nvPr/>
        </p:nvCxnSpPr>
        <p:spPr>
          <a:xfrm>
            <a:off x="545951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0" idx="6"/>
            <a:endCxn id="41" idx="2"/>
          </p:cNvCxnSpPr>
          <p:nvPr/>
        </p:nvCxnSpPr>
        <p:spPr>
          <a:xfrm>
            <a:off x="6179598" y="501317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301124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48" name="Oval 47"/>
          <p:cNvSpPr/>
          <p:nvPr/>
        </p:nvSpPr>
        <p:spPr>
          <a:xfrm>
            <a:off x="3731326" y="5445224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49" name="Oval 48"/>
          <p:cNvSpPr/>
          <p:nvPr/>
        </p:nvSpPr>
        <p:spPr>
          <a:xfrm>
            <a:off x="445140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50" name="Oval 49"/>
          <p:cNvSpPr/>
          <p:nvPr/>
        </p:nvSpPr>
        <p:spPr>
          <a:xfrm>
            <a:off x="5171486" y="5445224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51" name="Oval 50"/>
          <p:cNvSpPr/>
          <p:nvPr/>
        </p:nvSpPr>
        <p:spPr>
          <a:xfrm>
            <a:off x="5891566" y="544522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52" name="Oval 51"/>
          <p:cNvSpPr/>
          <p:nvPr/>
        </p:nvSpPr>
        <p:spPr>
          <a:xfrm>
            <a:off x="6611646" y="5445224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53" name="Straight Connector 52"/>
          <p:cNvCxnSpPr>
            <a:stCxn id="47" idx="6"/>
            <a:endCxn id="48" idx="2"/>
          </p:cNvCxnSpPr>
          <p:nvPr/>
        </p:nvCxnSpPr>
        <p:spPr>
          <a:xfrm>
            <a:off x="329927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8" idx="6"/>
            <a:endCxn id="49" idx="2"/>
          </p:cNvCxnSpPr>
          <p:nvPr/>
        </p:nvCxnSpPr>
        <p:spPr>
          <a:xfrm>
            <a:off x="401935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9" idx="6"/>
            <a:endCxn id="50" idx="2"/>
          </p:cNvCxnSpPr>
          <p:nvPr/>
        </p:nvCxnSpPr>
        <p:spPr>
          <a:xfrm>
            <a:off x="473943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0" idx="6"/>
            <a:endCxn id="51" idx="2"/>
          </p:cNvCxnSpPr>
          <p:nvPr/>
        </p:nvCxnSpPr>
        <p:spPr>
          <a:xfrm>
            <a:off x="545951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1" idx="6"/>
            <a:endCxn id="52" idx="2"/>
          </p:cNvCxnSpPr>
          <p:nvPr/>
        </p:nvCxnSpPr>
        <p:spPr>
          <a:xfrm>
            <a:off x="6179598" y="558924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391072" y="3573016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a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91072" y="4191471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b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91072" y="4725144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c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391072" y="5343599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d</a:t>
            </a:r>
            <a:endParaRPr lang="nb-NO" sz="2400" dirty="0">
              <a:solidFill>
                <a:srgbClr val="C00000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4235382" y="3356992"/>
            <a:ext cx="0" cy="2736304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631432" y="3284984"/>
            <a:ext cx="0" cy="2736304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3183160" y="285293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</a:t>
            </a:r>
            <a:endParaRPr lang="nb-NO" dirty="0"/>
          </a:p>
        </p:txBody>
      </p:sp>
      <p:sp>
        <p:nvSpPr>
          <p:cNvPr id="65" name="Oval 64"/>
          <p:cNvSpPr/>
          <p:nvPr/>
        </p:nvSpPr>
        <p:spPr>
          <a:xfrm>
            <a:off x="3594598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sp>
        <p:nvSpPr>
          <p:cNvPr id="66" name="Oval 65"/>
          <p:cNvSpPr/>
          <p:nvPr/>
        </p:nvSpPr>
        <p:spPr>
          <a:xfrm>
            <a:off x="3378574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</a:t>
            </a:r>
            <a:endParaRPr lang="nb-NO" dirty="0"/>
          </a:p>
        </p:txBody>
      </p:sp>
      <p:grpSp>
        <p:nvGrpSpPr>
          <p:cNvPr id="67" name="Group 66"/>
          <p:cNvGrpSpPr/>
          <p:nvPr/>
        </p:nvGrpSpPr>
        <p:grpSpPr>
          <a:xfrm>
            <a:off x="3183160" y="1700808"/>
            <a:ext cx="4392488" cy="72008"/>
            <a:chOff x="2771800" y="1700808"/>
            <a:chExt cx="4392488" cy="72008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2771800" y="1772816"/>
              <a:ext cx="171914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635896" y="1772816"/>
              <a:ext cx="18812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724128" y="1700808"/>
              <a:ext cx="18812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976162" y="1700808"/>
              <a:ext cx="18812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Connector 71"/>
          <p:cNvCxnSpPr/>
          <p:nvPr/>
        </p:nvCxnSpPr>
        <p:spPr>
          <a:xfrm>
            <a:off x="3694504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623320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</a:t>
            </a:r>
            <a:endParaRPr lang="nb-NO" dirty="0"/>
          </a:p>
        </p:txBody>
      </p:sp>
      <p:sp>
        <p:nvSpPr>
          <p:cNvPr id="74" name="Oval 73"/>
          <p:cNvSpPr/>
          <p:nvPr/>
        </p:nvSpPr>
        <p:spPr>
          <a:xfrm>
            <a:off x="5034758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</a:t>
            </a:r>
            <a:endParaRPr lang="nb-NO" dirty="0"/>
          </a:p>
        </p:txBody>
      </p:sp>
      <p:sp>
        <p:nvSpPr>
          <p:cNvPr id="75" name="Oval 74"/>
          <p:cNvSpPr/>
          <p:nvPr/>
        </p:nvSpPr>
        <p:spPr>
          <a:xfrm>
            <a:off x="4818734" y="249289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4723226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6012082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</a:t>
            </a:r>
            <a:endParaRPr lang="nb-NO" dirty="0"/>
          </a:p>
        </p:txBody>
      </p:sp>
      <p:sp>
        <p:nvSpPr>
          <p:cNvPr id="78" name="Oval 77"/>
          <p:cNvSpPr/>
          <p:nvPr/>
        </p:nvSpPr>
        <p:spPr>
          <a:xfrm>
            <a:off x="6423520" y="2852936"/>
            <a:ext cx="288032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</a:t>
            </a:r>
            <a:endParaRPr lang="nb-NO" dirty="0"/>
          </a:p>
        </p:txBody>
      </p:sp>
      <p:sp>
        <p:nvSpPr>
          <p:cNvPr id="79" name="Oval 78"/>
          <p:cNvSpPr/>
          <p:nvPr/>
        </p:nvSpPr>
        <p:spPr>
          <a:xfrm>
            <a:off x="6207496" y="249289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6091378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523426" y="2924944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64" idx="4"/>
            <a:endCxn id="15" idx="1"/>
          </p:cNvCxnSpPr>
          <p:nvPr/>
        </p:nvCxnSpPr>
        <p:spPr>
          <a:xfrm>
            <a:off x="3327176" y="3140968"/>
            <a:ext cx="446331" cy="618245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66" idx="4"/>
            <a:endCxn id="26" idx="1"/>
          </p:cNvCxnSpPr>
          <p:nvPr/>
        </p:nvCxnSpPr>
        <p:spPr>
          <a:xfrm>
            <a:off x="3522590" y="2780928"/>
            <a:ext cx="250917" cy="1554349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65" idx="4"/>
            <a:endCxn id="36" idx="0"/>
          </p:cNvCxnSpPr>
          <p:nvPr/>
        </p:nvCxnSpPr>
        <p:spPr>
          <a:xfrm flipH="1">
            <a:off x="3155262" y="3140968"/>
            <a:ext cx="583352" cy="1728192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3" idx="4"/>
            <a:endCxn id="16" idx="0"/>
          </p:cNvCxnSpPr>
          <p:nvPr/>
        </p:nvCxnSpPr>
        <p:spPr>
          <a:xfrm flipH="1">
            <a:off x="4595422" y="3140968"/>
            <a:ext cx="171914" cy="576064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5" idx="4"/>
            <a:endCxn id="39" idx="0"/>
          </p:cNvCxnSpPr>
          <p:nvPr/>
        </p:nvCxnSpPr>
        <p:spPr>
          <a:xfrm>
            <a:off x="4962750" y="2780928"/>
            <a:ext cx="352752" cy="2088232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4" idx="4"/>
            <a:endCxn id="50" idx="0"/>
          </p:cNvCxnSpPr>
          <p:nvPr/>
        </p:nvCxnSpPr>
        <p:spPr>
          <a:xfrm>
            <a:off x="5178774" y="3140968"/>
            <a:ext cx="136728" cy="2304256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7" idx="4"/>
            <a:endCxn id="29" idx="0"/>
          </p:cNvCxnSpPr>
          <p:nvPr/>
        </p:nvCxnSpPr>
        <p:spPr>
          <a:xfrm flipH="1">
            <a:off x="6035582" y="3140968"/>
            <a:ext cx="120516" cy="1152128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78" idx="4"/>
            <a:endCxn id="51" idx="7"/>
          </p:cNvCxnSpPr>
          <p:nvPr/>
        </p:nvCxnSpPr>
        <p:spPr>
          <a:xfrm flipH="1">
            <a:off x="6137417" y="3140968"/>
            <a:ext cx="430119" cy="2346437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79" idx="4"/>
            <a:endCxn id="30" idx="0"/>
          </p:cNvCxnSpPr>
          <p:nvPr/>
        </p:nvCxnSpPr>
        <p:spPr>
          <a:xfrm>
            <a:off x="6351512" y="2780928"/>
            <a:ext cx="404150" cy="1512168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382960" y="3573016"/>
            <a:ext cx="739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True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382960" y="4725144"/>
            <a:ext cx="739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True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365467" y="4149080"/>
            <a:ext cx="80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False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382960" y="5343599"/>
            <a:ext cx="80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False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907704" y="2852936"/>
            <a:ext cx="5734070" cy="156966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  <a:effectLst>
            <a:outerShdw blurRad="317500" sx="102000" sy="102000" algn="ctr" rotWithShape="0">
              <a:prstClr val="black">
                <a:alpha val="70000"/>
              </a:prstClr>
            </a:outerShdw>
          </a:effectLst>
        </p:spPr>
        <p:txBody>
          <a:bodyPr wrap="none" rtlCol="0">
            <a:spAutoFit/>
          </a:bodyPr>
          <a:lstStyle/>
          <a:p>
            <a:endParaRPr lang="nb-NO" sz="2400" dirty="0"/>
          </a:p>
          <a:p>
            <a:pPr algn="ctr"/>
            <a:r>
              <a:rPr lang="nb-NO" sz="2400" dirty="0" err="1" smtClean="0"/>
              <a:t>But</a:t>
            </a:r>
            <a:r>
              <a:rPr lang="nb-NO" sz="2400" dirty="0" smtClean="0"/>
              <a:t> </a:t>
            </a:r>
            <a:r>
              <a:rPr lang="nb-NO" sz="2400" dirty="0" err="1" smtClean="0"/>
              <a:t>what</a:t>
            </a:r>
            <a:r>
              <a:rPr lang="nb-NO" sz="2400" dirty="0" smtClean="0"/>
              <a:t> </a:t>
            </a:r>
            <a:r>
              <a:rPr lang="nb-NO" sz="2400" dirty="0" err="1" smtClean="0"/>
              <a:t>about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endParaRPr lang="nb-NO" sz="2400" dirty="0" smtClean="0"/>
          </a:p>
          <a:p>
            <a:pPr algn="ctr"/>
            <a:r>
              <a:rPr lang="nb-NO" sz="2400" dirty="0" smtClean="0"/>
              <a:t>      </a:t>
            </a:r>
            <a:r>
              <a:rPr lang="nb-NO" sz="2400" b="1" dirty="0" smtClean="0">
                <a:solidFill>
                  <a:srgbClr val="00B0F0"/>
                </a:solidFill>
              </a:rPr>
              <a:t>first</a:t>
            </a:r>
            <a:r>
              <a:rPr lang="nb-NO" sz="2400" dirty="0" smtClean="0">
                <a:solidFill>
                  <a:srgbClr val="00B0F0"/>
                </a:solidFill>
              </a:rPr>
              <a:t> </a:t>
            </a:r>
            <a:r>
              <a:rPr lang="nb-NO" sz="2400" dirty="0" smtClean="0">
                <a:solidFill>
                  <a:srgbClr val="C00000"/>
                </a:solidFill>
              </a:rPr>
              <a:t>true</a:t>
            </a:r>
            <a:r>
              <a:rPr lang="nb-NO" sz="2400" dirty="0" smtClean="0">
                <a:solidFill>
                  <a:srgbClr val="00B0F0"/>
                </a:solidFill>
              </a:rPr>
              <a:t> </a:t>
            </a:r>
            <a:r>
              <a:rPr lang="nb-NO" sz="2400" b="1" dirty="0" err="1" smtClean="0">
                <a:solidFill>
                  <a:srgbClr val="00B0F0"/>
                </a:solidFill>
              </a:rPr>
              <a:t>then</a:t>
            </a:r>
            <a:r>
              <a:rPr lang="nb-NO" sz="2400" dirty="0" smtClean="0">
                <a:solidFill>
                  <a:srgbClr val="00B0F0"/>
                </a:solidFill>
              </a:rPr>
              <a:t> </a:t>
            </a:r>
            <a:r>
              <a:rPr lang="nb-NO" sz="2400" dirty="0" smtClean="0">
                <a:solidFill>
                  <a:srgbClr val="C00000"/>
                </a:solidFill>
              </a:rPr>
              <a:t>false</a:t>
            </a:r>
            <a:r>
              <a:rPr lang="nb-NO" sz="2400" dirty="0" smtClean="0"/>
              <a:t> </a:t>
            </a:r>
            <a:r>
              <a:rPr lang="nb-NO" sz="2400" dirty="0" err="1" smtClean="0"/>
              <a:t>independent</a:t>
            </a:r>
            <a:r>
              <a:rPr lang="nb-NO" sz="2400" dirty="0" smtClean="0"/>
              <a:t> </a:t>
            </a:r>
            <a:r>
              <a:rPr lang="nb-NO" sz="2400" dirty="0" err="1" smtClean="0"/>
              <a:t>sets</a:t>
            </a:r>
            <a:r>
              <a:rPr lang="nb-NO" sz="2400" dirty="0" smtClean="0"/>
              <a:t>?     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79801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Dealing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true</a:t>
            </a:r>
            <a:r>
              <a:rPr lang="nb-NO" dirty="0" err="1" smtClean="0">
                <a:sym typeface="Wingdings" panose="05000000000000000000" pitchFamily="2" charset="2"/>
              </a:rPr>
              <a:t>false</a:t>
            </a:r>
            <a:endParaRPr lang="nb-NO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27584" y="3212976"/>
            <a:ext cx="741682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27584" y="3717032"/>
            <a:ext cx="7416824" cy="1480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27584" y="4221088"/>
            <a:ext cx="748883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27584" y="4710335"/>
            <a:ext cx="7488832" cy="1481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5536" y="2924944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a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3501008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b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3933056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c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5536" y="4479503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d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9523" y="1457333"/>
            <a:ext cx="10021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dirty="0" err="1" smtClean="0">
                <a:solidFill>
                  <a:srgbClr val="C00000"/>
                </a:solidFill>
              </a:rPr>
              <a:t>Clause</a:t>
            </a:r>
            <a:endParaRPr lang="nb-NO" sz="2400" dirty="0" smtClean="0">
              <a:solidFill>
                <a:srgbClr val="C00000"/>
              </a:solidFill>
            </a:endParaRPr>
          </a:p>
          <a:p>
            <a:pPr algn="ctr"/>
            <a:r>
              <a:rPr lang="nb-NO" dirty="0" err="1" smtClean="0">
                <a:solidFill>
                  <a:srgbClr val="C00000"/>
                </a:solidFill>
              </a:rPr>
              <a:t>gadgets</a:t>
            </a:r>
            <a:endParaRPr lang="nb-NO" dirty="0">
              <a:solidFill>
                <a:srgbClr val="C000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885938" y="2204864"/>
            <a:ext cx="1237790" cy="3033628"/>
            <a:chOff x="1317986" y="2204864"/>
            <a:chExt cx="1237790" cy="3033628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1763688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195736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Isosceles Triangle 14"/>
            <p:cNvSpPr/>
            <p:nvPr/>
          </p:nvSpPr>
          <p:spPr>
            <a:xfrm>
              <a:off x="1835696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1331640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2267744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17986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1</a:t>
              </a:r>
              <a:endParaRPr lang="nb-NO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22042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2</a:t>
              </a:r>
              <a:endParaRPr lang="nb-NO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54090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3</a:t>
              </a:r>
              <a:endParaRPr lang="nb-NO" dirty="0"/>
            </a:p>
          </p:txBody>
        </p:sp>
      </p:grpSp>
      <p:cxnSp>
        <p:nvCxnSpPr>
          <p:cNvPr id="31" name="Straight Connector 30"/>
          <p:cNvCxnSpPr/>
          <p:nvPr/>
        </p:nvCxnSpPr>
        <p:spPr>
          <a:xfrm flipV="1">
            <a:off x="2267744" y="2502188"/>
            <a:ext cx="0" cy="2736304"/>
          </a:xfrm>
          <a:prstGeom prst="line">
            <a:avLst/>
          </a:prstGeom>
          <a:ln w="152400">
            <a:solidFill>
              <a:srgbClr val="C00000">
                <a:alpha val="6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2398106" y="2204864"/>
            <a:ext cx="1237790" cy="3033628"/>
            <a:chOff x="1317986" y="2204864"/>
            <a:chExt cx="1237790" cy="3033628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1763688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2195736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Isosceles Triangle 37"/>
            <p:cNvSpPr/>
            <p:nvPr/>
          </p:nvSpPr>
          <p:spPr>
            <a:xfrm>
              <a:off x="1835696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39" name="Isosceles Triangle 38"/>
            <p:cNvSpPr/>
            <p:nvPr/>
          </p:nvSpPr>
          <p:spPr>
            <a:xfrm>
              <a:off x="1331640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40" name="Isosceles Triangle 39"/>
            <p:cNvSpPr/>
            <p:nvPr/>
          </p:nvSpPr>
          <p:spPr>
            <a:xfrm>
              <a:off x="2267744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17986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1</a:t>
              </a:r>
              <a:endParaRPr lang="nb-NO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22042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2</a:t>
              </a:r>
              <a:endParaRPr lang="nb-NO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54090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3</a:t>
              </a:r>
              <a:endParaRPr lang="nb-NO" dirty="0"/>
            </a:p>
          </p:txBody>
        </p:sp>
      </p:grpSp>
      <p:cxnSp>
        <p:nvCxnSpPr>
          <p:cNvPr id="44" name="Straight Connector 43"/>
          <p:cNvCxnSpPr/>
          <p:nvPr/>
        </p:nvCxnSpPr>
        <p:spPr>
          <a:xfrm flipV="1">
            <a:off x="3779912" y="2502188"/>
            <a:ext cx="0" cy="2736304"/>
          </a:xfrm>
          <a:prstGeom prst="line">
            <a:avLst/>
          </a:prstGeom>
          <a:ln w="152400">
            <a:solidFill>
              <a:srgbClr val="C00000">
                <a:alpha val="6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910274" y="2204864"/>
            <a:ext cx="1237790" cy="3033628"/>
            <a:chOff x="1317986" y="2204864"/>
            <a:chExt cx="1237790" cy="3033628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1763688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2195736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Isosceles Triangle 47"/>
            <p:cNvSpPr/>
            <p:nvPr/>
          </p:nvSpPr>
          <p:spPr>
            <a:xfrm>
              <a:off x="1835696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49" name="Isosceles Triangle 48"/>
            <p:cNvSpPr/>
            <p:nvPr/>
          </p:nvSpPr>
          <p:spPr>
            <a:xfrm>
              <a:off x="1331640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50" name="Isosceles Triangle 49"/>
            <p:cNvSpPr/>
            <p:nvPr/>
          </p:nvSpPr>
          <p:spPr>
            <a:xfrm>
              <a:off x="2267744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317986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1</a:t>
              </a:r>
              <a:endParaRPr lang="nb-NO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822042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2</a:t>
              </a:r>
              <a:endParaRPr lang="nb-NO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54090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3</a:t>
              </a:r>
              <a:endParaRPr lang="nb-NO" dirty="0"/>
            </a:p>
          </p:txBody>
        </p:sp>
      </p:grpSp>
      <p:cxnSp>
        <p:nvCxnSpPr>
          <p:cNvPr id="54" name="Straight Connector 53"/>
          <p:cNvCxnSpPr/>
          <p:nvPr/>
        </p:nvCxnSpPr>
        <p:spPr>
          <a:xfrm flipV="1">
            <a:off x="5292080" y="2502188"/>
            <a:ext cx="0" cy="2736304"/>
          </a:xfrm>
          <a:prstGeom prst="line">
            <a:avLst/>
          </a:prstGeom>
          <a:ln w="152400">
            <a:solidFill>
              <a:srgbClr val="C00000">
                <a:alpha val="6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5422442" y="2204864"/>
            <a:ext cx="1237790" cy="3033628"/>
            <a:chOff x="1317986" y="2204864"/>
            <a:chExt cx="1237790" cy="3033628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1763688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2195736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Isosceles Triangle 57"/>
            <p:cNvSpPr/>
            <p:nvPr/>
          </p:nvSpPr>
          <p:spPr>
            <a:xfrm>
              <a:off x="1835696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1331640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60" name="Isosceles Triangle 59"/>
            <p:cNvSpPr/>
            <p:nvPr/>
          </p:nvSpPr>
          <p:spPr>
            <a:xfrm>
              <a:off x="2267744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317986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1</a:t>
              </a:r>
              <a:endParaRPr lang="nb-NO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822042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2</a:t>
              </a:r>
              <a:endParaRPr lang="nb-NO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254090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3</a:t>
              </a:r>
              <a:endParaRPr lang="nb-NO" dirty="0"/>
            </a:p>
          </p:txBody>
        </p:sp>
      </p:grpSp>
      <p:cxnSp>
        <p:nvCxnSpPr>
          <p:cNvPr id="64" name="Straight Connector 63"/>
          <p:cNvCxnSpPr/>
          <p:nvPr/>
        </p:nvCxnSpPr>
        <p:spPr>
          <a:xfrm flipV="1">
            <a:off x="6804248" y="2502188"/>
            <a:ext cx="0" cy="2736304"/>
          </a:xfrm>
          <a:prstGeom prst="line">
            <a:avLst/>
          </a:prstGeom>
          <a:ln w="152400">
            <a:solidFill>
              <a:srgbClr val="C00000">
                <a:alpha val="6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6934610" y="2204864"/>
            <a:ext cx="1237790" cy="3033628"/>
            <a:chOff x="1317986" y="2204864"/>
            <a:chExt cx="1237790" cy="3033628"/>
          </a:xfrm>
        </p:grpSpPr>
        <p:cxnSp>
          <p:nvCxnSpPr>
            <p:cNvPr id="70" name="Straight Connector 69"/>
            <p:cNvCxnSpPr/>
            <p:nvPr/>
          </p:nvCxnSpPr>
          <p:spPr>
            <a:xfrm flipV="1">
              <a:off x="1763688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195736" y="2502188"/>
              <a:ext cx="0" cy="2736304"/>
            </a:xfrm>
            <a:prstGeom prst="line">
              <a:avLst/>
            </a:prstGeom>
            <a:ln w="5715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Isosceles Triangle 71"/>
            <p:cNvSpPr/>
            <p:nvPr/>
          </p:nvSpPr>
          <p:spPr>
            <a:xfrm>
              <a:off x="1835696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73" name="Isosceles Triangle 72"/>
            <p:cNvSpPr/>
            <p:nvPr/>
          </p:nvSpPr>
          <p:spPr>
            <a:xfrm>
              <a:off x="1331640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74" name="Isosceles Triangle 73"/>
            <p:cNvSpPr/>
            <p:nvPr/>
          </p:nvSpPr>
          <p:spPr>
            <a:xfrm>
              <a:off x="2267744" y="2718212"/>
              <a:ext cx="288032" cy="36004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rgbClr val="C0000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317986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1</a:t>
              </a:r>
              <a:endParaRPr lang="nb-NO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822042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2</a:t>
              </a:r>
              <a:endParaRPr lang="nb-NO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254090" y="2204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dirty="0" smtClean="0"/>
                <a:t>3</a:t>
              </a:r>
              <a:endParaRPr lang="nb-NO" dirty="0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743450" y="5579948"/>
            <a:ext cx="5780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err="1" smtClean="0"/>
              <a:t>Every</a:t>
            </a:r>
            <a:r>
              <a:rPr lang="nb-NO" sz="2400" dirty="0" smtClean="0"/>
              <a:t> variable </a:t>
            </a:r>
            <a:r>
              <a:rPr lang="nb-NO" sz="2400" dirty="0" err="1" smtClean="0"/>
              <a:t>flips</a:t>
            </a:r>
            <a:r>
              <a:rPr lang="nb-NO" sz="2400" dirty="0" smtClean="0"/>
              <a:t> </a:t>
            </a:r>
            <a:r>
              <a:rPr lang="nb-NO" sz="2400" dirty="0" err="1" smtClean="0">
                <a:solidFill>
                  <a:srgbClr val="C00000"/>
                </a:solidFill>
              </a:rPr>
              <a:t>true</a:t>
            </a:r>
            <a:r>
              <a:rPr lang="nb-NO" sz="2400" dirty="0" err="1" smtClean="0">
                <a:sym typeface="Wingdings" panose="05000000000000000000" pitchFamily="2" charset="2"/>
              </a:rPr>
              <a:t></a:t>
            </a:r>
            <a:r>
              <a:rPr lang="nb-NO" sz="24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false</a:t>
            </a:r>
            <a:r>
              <a:rPr lang="nb-NO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nb-NO" sz="2400" dirty="0" smtClean="0">
                <a:sym typeface="Wingdings" panose="05000000000000000000" pitchFamily="2" charset="2"/>
              </a:rPr>
              <a:t>at most </a:t>
            </a:r>
            <a:r>
              <a:rPr lang="nb-NO" sz="24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once</a:t>
            </a:r>
            <a:r>
              <a:rPr lang="nb-NO" sz="2400" dirty="0" smtClean="0">
                <a:sym typeface="Wingdings" panose="05000000000000000000" pitchFamily="2" charset="2"/>
              </a:rPr>
              <a:t>!</a:t>
            </a:r>
            <a:endParaRPr lang="nb-NO" sz="2400" dirty="0"/>
          </a:p>
        </p:txBody>
      </p:sp>
      <p:sp>
        <p:nvSpPr>
          <p:cNvPr id="87" name="Rectangle 86"/>
          <p:cNvSpPr/>
          <p:nvPr/>
        </p:nvSpPr>
        <p:spPr>
          <a:xfrm>
            <a:off x="827584" y="2142148"/>
            <a:ext cx="1426506" cy="3303076"/>
          </a:xfrm>
          <a:prstGeom prst="rect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9" name="Rectangle 88"/>
          <p:cNvSpPr/>
          <p:nvPr/>
        </p:nvSpPr>
        <p:spPr>
          <a:xfrm>
            <a:off x="3793566" y="2132856"/>
            <a:ext cx="1426506" cy="3303076"/>
          </a:xfrm>
          <a:prstGeom prst="rect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0" name="Rectangle 89"/>
          <p:cNvSpPr/>
          <p:nvPr/>
        </p:nvSpPr>
        <p:spPr>
          <a:xfrm>
            <a:off x="5220072" y="2132856"/>
            <a:ext cx="1584176" cy="3303076"/>
          </a:xfrm>
          <a:prstGeom prst="rect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1" name="Rectangle 90"/>
          <p:cNvSpPr/>
          <p:nvPr/>
        </p:nvSpPr>
        <p:spPr>
          <a:xfrm>
            <a:off x="6804248" y="2132856"/>
            <a:ext cx="1584176" cy="3303076"/>
          </a:xfrm>
          <a:prstGeom prst="rect">
            <a:avLst/>
          </a:prstGeom>
          <a:solidFill>
            <a:schemeClr val="tx1">
              <a:lumMod val="65000"/>
              <a:lumOff val="35000"/>
              <a:alpha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09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86" grpId="0"/>
      <p:bldP spid="87" grpId="0" animBg="1"/>
      <p:bldP spid="89" grpId="0" animBg="1"/>
      <p:bldP spid="90" grpId="0" animBg="1"/>
      <p:bldP spid="9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Treewidth</a:t>
            </a:r>
            <a:r>
              <a:rPr lang="nb-NO" dirty="0" smtClean="0"/>
              <a:t> </a:t>
            </a:r>
            <a:r>
              <a:rPr lang="nb-NO" dirty="0" err="1" smtClean="0"/>
              <a:t>Bound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smtClean="0"/>
              <a:t>by </a:t>
            </a:r>
            <a:r>
              <a:rPr lang="nb-NO" sz="2200" dirty="0" err="1" smtClean="0"/>
              <a:t>picture</a:t>
            </a:r>
            <a:endParaRPr lang="nb-NO" dirty="0"/>
          </a:p>
        </p:txBody>
      </p:sp>
      <p:cxnSp>
        <p:nvCxnSpPr>
          <p:cNvPr id="4" name="Straight Connector 3"/>
          <p:cNvCxnSpPr>
            <a:stCxn id="71" idx="6"/>
            <a:endCxn id="72" idx="2"/>
          </p:cNvCxnSpPr>
          <p:nvPr/>
        </p:nvCxnSpPr>
        <p:spPr>
          <a:xfrm>
            <a:off x="6096326" y="2132856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72" idx="0"/>
            <a:endCxn id="73" idx="5"/>
          </p:cNvCxnSpPr>
          <p:nvPr/>
        </p:nvCxnSpPr>
        <p:spPr>
          <a:xfrm flipH="1" flipV="1">
            <a:off x="6249559" y="1874651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71" idx="0"/>
            <a:endCxn id="73" idx="3"/>
          </p:cNvCxnSpPr>
          <p:nvPr/>
        </p:nvCxnSpPr>
        <p:spPr>
          <a:xfrm flipV="1">
            <a:off x="5952310" y="1874651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68" idx="0"/>
            <a:endCxn id="69" idx="5"/>
          </p:cNvCxnSpPr>
          <p:nvPr/>
        </p:nvCxnSpPr>
        <p:spPr>
          <a:xfrm flipH="1" flipV="1">
            <a:off x="4860797" y="1874651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8" idx="2"/>
            <a:endCxn id="67" idx="6"/>
          </p:cNvCxnSpPr>
          <p:nvPr/>
        </p:nvCxnSpPr>
        <p:spPr>
          <a:xfrm flipH="1">
            <a:off x="4707564" y="2132856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7" idx="0"/>
            <a:endCxn id="69" idx="3"/>
          </p:cNvCxnSpPr>
          <p:nvPr/>
        </p:nvCxnSpPr>
        <p:spPr>
          <a:xfrm flipV="1">
            <a:off x="4563548" y="1874651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4" idx="2"/>
            <a:endCxn id="63" idx="6"/>
          </p:cNvCxnSpPr>
          <p:nvPr/>
        </p:nvCxnSpPr>
        <p:spPr>
          <a:xfrm flipH="1">
            <a:off x="3267404" y="2132856"/>
            <a:ext cx="12340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4" idx="0"/>
            <a:endCxn id="65" idx="5"/>
          </p:cNvCxnSpPr>
          <p:nvPr/>
        </p:nvCxnSpPr>
        <p:spPr>
          <a:xfrm flipH="1" flipV="1">
            <a:off x="3420637" y="1874651"/>
            <a:ext cx="11418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3" idx="0"/>
            <a:endCxn id="65" idx="3"/>
          </p:cNvCxnSpPr>
          <p:nvPr/>
        </p:nvCxnSpPr>
        <p:spPr>
          <a:xfrm flipV="1">
            <a:off x="3123388" y="1874651"/>
            <a:ext cx="93579" cy="1141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807458" y="285293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14" name="Oval 13"/>
          <p:cNvSpPr/>
          <p:nvPr/>
        </p:nvSpPr>
        <p:spPr>
          <a:xfrm>
            <a:off x="3527538" y="285293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15" name="Oval 14"/>
          <p:cNvSpPr/>
          <p:nvPr/>
        </p:nvSpPr>
        <p:spPr>
          <a:xfrm>
            <a:off x="4247618" y="285293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16" name="Oval 15"/>
          <p:cNvSpPr/>
          <p:nvPr/>
        </p:nvSpPr>
        <p:spPr>
          <a:xfrm>
            <a:off x="4967698" y="285293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17" name="Oval 16"/>
          <p:cNvSpPr/>
          <p:nvPr/>
        </p:nvSpPr>
        <p:spPr>
          <a:xfrm>
            <a:off x="5687778" y="285293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18" name="Oval 17"/>
          <p:cNvSpPr/>
          <p:nvPr/>
        </p:nvSpPr>
        <p:spPr>
          <a:xfrm>
            <a:off x="6407858" y="2852936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19" name="Straight Connector 18"/>
          <p:cNvCxnSpPr>
            <a:stCxn id="13" idx="6"/>
            <a:endCxn id="14" idx="2"/>
          </p:cNvCxnSpPr>
          <p:nvPr/>
        </p:nvCxnSpPr>
        <p:spPr>
          <a:xfrm>
            <a:off x="3095490" y="299695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6"/>
            <a:endCxn id="15" idx="2"/>
          </p:cNvCxnSpPr>
          <p:nvPr/>
        </p:nvCxnSpPr>
        <p:spPr>
          <a:xfrm>
            <a:off x="3815570" y="299695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6"/>
            <a:endCxn id="16" idx="2"/>
          </p:cNvCxnSpPr>
          <p:nvPr/>
        </p:nvCxnSpPr>
        <p:spPr>
          <a:xfrm>
            <a:off x="4535650" y="299695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6"/>
            <a:endCxn id="17" idx="2"/>
          </p:cNvCxnSpPr>
          <p:nvPr/>
        </p:nvCxnSpPr>
        <p:spPr>
          <a:xfrm>
            <a:off x="5255730" y="299695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7" idx="6"/>
            <a:endCxn id="18" idx="2"/>
          </p:cNvCxnSpPr>
          <p:nvPr/>
        </p:nvCxnSpPr>
        <p:spPr>
          <a:xfrm>
            <a:off x="5975810" y="2996952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807458" y="342900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5" name="Oval 24"/>
          <p:cNvSpPr/>
          <p:nvPr/>
        </p:nvSpPr>
        <p:spPr>
          <a:xfrm>
            <a:off x="3527538" y="342900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26" name="Oval 25"/>
          <p:cNvSpPr/>
          <p:nvPr/>
        </p:nvSpPr>
        <p:spPr>
          <a:xfrm>
            <a:off x="4247618" y="342900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7" name="Oval 26"/>
          <p:cNvSpPr/>
          <p:nvPr/>
        </p:nvSpPr>
        <p:spPr>
          <a:xfrm>
            <a:off x="4967698" y="342900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28" name="Oval 27"/>
          <p:cNvSpPr/>
          <p:nvPr/>
        </p:nvSpPr>
        <p:spPr>
          <a:xfrm>
            <a:off x="5687778" y="342900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29" name="Oval 28"/>
          <p:cNvSpPr/>
          <p:nvPr/>
        </p:nvSpPr>
        <p:spPr>
          <a:xfrm>
            <a:off x="6407858" y="3429000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30" name="Straight Connector 29"/>
          <p:cNvCxnSpPr>
            <a:stCxn id="24" idx="6"/>
            <a:endCxn id="25" idx="2"/>
          </p:cNvCxnSpPr>
          <p:nvPr/>
        </p:nvCxnSpPr>
        <p:spPr>
          <a:xfrm>
            <a:off x="3095490" y="357301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5" idx="6"/>
            <a:endCxn id="26" idx="2"/>
          </p:cNvCxnSpPr>
          <p:nvPr/>
        </p:nvCxnSpPr>
        <p:spPr>
          <a:xfrm>
            <a:off x="3815570" y="357301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6" idx="6"/>
            <a:endCxn id="27" idx="2"/>
          </p:cNvCxnSpPr>
          <p:nvPr/>
        </p:nvCxnSpPr>
        <p:spPr>
          <a:xfrm>
            <a:off x="4535650" y="357301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7" idx="6"/>
            <a:endCxn id="28" idx="2"/>
          </p:cNvCxnSpPr>
          <p:nvPr/>
        </p:nvCxnSpPr>
        <p:spPr>
          <a:xfrm>
            <a:off x="5255730" y="357301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6"/>
            <a:endCxn id="29" idx="2"/>
          </p:cNvCxnSpPr>
          <p:nvPr/>
        </p:nvCxnSpPr>
        <p:spPr>
          <a:xfrm>
            <a:off x="5975810" y="3573016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807458" y="40050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6" name="Oval 35"/>
          <p:cNvSpPr/>
          <p:nvPr/>
        </p:nvSpPr>
        <p:spPr>
          <a:xfrm>
            <a:off x="3527538" y="40050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37" name="Oval 36"/>
          <p:cNvSpPr/>
          <p:nvPr/>
        </p:nvSpPr>
        <p:spPr>
          <a:xfrm>
            <a:off x="4247618" y="40050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8" name="Oval 37"/>
          <p:cNvSpPr/>
          <p:nvPr/>
        </p:nvSpPr>
        <p:spPr>
          <a:xfrm>
            <a:off x="4967698" y="40050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39" name="Oval 38"/>
          <p:cNvSpPr/>
          <p:nvPr/>
        </p:nvSpPr>
        <p:spPr>
          <a:xfrm>
            <a:off x="5687778" y="40050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40" name="Oval 39"/>
          <p:cNvSpPr/>
          <p:nvPr/>
        </p:nvSpPr>
        <p:spPr>
          <a:xfrm>
            <a:off x="6407858" y="4005064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41" name="Straight Connector 40"/>
          <p:cNvCxnSpPr>
            <a:stCxn id="35" idx="6"/>
            <a:endCxn id="36" idx="2"/>
          </p:cNvCxnSpPr>
          <p:nvPr/>
        </p:nvCxnSpPr>
        <p:spPr>
          <a:xfrm>
            <a:off x="3095490" y="41490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6" idx="6"/>
            <a:endCxn id="37" idx="2"/>
          </p:cNvCxnSpPr>
          <p:nvPr/>
        </p:nvCxnSpPr>
        <p:spPr>
          <a:xfrm>
            <a:off x="3815570" y="41490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6"/>
            <a:endCxn id="38" idx="2"/>
          </p:cNvCxnSpPr>
          <p:nvPr/>
        </p:nvCxnSpPr>
        <p:spPr>
          <a:xfrm>
            <a:off x="4535650" y="41490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8" idx="6"/>
            <a:endCxn id="39" idx="2"/>
          </p:cNvCxnSpPr>
          <p:nvPr/>
        </p:nvCxnSpPr>
        <p:spPr>
          <a:xfrm>
            <a:off x="5255730" y="41490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9" idx="6"/>
            <a:endCxn id="40" idx="2"/>
          </p:cNvCxnSpPr>
          <p:nvPr/>
        </p:nvCxnSpPr>
        <p:spPr>
          <a:xfrm>
            <a:off x="5975810" y="4149080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807458" y="4581128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47" name="Oval 46"/>
          <p:cNvSpPr/>
          <p:nvPr/>
        </p:nvSpPr>
        <p:spPr>
          <a:xfrm>
            <a:off x="3527538" y="4581128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48" name="Oval 47"/>
          <p:cNvSpPr/>
          <p:nvPr/>
        </p:nvSpPr>
        <p:spPr>
          <a:xfrm>
            <a:off x="4247618" y="4581128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49" name="Oval 48"/>
          <p:cNvSpPr/>
          <p:nvPr/>
        </p:nvSpPr>
        <p:spPr>
          <a:xfrm>
            <a:off x="4967698" y="4581128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sp>
        <p:nvSpPr>
          <p:cNvPr id="50" name="Oval 49"/>
          <p:cNvSpPr/>
          <p:nvPr/>
        </p:nvSpPr>
        <p:spPr>
          <a:xfrm>
            <a:off x="5687778" y="4581128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51" name="Oval 50"/>
          <p:cNvSpPr/>
          <p:nvPr/>
        </p:nvSpPr>
        <p:spPr>
          <a:xfrm>
            <a:off x="6407858" y="4581128"/>
            <a:ext cx="288032" cy="288032"/>
          </a:xfrm>
          <a:prstGeom prst="ellips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f</a:t>
            </a:r>
            <a:endParaRPr lang="nb-NO" dirty="0"/>
          </a:p>
        </p:txBody>
      </p:sp>
      <p:cxnSp>
        <p:nvCxnSpPr>
          <p:cNvPr id="52" name="Straight Connector 51"/>
          <p:cNvCxnSpPr>
            <a:stCxn id="46" idx="6"/>
            <a:endCxn id="47" idx="2"/>
          </p:cNvCxnSpPr>
          <p:nvPr/>
        </p:nvCxnSpPr>
        <p:spPr>
          <a:xfrm>
            <a:off x="3095490" y="4725144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7" idx="6"/>
            <a:endCxn id="48" idx="2"/>
          </p:cNvCxnSpPr>
          <p:nvPr/>
        </p:nvCxnSpPr>
        <p:spPr>
          <a:xfrm>
            <a:off x="3815570" y="4725144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8" idx="6"/>
            <a:endCxn id="49" idx="2"/>
          </p:cNvCxnSpPr>
          <p:nvPr/>
        </p:nvCxnSpPr>
        <p:spPr>
          <a:xfrm>
            <a:off x="4535650" y="4725144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9" idx="6"/>
            <a:endCxn id="50" idx="2"/>
          </p:cNvCxnSpPr>
          <p:nvPr/>
        </p:nvCxnSpPr>
        <p:spPr>
          <a:xfrm>
            <a:off x="5255730" y="4725144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0" idx="6"/>
            <a:endCxn id="51" idx="2"/>
          </p:cNvCxnSpPr>
          <p:nvPr/>
        </p:nvCxnSpPr>
        <p:spPr>
          <a:xfrm>
            <a:off x="5975810" y="4725144"/>
            <a:ext cx="4320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187284" y="2708920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a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87284" y="332737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b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87284" y="3861048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c</a:t>
            </a:r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187284" y="4479503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d</a:t>
            </a:r>
            <a:endParaRPr lang="nb-NO" sz="2400" dirty="0">
              <a:solidFill>
                <a:srgbClr val="C0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4031594" y="2420888"/>
            <a:ext cx="0" cy="2736304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427644" y="2420888"/>
            <a:ext cx="0" cy="2736304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2979372" y="19888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</a:t>
            </a:r>
            <a:endParaRPr lang="nb-NO" dirty="0"/>
          </a:p>
        </p:txBody>
      </p:sp>
      <p:sp>
        <p:nvSpPr>
          <p:cNvPr id="64" name="Oval 63"/>
          <p:cNvSpPr/>
          <p:nvPr/>
        </p:nvSpPr>
        <p:spPr>
          <a:xfrm>
            <a:off x="3390810" y="19888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sp>
        <p:nvSpPr>
          <p:cNvPr id="65" name="Oval 64"/>
          <p:cNvSpPr/>
          <p:nvPr/>
        </p:nvSpPr>
        <p:spPr>
          <a:xfrm>
            <a:off x="3174786" y="16288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</a:t>
            </a:r>
            <a:endParaRPr lang="nb-NO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3490716" y="2060848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4419532" y="19888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a</a:t>
            </a:r>
            <a:endParaRPr lang="nb-NO" dirty="0"/>
          </a:p>
        </p:txBody>
      </p:sp>
      <p:sp>
        <p:nvSpPr>
          <p:cNvPr id="68" name="Oval 67"/>
          <p:cNvSpPr/>
          <p:nvPr/>
        </p:nvSpPr>
        <p:spPr>
          <a:xfrm>
            <a:off x="4830970" y="19888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</a:t>
            </a:r>
            <a:endParaRPr lang="nb-NO" dirty="0"/>
          </a:p>
        </p:txBody>
      </p:sp>
      <p:sp>
        <p:nvSpPr>
          <p:cNvPr id="69" name="Oval 68"/>
          <p:cNvSpPr/>
          <p:nvPr/>
        </p:nvSpPr>
        <p:spPr>
          <a:xfrm>
            <a:off x="4614946" y="16288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4519438" y="2060848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5808294" y="19888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</a:t>
            </a:r>
            <a:endParaRPr lang="nb-NO" dirty="0"/>
          </a:p>
        </p:txBody>
      </p:sp>
      <p:sp>
        <p:nvSpPr>
          <p:cNvPr id="72" name="Oval 71"/>
          <p:cNvSpPr/>
          <p:nvPr/>
        </p:nvSpPr>
        <p:spPr>
          <a:xfrm>
            <a:off x="6219732" y="198884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</a:t>
            </a:r>
            <a:endParaRPr lang="nb-NO" dirty="0"/>
          </a:p>
        </p:txBody>
      </p:sp>
      <p:sp>
        <p:nvSpPr>
          <p:cNvPr id="73" name="Oval 72"/>
          <p:cNvSpPr/>
          <p:nvPr/>
        </p:nvSpPr>
        <p:spPr>
          <a:xfrm>
            <a:off x="6003708" y="162880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c</a:t>
            </a:r>
            <a:endParaRPr lang="nb-NO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887590" y="2060848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319638" y="2060848"/>
            <a:ext cx="11611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63" idx="4"/>
            <a:endCxn id="14" idx="1"/>
          </p:cNvCxnSpPr>
          <p:nvPr/>
        </p:nvCxnSpPr>
        <p:spPr>
          <a:xfrm>
            <a:off x="3123388" y="2276872"/>
            <a:ext cx="446331" cy="618245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5" idx="4"/>
            <a:endCxn id="25" idx="1"/>
          </p:cNvCxnSpPr>
          <p:nvPr/>
        </p:nvCxnSpPr>
        <p:spPr>
          <a:xfrm>
            <a:off x="3318802" y="1916832"/>
            <a:ext cx="250917" cy="1554349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4" idx="4"/>
            <a:endCxn id="35" idx="0"/>
          </p:cNvCxnSpPr>
          <p:nvPr/>
        </p:nvCxnSpPr>
        <p:spPr>
          <a:xfrm flipH="1">
            <a:off x="2951474" y="2276872"/>
            <a:ext cx="583352" cy="1728192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67" idx="4"/>
            <a:endCxn id="15" idx="0"/>
          </p:cNvCxnSpPr>
          <p:nvPr/>
        </p:nvCxnSpPr>
        <p:spPr>
          <a:xfrm flipH="1">
            <a:off x="4391634" y="2276872"/>
            <a:ext cx="171914" cy="576064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9" idx="4"/>
            <a:endCxn id="38" idx="0"/>
          </p:cNvCxnSpPr>
          <p:nvPr/>
        </p:nvCxnSpPr>
        <p:spPr>
          <a:xfrm>
            <a:off x="4758962" y="1916832"/>
            <a:ext cx="352752" cy="2088232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68" idx="4"/>
            <a:endCxn id="49" idx="0"/>
          </p:cNvCxnSpPr>
          <p:nvPr/>
        </p:nvCxnSpPr>
        <p:spPr>
          <a:xfrm>
            <a:off x="4974986" y="2276872"/>
            <a:ext cx="136728" cy="2304256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1" idx="4"/>
            <a:endCxn id="28" idx="0"/>
          </p:cNvCxnSpPr>
          <p:nvPr/>
        </p:nvCxnSpPr>
        <p:spPr>
          <a:xfrm flipH="1">
            <a:off x="5831794" y="2276872"/>
            <a:ext cx="120516" cy="1152128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2" idx="4"/>
            <a:endCxn id="50" idx="7"/>
          </p:cNvCxnSpPr>
          <p:nvPr/>
        </p:nvCxnSpPr>
        <p:spPr>
          <a:xfrm flipH="1">
            <a:off x="5933629" y="2276872"/>
            <a:ext cx="430119" cy="2346437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4"/>
            <a:endCxn id="29" idx="0"/>
          </p:cNvCxnSpPr>
          <p:nvPr/>
        </p:nvCxnSpPr>
        <p:spPr>
          <a:xfrm>
            <a:off x="6147724" y="1916832"/>
            <a:ext cx="404150" cy="1512168"/>
          </a:xfrm>
          <a:prstGeom prst="line">
            <a:avLst/>
          </a:prstGeom>
          <a:ln w="38100">
            <a:solidFill>
              <a:schemeClr val="accent6">
                <a:lumMod val="75000"/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767898" y="2700209"/>
            <a:ext cx="468398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3200" dirty="0" smtClean="0"/>
              <a:t>…</a:t>
            </a:r>
            <a:endParaRPr lang="nb-NO" sz="3200" dirty="0"/>
          </a:p>
        </p:txBody>
      </p:sp>
      <p:sp>
        <p:nvSpPr>
          <p:cNvPr id="167" name="TextBox 166"/>
          <p:cNvSpPr txBox="1"/>
          <p:nvPr/>
        </p:nvSpPr>
        <p:spPr>
          <a:xfrm>
            <a:off x="6767898" y="3212976"/>
            <a:ext cx="468398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3200" dirty="0" smtClean="0"/>
              <a:t>…</a:t>
            </a:r>
            <a:endParaRPr lang="nb-NO" sz="3200" dirty="0"/>
          </a:p>
        </p:txBody>
      </p:sp>
      <p:sp>
        <p:nvSpPr>
          <p:cNvPr id="168" name="TextBox 167"/>
          <p:cNvSpPr txBox="1"/>
          <p:nvPr/>
        </p:nvSpPr>
        <p:spPr>
          <a:xfrm>
            <a:off x="6767898" y="3789040"/>
            <a:ext cx="468398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3200" dirty="0" smtClean="0"/>
              <a:t>…</a:t>
            </a:r>
            <a:endParaRPr lang="nb-NO" sz="3200" dirty="0"/>
          </a:p>
        </p:txBody>
      </p:sp>
      <p:sp>
        <p:nvSpPr>
          <p:cNvPr id="169" name="TextBox 168"/>
          <p:cNvSpPr txBox="1"/>
          <p:nvPr/>
        </p:nvSpPr>
        <p:spPr>
          <a:xfrm>
            <a:off x="6767898" y="4428401"/>
            <a:ext cx="468398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3200" dirty="0" smtClean="0"/>
              <a:t>…</a:t>
            </a:r>
            <a:endParaRPr lang="nb-NO" sz="3200" dirty="0"/>
          </a:p>
        </p:txBody>
      </p:sp>
      <p:sp>
        <p:nvSpPr>
          <p:cNvPr id="170" name="Left Brace 169"/>
          <p:cNvSpPr/>
          <p:nvPr/>
        </p:nvSpPr>
        <p:spPr>
          <a:xfrm>
            <a:off x="1763688" y="2744924"/>
            <a:ext cx="432048" cy="2340260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1" name="TextBox 170"/>
          <p:cNvSpPr txBox="1"/>
          <p:nvPr/>
        </p:nvSpPr>
        <p:spPr>
          <a:xfrm>
            <a:off x="1264960" y="3574757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 smtClean="0">
                <a:solidFill>
                  <a:srgbClr val="C00000"/>
                </a:solidFill>
              </a:rPr>
              <a:t>n</a:t>
            </a:r>
            <a:endParaRPr lang="nb-NO" sz="3600" dirty="0">
              <a:solidFill>
                <a:srgbClr val="C00000"/>
              </a:solidFill>
            </a:endParaRPr>
          </a:p>
        </p:txBody>
      </p:sp>
      <p:sp>
        <p:nvSpPr>
          <p:cNvPr id="172" name="Left Brace 171"/>
          <p:cNvSpPr/>
          <p:nvPr/>
        </p:nvSpPr>
        <p:spPr>
          <a:xfrm>
            <a:off x="1907704" y="1700808"/>
            <a:ext cx="288032" cy="792088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3" name="TextBox 172"/>
          <p:cNvSpPr txBox="1"/>
          <p:nvPr/>
        </p:nvSpPr>
        <p:spPr>
          <a:xfrm>
            <a:off x="1441036" y="1700808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 smtClean="0">
                <a:solidFill>
                  <a:srgbClr val="C00000"/>
                </a:solidFill>
              </a:rPr>
              <a:t>d</a:t>
            </a:r>
            <a:endParaRPr lang="nb-NO" sz="3600" dirty="0">
              <a:solidFill>
                <a:srgbClr val="C0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3275856" y="5549170"/>
            <a:ext cx="2571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Formal </a:t>
            </a:r>
            <a:r>
              <a:rPr lang="nb-NO" sz="2000" dirty="0" err="1" smtClean="0"/>
              <a:t>proof</a:t>
            </a:r>
            <a:r>
              <a:rPr lang="nb-NO" sz="2000" dirty="0" smtClean="0"/>
              <a:t> - </a:t>
            </a:r>
            <a:r>
              <a:rPr lang="nb-NO" sz="2000" dirty="0" err="1" smtClean="0"/>
              <a:t>exercise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7623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7" grpId="0"/>
      <p:bldP spid="58" grpId="0"/>
      <p:bldP spid="59" grpId="0"/>
      <p:bldP spid="60" grpId="0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85" grpId="0"/>
      <p:bldP spid="167" grpId="0"/>
      <p:bldP spid="168" grpId="0"/>
      <p:bldP spid="169" grpId="0"/>
      <p:bldP spid="170" grpId="0" animBg="1"/>
      <p:bldP spid="171" grpId="0"/>
      <p:bldP spid="172" grpId="0" animBg="1"/>
      <p:bldP spid="173" grpId="0"/>
      <p:bldP spid="1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Tight</a:t>
            </a:r>
            <a:r>
              <a:rPr lang="nb-NO" dirty="0" smtClean="0"/>
              <a:t>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bounds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2980928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Have </a:t>
            </a:r>
            <a:r>
              <a:rPr lang="nb-NO" dirty="0" err="1" smtClean="0"/>
              <a:t>seen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002060"/>
                </a:solidFill>
              </a:rPr>
              <a:t>ETH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give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0070C0"/>
                </a:solidFill>
              </a:rPr>
              <a:t>tight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err="1" smtClean="0">
                <a:solidFill>
                  <a:srgbClr val="0070C0"/>
                </a:solidFill>
              </a:rPr>
              <a:t>lower</a:t>
            </a:r>
            <a:r>
              <a:rPr lang="nb-NO" dirty="0" smtClean="0">
                <a:solidFill>
                  <a:srgbClr val="0070C0"/>
                </a:solidFill>
              </a:rPr>
              <a:t> </a:t>
            </a:r>
            <a:r>
              <a:rPr lang="nb-NO" dirty="0" err="1" smtClean="0">
                <a:solidFill>
                  <a:srgbClr val="0070C0"/>
                </a:solidFill>
              </a:rPr>
              <a:t>bounds</a:t>
            </a:r>
            <a:endParaRPr lang="nb-NO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How </a:t>
            </a:r>
            <a:r>
              <a:rPr lang="nb-NO" dirty="0" err="1" smtClean="0"/>
              <a:t>tight</a:t>
            </a:r>
            <a:r>
              <a:rPr lang="nb-NO" dirty="0" smtClean="0"/>
              <a:t>? </a:t>
            </a:r>
            <a:r>
              <a:rPr lang="nb-NO" dirty="0" smtClean="0">
                <a:solidFill>
                  <a:srgbClr val="002060"/>
                </a:solidFill>
              </a:rPr>
              <a:t>ETH</a:t>
            </a:r>
            <a:r>
              <a:rPr lang="nb-NO" dirty="0" smtClean="0"/>
              <a:t> «</a:t>
            </a:r>
            <a:r>
              <a:rPr lang="nb-NO" dirty="0" err="1" smtClean="0">
                <a:solidFill>
                  <a:srgbClr val="C00000"/>
                </a:solidFill>
              </a:rPr>
              <a:t>ignores</a:t>
            </a:r>
            <a:r>
              <a:rPr lang="nb-NO" dirty="0" smtClean="0"/>
              <a:t>» </a:t>
            </a:r>
            <a:r>
              <a:rPr lang="nb-NO" dirty="0" err="1" smtClean="0"/>
              <a:t>constants</a:t>
            </a:r>
            <a:r>
              <a:rPr lang="nb-NO" dirty="0" smtClean="0"/>
              <a:t> in </a:t>
            </a:r>
            <a:r>
              <a:rPr lang="nb-NO" dirty="0" err="1" smtClean="0"/>
              <a:t>exponent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How to </a:t>
            </a:r>
            <a:r>
              <a:rPr lang="nb-NO" dirty="0" err="1" smtClean="0"/>
              <a:t>distinguish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1.85</a:t>
            </a:r>
            <a:r>
              <a:rPr lang="nb-NO" baseline="30000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 from </a:t>
            </a:r>
            <a:r>
              <a:rPr lang="nb-NO" dirty="0" smtClean="0">
                <a:solidFill>
                  <a:srgbClr val="C00000"/>
                </a:solidFill>
              </a:rPr>
              <a:t>1.0001</a:t>
            </a:r>
            <a:r>
              <a:rPr lang="nb-NO" baseline="30000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063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Independent</a:t>
            </a:r>
            <a:r>
              <a:rPr lang="nb-NO" dirty="0" smtClean="0"/>
              <a:t> Set / </a:t>
            </a:r>
            <a:r>
              <a:rPr lang="nb-NO" dirty="0" err="1" smtClean="0"/>
              <a:t>Treewidth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700" dirty="0" err="1" smtClean="0"/>
              <a:t>wrap</a:t>
            </a:r>
            <a:r>
              <a:rPr lang="nb-NO" sz="2700" dirty="0" smtClean="0"/>
              <a:t> up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5192" y="1672208"/>
                <a:ext cx="8507288" cy="348498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dirty="0" err="1" smtClean="0"/>
                  <a:t>Reduced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/>
                  <a:t>-variable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dirty="0" smtClean="0"/>
                  <a:t>-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dirty="0" smtClean="0"/>
                  <a:t> to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Independent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Set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/>
                  <a:t>in </a:t>
                </a:r>
                <a:r>
                  <a:rPr lang="nb-NO" dirty="0" err="1" smtClean="0"/>
                  <a:t>graphs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of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treewidth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 smtClean="0"/>
                  <a:t>, </a:t>
                </a:r>
                <a:r>
                  <a:rPr lang="nb-NO" dirty="0" err="1" smtClean="0"/>
                  <a:t>where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t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 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n+d</a:t>
                </a:r>
                <a:r>
                  <a:rPr lang="nb-NO" dirty="0" smtClean="0"/>
                  <a:t>.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 smtClean="0"/>
                  <a:t>A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1.99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poly(N)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for </a:t>
                </a:r>
                <a:r>
                  <a:rPr lang="nb-NO" dirty="0" err="1" smtClean="0">
                    <a:solidFill>
                      <a:srgbClr val="0070C0"/>
                    </a:solidFill>
                  </a:rPr>
                  <a:t>Independent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 Set</a:t>
                </a:r>
                <a:r>
                  <a:rPr lang="nb-NO" dirty="0"/>
                  <a:t> </a:t>
                </a:r>
                <a:r>
                  <a:rPr lang="nb-NO" dirty="0" err="1" smtClean="0"/>
                  <a:t>gives</a:t>
                </a:r>
                <a:r>
                  <a:rPr lang="nb-NO" dirty="0" smtClean="0"/>
                  <a:t> a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1.99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n+d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poly(n)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O(1.999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)</a:t>
                </a:r>
                <a:r>
                  <a:rPr lang="nb-NO" dirty="0" smtClean="0"/>
                  <a:t> time </a:t>
                </a:r>
                <a:r>
                  <a:rPr lang="nb-NO" dirty="0" err="1" smtClean="0"/>
                  <a:t>algorithm</a:t>
                </a:r>
                <a:r>
                  <a:rPr lang="nb-NO" dirty="0" smtClean="0"/>
                  <a:t> for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dirty="0" smtClean="0"/>
                  <a:t>-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dirty="0" smtClean="0"/>
                  <a:t>.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192" y="1672208"/>
                <a:ext cx="8507288" cy="3484984"/>
              </a:xfrm>
              <a:blipFill rotWithShape="1">
                <a:blip r:embed="rId2"/>
                <a:stretch>
                  <a:fillRect l="-1791" t="-227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67496" y="4941168"/>
            <a:ext cx="47527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/>
              <a:t>Thus, </a:t>
            </a:r>
            <a:r>
              <a:rPr lang="nb-NO" sz="3200" dirty="0" err="1" smtClean="0"/>
              <a:t>no</a:t>
            </a:r>
            <a:r>
              <a:rPr lang="nb-NO" sz="3200" dirty="0" smtClean="0"/>
              <a:t> </a:t>
            </a:r>
            <a:r>
              <a:rPr lang="nb-NO" sz="3200" dirty="0" smtClean="0">
                <a:solidFill>
                  <a:srgbClr val="C00000"/>
                </a:solidFill>
              </a:rPr>
              <a:t>1.99</a:t>
            </a:r>
            <a:r>
              <a:rPr lang="nb-NO" sz="3200" baseline="30000" dirty="0" smtClean="0">
                <a:solidFill>
                  <a:srgbClr val="C00000"/>
                </a:solidFill>
              </a:rPr>
              <a:t>t</a:t>
            </a:r>
            <a:r>
              <a:rPr lang="nb-NO" sz="3200" dirty="0" smtClean="0"/>
              <a:t> </a:t>
            </a:r>
            <a:r>
              <a:rPr lang="nb-NO" sz="3200" dirty="0" err="1" smtClean="0"/>
              <a:t>algorithm</a:t>
            </a:r>
            <a:r>
              <a:rPr lang="nb-NO" sz="3200" dirty="0" smtClean="0"/>
              <a:t> </a:t>
            </a:r>
            <a:r>
              <a:rPr lang="nb-NO" sz="2000" dirty="0" smtClean="0"/>
              <a:t>for </a:t>
            </a:r>
            <a:br>
              <a:rPr lang="nb-NO" sz="2000" dirty="0" smtClean="0"/>
            </a:br>
            <a:r>
              <a:rPr lang="nb-NO" sz="2800" dirty="0" err="1" smtClean="0">
                <a:solidFill>
                  <a:srgbClr val="0070C0"/>
                </a:solidFill>
              </a:rPr>
              <a:t>Independent</a:t>
            </a:r>
            <a:r>
              <a:rPr lang="nb-NO" sz="2800" dirty="0" smtClean="0">
                <a:solidFill>
                  <a:srgbClr val="0070C0"/>
                </a:solidFill>
              </a:rPr>
              <a:t> Set</a:t>
            </a:r>
            <a:r>
              <a:rPr lang="nb-NO" sz="2000" dirty="0" smtClean="0"/>
              <a:t> </a:t>
            </a:r>
            <a:r>
              <a:rPr lang="nb-NO" sz="2000" dirty="0" err="1" smtClean="0"/>
              <a:t>assuming</a:t>
            </a:r>
            <a:r>
              <a:rPr lang="nb-NO" sz="2000" dirty="0" smtClean="0"/>
              <a:t> </a:t>
            </a:r>
            <a:r>
              <a:rPr lang="nb-NO" sz="4000" dirty="0" smtClean="0">
                <a:solidFill>
                  <a:srgbClr val="C00000"/>
                </a:solidFill>
              </a:rPr>
              <a:t>SETH</a:t>
            </a:r>
            <a:endParaRPr lang="nb-NO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0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9"/>
                <a:ext cx="8229600" cy="540060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nb-NO" sz="3400" dirty="0" err="1" smtClean="0"/>
                  <a:t>Assuming</a:t>
                </a:r>
                <a:r>
                  <a:rPr lang="nb-NO" sz="3400" dirty="0" smtClean="0"/>
                  <a:t> </a:t>
                </a:r>
                <a:r>
                  <a:rPr lang="nb-NO" sz="3400" dirty="0" smtClean="0">
                    <a:solidFill>
                      <a:srgbClr val="C00000"/>
                    </a:solidFill>
                  </a:rPr>
                  <a:t>SETH</a:t>
                </a:r>
                <a:r>
                  <a:rPr lang="nb-NO" sz="3400" dirty="0" smtClean="0"/>
                  <a:t>, the following algorithms are optimal:</a:t>
                </a:r>
              </a:p>
              <a:p>
                <a:pPr lvl="1"/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2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t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poly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(n)</a:t>
                </a:r>
                <a:r>
                  <a:rPr lang="nb-NO" dirty="0" smtClean="0"/>
                  <a:t> for Independent Set</a:t>
                </a:r>
              </a:p>
              <a:p>
                <a:pPr lvl="1"/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3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>
                    <a:solidFill>
                      <a:srgbClr val="C00000"/>
                    </a:solidFill>
                  </a:rPr>
                  <a:t>poly</a:t>
                </a:r>
                <a:r>
                  <a:rPr lang="nb-NO" dirty="0">
                    <a:solidFill>
                      <a:srgbClr val="C00000"/>
                    </a:solidFill>
                  </a:rPr>
                  <a:t>(n)</a:t>
                </a:r>
                <a:r>
                  <a:rPr lang="nb-NO" dirty="0" smtClean="0"/>
                  <a:t> for Dominating Set</a:t>
                </a:r>
              </a:p>
              <a:p>
                <a:pPr lvl="1"/>
                <a:r>
                  <a:rPr lang="nb-NO" dirty="0" smtClean="0"/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c</a:t>
                </a:r>
                <a:r>
                  <a:rPr lang="nb-NO" baseline="30000" dirty="0" err="1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>
                    <a:solidFill>
                      <a:srgbClr val="C00000"/>
                    </a:solidFill>
                  </a:rPr>
                  <a:t>poly</a:t>
                </a:r>
                <a:r>
                  <a:rPr lang="nb-NO" dirty="0">
                    <a:solidFill>
                      <a:srgbClr val="C00000"/>
                    </a:solidFill>
                  </a:rPr>
                  <a:t>(n)</a:t>
                </a:r>
                <a:r>
                  <a:rPr lang="nb-NO" dirty="0" smtClean="0"/>
                  <a:t> for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c</a:t>
                </a:r>
                <a:r>
                  <a:rPr lang="nb-NO" dirty="0" smtClean="0"/>
                  <a:t>-Coloring</a:t>
                </a:r>
              </a:p>
              <a:p>
                <a:pPr lvl="1"/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3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>
                    <a:solidFill>
                      <a:srgbClr val="C00000"/>
                    </a:solidFill>
                  </a:rPr>
                  <a:t>poly</a:t>
                </a:r>
                <a:r>
                  <a:rPr lang="nb-NO" dirty="0">
                    <a:solidFill>
                      <a:srgbClr val="C00000"/>
                    </a:solidFill>
                  </a:rPr>
                  <a:t>(n)</a:t>
                </a:r>
                <a:r>
                  <a:rPr lang="nb-NO" dirty="0" smtClean="0"/>
                  <a:t> for Odd Cycle Transversal</a:t>
                </a:r>
              </a:p>
              <a:p>
                <a:pPr lvl="1"/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2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>
                    <a:solidFill>
                      <a:srgbClr val="C00000"/>
                    </a:solidFill>
                  </a:rPr>
                  <a:t>poly</a:t>
                </a:r>
                <a:r>
                  <a:rPr lang="nb-NO" dirty="0">
                    <a:solidFill>
                      <a:srgbClr val="C00000"/>
                    </a:solidFill>
                  </a:rPr>
                  <a:t>(n) </a:t>
                </a:r>
                <a:r>
                  <a:rPr lang="nb-NO" dirty="0" smtClean="0"/>
                  <a:t>for Partition Into Triangles</a:t>
                </a:r>
              </a:p>
              <a:p>
                <a:pPr lvl="1"/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2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t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a:rPr lang="nb-NO" i="1">
                        <a:solidFill>
                          <a:srgbClr val="C00000"/>
                        </a:solidFill>
                        <a:latin typeface="Cambria Math"/>
                      </a:rPr>
                      <m:t>⋅</m:t>
                    </m:r>
                  </m:oMath>
                </a14:m>
                <a:r>
                  <a:rPr lang="nb-NO" dirty="0">
                    <a:solidFill>
                      <a:srgbClr val="C00000"/>
                    </a:solidFill>
                  </a:rPr>
                  <a:t> </a:t>
                </a:r>
                <a:r>
                  <a:rPr lang="nb-NO" dirty="0" err="1">
                    <a:solidFill>
                      <a:srgbClr val="C00000"/>
                    </a:solidFill>
                  </a:rPr>
                  <a:t>poly</a:t>
                </a:r>
                <a:r>
                  <a:rPr lang="nb-NO" dirty="0">
                    <a:solidFill>
                      <a:srgbClr val="C00000"/>
                    </a:solidFill>
                  </a:rPr>
                  <a:t>(n) </a:t>
                </a:r>
                <a:r>
                  <a:rPr lang="nb-NO" dirty="0" smtClean="0"/>
                  <a:t>for Max </a:t>
                </a:r>
                <a:r>
                  <a:rPr lang="nb-NO" dirty="0" err="1" smtClean="0"/>
                  <a:t>Cut</a:t>
                </a:r>
                <a:endParaRPr lang="nb-NO" dirty="0" smtClean="0"/>
              </a:p>
              <a:p>
                <a:pPr lvl="1"/>
                <a:r>
                  <a:rPr lang="nb-NO" dirty="0" smtClean="0"/>
                  <a:t>…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9"/>
                <a:ext cx="8229600" cy="5400600"/>
              </a:xfrm>
              <a:blipFill rotWithShape="1">
                <a:blip r:embed="rId2"/>
                <a:stretch>
                  <a:fillRect l="-2000" t="-1580" r="-14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320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C00000"/>
                </a:solidFill>
              </a:rPr>
              <a:t>3</a:t>
            </a:r>
            <a:r>
              <a:rPr lang="nb-NO" baseline="30000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bound</a:t>
            </a:r>
            <a:r>
              <a:rPr lang="nb-NO" dirty="0" smtClean="0"/>
              <a:t> for </a:t>
            </a:r>
            <a:r>
              <a:rPr lang="nb-NO" dirty="0" err="1" smtClean="0"/>
              <a:t>Dominating</a:t>
            </a:r>
            <a:r>
              <a:rPr lang="nb-NO" dirty="0" smtClean="0"/>
              <a:t> Set?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9642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nb-NO" dirty="0" err="1" smtClean="0"/>
              <a:t>Need</a:t>
            </a:r>
            <a:r>
              <a:rPr lang="nb-NO" dirty="0" smtClean="0"/>
              <a:t> to </a:t>
            </a:r>
            <a:r>
              <a:rPr lang="nb-NO" dirty="0" err="1" smtClean="0"/>
              <a:t>reduce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k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0070C0"/>
                </a:solidFill>
              </a:rPr>
              <a:t>SAT</a:t>
            </a:r>
            <a:r>
              <a:rPr lang="nb-NO" dirty="0" smtClean="0"/>
              <a:t> </a:t>
            </a:r>
            <a:r>
              <a:rPr lang="nb-NO" dirty="0" err="1" smtClean="0"/>
              <a:t>formulas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-variables to </a:t>
            </a:r>
            <a:r>
              <a:rPr lang="nb-NO" dirty="0" err="1" smtClean="0"/>
              <a:t>Dominating</a:t>
            </a:r>
            <a:r>
              <a:rPr lang="nb-NO" dirty="0" smtClean="0"/>
              <a:t> Set in </a:t>
            </a:r>
            <a:r>
              <a:rPr lang="nb-NO" dirty="0" err="1" smtClean="0"/>
              <a:t>graphs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treewidth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t</a:t>
            </a:r>
            <a:r>
              <a:rPr lang="nb-NO" dirty="0" smtClean="0"/>
              <a:t>, </a:t>
            </a:r>
            <a:r>
              <a:rPr lang="nb-NO" dirty="0" err="1" smtClean="0"/>
              <a:t>where</a:t>
            </a:r>
            <a:r>
              <a:rPr lang="nb-NO" dirty="0" smtClean="0"/>
              <a:t>  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91880" y="3206126"/>
                <a:ext cx="18167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sz="3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nb-NO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≈</m:t>
                      </m:r>
                      <m:sSup>
                        <m:sSupPr>
                          <m:ctrlP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nb-NO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nb-NO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206126"/>
                <a:ext cx="1816779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53012" y="3998214"/>
                <a:ext cx="2671116" cy="7269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3600" dirty="0" smtClean="0"/>
                  <a:t>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sz="3600" b="0" i="0" smtClean="0">
                        <a:solidFill>
                          <a:srgbClr val="C00000"/>
                        </a:solidFill>
                        <a:latin typeface="Cambria Math"/>
                      </a:rPr>
                      <m:t>t</m:t>
                    </m:r>
                    <m:r>
                      <a:rPr lang="nb-NO" sz="3600" b="0" i="1" smtClean="0">
                        <a:solidFill>
                          <a:srgbClr val="C00000"/>
                        </a:solidFill>
                        <a:latin typeface="Cambria Math"/>
                      </a:rPr>
                      <m:t>≈</m:t>
                    </m:r>
                    <m:f>
                      <m:fPr>
                        <m:type m:val="skw"/>
                        <m:ctrlP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num>
                      <m:den>
                        <m:func>
                          <m:funcPr>
                            <m:ctrlPr>
                              <a:rPr lang="nb-NO" sz="3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nb-NO" sz="3600" b="0" i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nb-NO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endParaRPr lang="nb-NO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012" y="3998214"/>
                <a:ext cx="2671116" cy="726930"/>
              </a:xfrm>
              <a:prstGeom prst="rect">
                <a:avLst/>
              </a:prstGeom>
              <a:blipFill rotWithShape="1">
                <a:blip r:embed="rId3"/>
                <a:stretch>
                  <a:fillRect l="-7078" t="-11765" b="-2100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86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>
                <a:solidFill>
                  <a:srgbClr val="002060"/>
                </a:solidFill>
              </a:rPr>
              <a:t>SETH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used to </a:t>
            </a:r>
            <a:r>
              <a:rPr lang="nb-NO" dirty="0" err="1" smtClean="0"/>
              <a:t>give</a:t>
            </a:r>
            <a:r>
              <a:rPr lang="nb-NO" dirty="0" smtClean="0"/>
              <a:t> </a:t>
            </a:r>
            <a:r>
              <a:rPr lang="nb-NO" dirty="0" err="1" smtClean="0">
                <a:solidFill>
                  <a:srgbClr val="C00000"/>
                </a:solidFill>
              </a:rPr>
              <a:t>very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err="1" smtClean="0">
                <a:solidFill>
                  <a:srgbClr val="C00000"/>
                </a:solidFill>
              </a:rPr>
              <a:t>tight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err="1" smtClean="0"/>
              <a:t>running</a:t>
            </a:r>
            <a:r>
              <a:rPr lang="nb-NO" dirty="0" smtClean="0"/>
              <a:t> time </a:t>
            </a:r>
            <a:r>
              <a:rPr lang="nb-NO" dirty="0" err="1" smtClean="0"/>
              <a:t>bounds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>
                <a:solidFill>
                  <a:srgbClr val="002060"/>
                </a:solidFill>
              </a:rPr>
              <a:t>SETH</a:t>
            </a:r>
            <a:r>
              <a:rPr lang="nb-NO" dirty="0" smtClean="0"/>
              <a:t> </a:t>
            </a:r>
            <a:r>
              <a:rPr lang="nb-NO" dirty="0" err="1" smtClean="0"/>
              <a:t>recently</a:t>
            </a:r>
            <a:r>
              <a:rPr lang="nb-NO" dirty="0" smtClean="0"/>
              <a:t> has </a:t>
            </a:r>
            <a:r>
              <a:rPr lang="nb-NO" dirty="0" err="1" smtClean="0"/>
              <a:t>been</a:t>
            </a:r>
            <a:r>
              <a:rPr lang="nb-NO" dirty="0" smtClean="0"/>
              <a:t> used to </a:t>
            </a:r>
            <a:r>
              <a:rPr lang="nb-NO" dirty="0" err="1" smtClean="0">
                <a:solidFill>
                  <a:srgbClr val="C00000"/>
                </a:solidFill>
              </a:rPr>
              <a:t>give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err="1" smtClean="0">
                <a:solidFill>
                  <a:srgbClr val="C00000"/>
                </a:solidFill>
              </a:rPr>
              <a:t>lower</a:t>
            </a:r>
            <a:r>
              <a:rPr lang="nb-NO" dirty="0" smtClean="0">
                <a:solidFill>
                  <a:srgbClr val="C00000"/>
                </a:solidFill>
              </a:rPr>
              <a:t> </a:t>
            </a:r>
            <a:r>
              <a:rPr lang="nb-NO" dirty="0" err="1" smtClean="0">
                <a:solidFill>
                  <a:srgbClr val="C00000"/>
                </a:solidFill>
              </a:rPr>
              <a:t>bounds</a:t>
            </a:r>
            <a:r>
              <a:rPr lang="nb-NO" dirty="0" smtClean="0"/>
              <a:t> for </a:t>
            </a:r>
            <a:r>
              <a:rPr lang="nb-NO" dirty="0" smtClean="0">
                <a:solidFill>
                  <a:srgbClr val="0070C0"/>
                </a:solidFill>
              </a:rPr>
              <a:t>polynomial time</a:t>
            </a:r>
            <a:r>
              <a:rPr lang="nb-NO" dirty="0" smtClean="0"/>
              <a:t> solvable problems, and for </a:t>
            </a:r>
            <a:r>
              <a:rPr lang="nb-NO" dirty="0" err="1" smtClean="0">
                <a:solidFill>
                  <a:srgbClr val="FF0000"/>
                </a:solidFill>
              </a:rPr>
              <a:t>running</a:t>
            </a:r>
            <a:r>
              <a:rPr lang="nb-NO" dirty="0" smtClean="0">
                <a:solidFill>
                  <a:srgbClr val="FF0000"/>
                </a:solidFill>
              </a:rPr>
              <a:t> time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approximation</a:t>
            </a:r>
            <a:r>
              <a:rPr lang="nb-NO" dirty="0" smtClean="0"/>
              <a:t> </a:t>
            </a:r>
            <a:r>
              <a:rPr lang="nb-NO" dirty="0" err="1" smtClean="0"/>
              <a:t>algorithms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360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Important</a:t>
            </a:r>
            <a:r>
              <a:rPr lang="nb-NO" dirty="0" smtClean="0"/>
              <a:t> Open Problems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1036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show a </a:t>
            </a:r>
            <a:r>
              <a:rPr lang="nb-NO" dirty="0" smtClean="0">
                <a:solidFill>
                  <a:srgbClr val="C00000"/>
                </a:solidFill>
              </a:rPr>
              <a:t>2</a:t>
            </a:r>
            <a:r>
              <a:rPr lang="nb-NO" baseline="30000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bound</a:t>
            </a:r>
            <a:r>
              <a:rPr lang="nb-NO" dirty="0" smtClean="0"/>
              <a:t> for </a:t>
            </a:r>
            <a:r>
              <a:rPr lang="nb-NO" dirty="0" smtClean="0">
                <a:solidFill>
                  <a:srgbClr val="C00000"/>
                </a:solidFill>
              </a:rPr>
              <a:t>Set Cover </a:t>
            </a:r>
            <a:r>
              <a:rPr lang="nb-NO" dirty="0" err="1" smtClean="0"/>
              <a:t>assuming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0070C0"/>
                </a:solidFill>
              </a:rPr>
              <a:t>SETH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6856" y="3976464"/>
            <a:ext cx="8229600" cy="1036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show a </a:t>
            </a:r>
            <a:r>
              <a:rPr lang="nb-NO" dirty="0" smtClean="0">
                <a:solidFill>
                  <a:srgbClr val="C00000"/>
                </a:solidFill>
              </a:rPr>
              <a:t>1.00001</a:t>
            </a:r>
            <a:r>
              <a:rPr lang="nb-NO" dirty="0" smtClean="0"/>
              <a:t>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bound</a:t>
            </a:r>
            <a:r>
              <a:rPr lang="nb-NO" dirty="0" smtClean="0"/>
              <a:t> for </a:t>
            </a:r>
            <a:r>
              <a:rPr lang="nb-NO" dirty="0" smtClean="0">
                <a:solidFill>
                  <a:srgbClr val="C00000"/>
                </a:solidFill>
              </a:rPr>
              <a:t>3</a:t>
            </a:r>
            <a:r>
              <a:rPr lang="nb-NO" dirty="0" smtClean="0"/>
              <a:t>-</a:t>
            </a:r>
            <a:r>
              <a:rPr lang="nb-NO" dirty="0" smtClean="0">
                <a:solidFill>
                  <a:srgbClr val="0070C0"/>
                </a:solidFill>
              </a:rPr>
              <a:t>SAT</a:t>
            </a:r>
            <a:r>
              <a:rPr lang="nb-NO" dirty="0" smtClean="0"/>
              <a:t> </a:t>
            </a:r>
            <a:r>
              <a:rPr lang="nb-NO" dirty="0" err="1" smtClean="0"/>
              <a:t>assuming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0070C0"/>
                </a:solidFill>
              </a:rPr>
              <a:t>SETH</a:t>
            </a:r>
            <a:r>
              <a:rPr lang="nb-NO" dirty="0" smtClean="0"/>
              <a:t>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4279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SAT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341297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b="1" dirty="0" smtClean="0">
                    <a:solidFill>
                      <a:srgbClr val="002060"/>
                    </a:solidFill>
                  </a:rPr>
                  <a:t>Input: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 </a:t>
                </a:r>
                <a:r>
                  <a:rPr lang="nb-NO" dirty="0" err="1" smtClean="0"/>
                  <a:t>Formula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𝜓</m:t>
                    </m:r>
                  </m:oMath>
                </a14:m>
                <a:r>
                  <a:rPr lang="nb-NO" dirty="0" smtClean="0"/>
                  <a:t> </a:t>
                </a:r>
                <a:r>
                  <a:rPr lang="nb-NO" dirty="0" err="1" smtClean="0"/>
                  <a:t>with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m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clauses</a:t>
                </a:r>
                <a:r>
                  <a:rPr lang="nb-NO" dirty="0" smtClean="0"/>
                  <a:t> over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boolean</a:t>
                </a:r>
                <a:r>
                  <a:rPr lang="nb-NO" dirty="0" smtClean="0"/>
                  <a:t> variables.</a:t>
                </a:r>
              </a:p>
              <a:p>
                <a:pPr marL="0" indent="0">
                  <a:buNone/>
                </a:pPr>
                <a:r>
                  <a:rPr lang="nb-NO" b="1" dirty="0" err="1" smtClean="0">
                    <a:solidFill>
                      <a:srgbClr val="002060"/>
                    </a:solidFill>
                  </a:rPr>
                  <a:t>Question</a:t>
                </a:r>
                <a:r>
                  <a:rPr lang="nb-NO" b="1" dirty="0" smtClean="0">
                    <a:solidFill>
                      <a:srgbClr val="002060"/>
                    </a:solidFill>
                  </a:rPr>
                  <a:t>:</a:t>
                </a:r>
                <a:r>
                  <a:rPr lang="nb-NO" dirty="0" smtClean="0">
                    <a:solidFill>
                      <a:srgbClr val="002060"/>
                    </a:solidFill>
                  </a:rPr>
                  <a:t> </a:t>
                </a:r>
                <a:r>
                  <a:rPr lang="nb-NO" dirty="0" err="1" smtClean="0"/>
                  <a:t>Does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there</a:t>
                </a:r>
                <a:r>
                  <a:rPr lang="nb-NO" dirty="0" smtClean="0"/>
                  <a:t> </a:t>
                </a:r>
                <a:r>
                  <a:rPr lang="nb-NO" dirty="0" err="1" smtClean="0"/>
                  <a:t>exist</a:t>
                </a:r>
                <a:r>
                  <a:rPr lang="nb-NO" dirty="0" smtClean="0"/>
                  <a:t> an </a:t>
                </a:r>
                <a:r>
                  <a:rPr lang="nb-NO" dirty="0" err="1" smtClean="0"/>
                  <a:t>assignment</a:t>
                </a:r>
                <a:r>
                  <a:rPr lang="nb-NO" dirty="0" smtClean="0"/>
                  <a:t> to </a:t>
                </a:r>
                <a:r>
                  <a:rPr lang="nb-NO" dirty="0" err="1" smtClean="0"/>
                  <a:t>the</a:t>
                </a:r>
                <a:r>
                  <a:rPr lang="nb-NO" dirty="0" smtClean="0"/>
                  <a:t> variables </a:t>
                </a:r>
                <a:r>
                  <a:rPr lang="nb-NO" dirty="0" err="1" smtClean="0"/>
                  <a:t>that</a:t>
                </a:r>
                <a:r>
                  <a:rPr lang="nb-NO" dirty="0" smtClean="0"/>
                  <a:t> </a:t>
                </a:r>
                <a:r>
                  <a:rPr lang="nb-NO" dirty="0" err="1" smtClean="0">
                    <a:solidFill>
                      <a:srgbClr val="C00000"/>
                    </a:solidFill>
                  </a:rPr>
                  <a:t>satisfies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:r>
                  <a:rPr lang="nb-NO" dirty="0" smtClean="0"/>
                  <a:t>all </a:t>
                </a:r>
                <a:r>
                  <a:rPr lang="nb-NO" dirty="0" err="1" smtClean="0"/>
                  <a:t>clauses</a:t>
                </a:r>
                <a:r>
                  <a:rPr lang="nb-NO" dirty="0" smtClean="0"/>
                  <a:t>?</a:t>
                </a:r>
              </a:p>
              <a:p>
                <a:pPr marL="0" indent="0">
                  <a:buNone/>
                </a:pPr>
                <a:endParaRPr lang="nb-NO" dirty="0"/>
              </a:p>
              <a:p>
                <a:pPr marL="0" indent="0">
                  <a:buNone/>
                </a:pPr>
                <a:r>
                  <a:rPr lang="nb-NO" dirty="0" smtClean="0">
                    <a:solidFill>
                      <a:srgbClr val="C00000"/>
                    </a:solidFill>
                  </a:rPr>
                  <a:t>Note: </a:t>
                </a:r>
                <a:r>
                  <a:rPr lang="nb-NO" dirty="0" smtClean="0"/>
                  <a:t>Input </a:t>
                </a:r>
                <a:r>
                  <a:rPr lang="nb-NO" dirty="0" err="1" smtClean="0"/>
                  <a:t>can</a:t>
                </a:r>
                <a:r>
                  <a:rPr lang="nb-NO" dirty="0" smtClean="0"/>
                  <a:t> have </a:t>
                </a:r>
                <a:r>
                  <a:rPr lang="nb-NO" dirty="0" err="1" smtClean="0"/>
                  <a:t>size</a:t>
                </a:r>
                <a:r>
                  <a:rPr lang="nb-NO" dirty="0" smtClean="0"/>
                  <a:t> </a:t>
                </a:r>
                <a:r>
                  <a:rPr lang="nb-NO" dirty="0" smtClean="0">
                    <a:solidFill>
                      <a:srgbClr val="0070C0"/>
                    </a:solidFill>
                  </a:rPr>
                  <a:t>superpolynomial</a:t>
                </a:r>
                <a:r>
                  <a:rPr lang="nb-NO" dirty="0" smtClean="0"/>
                  <a:t> in 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dirty="0" smtClean="0"/>
                  <a:t>!</a:t>
                </a: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3412976"/>
              </a:xfrm>
              <a:blipFill rotWithShape="1">
                <a:blip r:embed="rId2"/>
                <a:stretch>
                  <a:fillRect l="-1852" t="-2147" r="-741" b="-2862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07704" y="5271591"/>
            <a:ext cx="5379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/>
              <a:t>Fastest </a:t>
            </a:r>
            <a:r>
              <a:rPr lang="nb-NO" sz="2800" dirty="0" err="1" smtClean="0"/>
              <a:t>algorithm</a:t>
            </a:r>
            <a:r>
              <a:rPr lang="nb-NO" sz="2800" dirty="0" smtClean="0"/>
              <a:t> for </a:t>
            </a:r>
            <a:r>
              <a:rPr lang="nb-NO" sz="2800" dirty="0" smtClean="0">
                <a:solidFill>
                  <a:srgbClr val="002060"/>
                </a:solidFill>
              </a:rPr>
              <a:t>SAT</a:t>
            </a:r>
            <a:r>
              <a:rPr lang="nb-NO" sz="2800" dirty="0" smtClean="0"/>
              <a:t>: </a:t>
            </a:r>
            <a:r>
              <a:rPr lang="nb-NO" sz="2800" dirty="0" smtClean="0">
                <a:solidFill>
                  <a:srgbClr val="C00000"/>
                </a:solidFill>
              </a:rPr>
              <a:t>2</a:t>
            </a:r>
            <a:r>
              <a:rPr lang="nb-NO" sz="2800" baseline="30000" dirty="0" smtClean="0">
                <a:solidFill>
                  <a:srgbClr val="C00000"/>
                </a:solidFill>
              </a:rPr>
              <a:t>n</a:t>
            </a:r>
            <a:r>
              <a:rPr lang="nb-NO" sz="2800" dirty="0" smtClean="0">
                <a:solidFill>
                  <a:srgbClr val="C00000"/>
                </a:solidFill>
              </a:rPr>
              <a:t>poly(m)</a:t>
            </a:r>
            <a:endParaRPr lang="nb-NO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38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d</a:t>
            </a:r>
            <a:r>
              <a:rPr lang="nb-NO" dirty="0" smtClean="0"/>
              <a:t>-SAT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b-NO" dirty="0" smtClean="0"/>
                  <a:t>Here all </a:t>
                </a:r>
                <a:r>
                  <a:rPr lang="nb-NO" dirty="0" err="1" smtClean="0"/>
                  <a:t>clauses</a:t>
                </a:r>
                <a:r>
                  <a:rPr lang="nb-NO" dirty="0" smtClean="0"/>
                  <a:t> have </a:t>
                </a:r>
                <a:r>
                  <a:rPr lang="nb-NO" dirty="0" err="1" smtClean="0"/>
                  <a:t>size</a:t>
                </a:r>
                <a:r>
                  <a:rPr lang="nb-NO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d</a:t>
                </a:r>
                <a:endParaRPr lang="nb-NO" dirty="0" smtClean="0"/>
              </a:p>
              <a:p>
                <a:pPr marL="0" indent="0">
                  <a:buNone/>
                </a:pPr>
                <a:r>
                  <a:rPr lang="nb-NO" dirty="0" smtClean="0"/>
                  <a:t>Input </a:t>
                </a:r>
                <a:r>
                  <a:rPr lang="nb-NO" dirty="0" err="1" smtClean="0"/>
                  <a:t>size</a:t>
                </a:r>
                <a:r>
                  <a:rPr lang="nb-NO" dirty="0" smtClean="0"/>
                  <a:t> </a:t>
                </a:r>
                <a14:m>
                  <m:oMath xmlns:m="http://schemas.openxmlformats.org/officeDocument/2006/math"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n</a:t>
                </a:r>
                <a:r>
                  <a:rPr lang="nb-NO" baseline="30000" dirty="0" smtClean="0">
                    <a:solidFill>
                      <a:srgbClr val="C00000"/>
                    </a:solidFill>
                  </a:rPr>
                  <a:t>d</a:t>
                </a:r>
              </a:p>
              <a:p>
                <a:pPr marL="0" indent="0">
                  <a:buNone/>
                </a:pPr>
                <a:endParaRPr lang="nb-NO" baseline="300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nb-NO" baseline="30000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75656" y="3139665"/>
                <a:ext cx="6192688" cy="28096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800" dirty="0" smtClean="0"/>
                  <a:t>Fastest </a:t>
                </a:r>
                <a:r>
                  <a:rPr lang="nb-NO" sz="2800" dirty="0" err="1"/>
                  <a:t>algorithm</a:t>
                </a:r>
                <a:r>
                  <a:rPr lang="nb-NO" sz="2800" dirty="0"/>
                  <a:t> for </a:t>
                </a:r>
                <a:r>
                  <a:rPr lang="nb-NO" sz="2800" dirty="0" smtClean="0">
                    <a:solidFill>
                      <a:srgbClr val="C00000"/>
                    </a:solidFill>
                  </a:rPr>
                  <a:t>2</a:t>
                </a:r>
                <a:r>
                  <a:rPr lang="nb-NO" sz="2800" dirty="0" smtClean="0"/>
                  <a:t>-</a:t>
                </a:r>
                <a:r>
                  <a:rPr lang="nb-NO" sz="2800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sz="2800" dirty="0" smtClean="0"/>
                  <a:t>:	</a:t>
                </a:r>
                <a:r>
                  <a:rPr lang="nb-NO" sz="2800" dirty="0" err="1" smtClean="0">
                    <a:solidFill>
                      <a:srgbClr val="C00000"/>
                    </a:solidFill>
                  </a:rPr>
                  <a:t>n+m</a:t>
                </a:r>
                <a:r>
                  <a:rPr lang="nb-NO" sz="2800" dirty="0" smtClean="0"/>
                  <a:t/>
                </a:r>
                <a:br>
                  <a:rPr lang="nb-NO" sz="2800" dirty="0" smtClean="0"/>
                </a:br>
                <a:r>
                  <a:rPr lang="nb-NO" sz="2800" dirty="0" smtClean="0"/>
                  <a:t>Fastest </a:t>
                </a:r>
                <a:r>
                  <a:rPr lang="nb-NO" sz="2800" dirty="0" err="1" smtClean="0"/>
                  <a:t>algorithm</a:t>
                </a:r>
                <a:r>
                  <a:rPr lang="nb-NO" sz="2800" dirty="0" smtClean="0"/>
                  <a:t> for </a:t>
                </a:r>
                <a:r>
                  <a:rPr lang="nb-NO" sz="2800" dirty="0" smtClean="0">
                    <a:solidFill>
                      <a:srgbClr val="C00000"/>
                    </a:solidFill>
                  </a:rPr>
                  <a:t>3</a:t>
                </a:r>
                <a:r>
                  <a:rPr lang="nb-NO" sz="2800" dirty="0" smtClean="0"/>
                  <a:t>-</a:t>
                </a:r>
                <a:r>
                  <a:rPr lang="nb-NO" sz="2800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sz="2800" dirty="0" smtClean="0"/>
                  <a:t>:	</a:t>
                </a:r>
                <a:r>
                  <a:rPr lang="nb-NO" sz="2800" dirty="0" smtClean="0">
                    <a:solidFill>
                      <a:srgbClr val="C00000"/>
                    </a:solidFill>
                  </a:rPr>
                  <a:t>1.31</a:t>
                </a:r>
                <a:r>
                  <a:rPr lang="nb-NO" sz="2800" baseline="30000" dirty="0" smtClean="0">
                    <a:solidFill>
                      <a:srgbClr val="C00000"/>
                    </a:solidFill>
                  </a:rPr>
                  <a:t>n</a:t>
                </a:r>
                <a:r>
                  <a:rPr lang="nb-NO" sz="2800" dirty="0" smtClean="0"/>
                  <a:t/>
                </a:r>
                <a:br>
                  <a:rPr lang="nb-NO" sz="2800" dirty="0" smtClean="0"/>
                </a:br>
                <a:r>
                  <a:rPr lang="nb-NO" sz="2800" dirty="0"/>
                  <a:t>Fastest </a:t>
                </a:r>
                <a:r>
                  <a:rPr lang="nb-NO" sz="2800" dirty="0" err="1"/>
                  <a:t>algorithm</a:t>
                </a:r>
                <a:r>
                  <a:rPr lang="nb-NO" sz="2800" dirty="0"/>
                  <a:t> for </a:t>
                </a:r>
                <a:r>
                  <a:rPr lang="nb-NO" sz="2800" dirty="0" smtClean="0">
                    <a:solidFill>
                      <a:srgbClr val="C00000"/>
                    </a:solidFill>
                  </a:rPr>
                  <a:t>4</a:t>
                </a:r>
                <a:r>
                  <a:rPr lang="nb-NO" sz="2800" dirty="0" smtClean="0"/>
                  <a:t>-</a:t>
                </a:r>
                <a:r>
                  <a:rPr lang="nb-NO" sz="2800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sz="2800" dirty="0" smtClean="0"/>
                  <a:t>:	</a:t>
                </a:r>
                <a:r>
                  <a:rPr lang="nb-NO" sz="2800" dirty="0" smtClean="0">
                    <a:solidFill>
                      <a:srgbClr val="C00000"/>
                    </a:solidFill>
                  </a:rPr>
                  <a:t>1.47</a:t>
                </a:r>
                <a:r>
                  <a:rPr lang="nb-NO" sz="2800" baseline="30000" dirty="0" smtClean="0">
                    <a:solidFill>
                      <a:srgbClr val="C00000"/>
                    </a:solidFill>
                  </a:rPr>
                  <a:t>n</a:t>
                </a:r>
              </a:p>
              <a:p>
                <a:r>
                  <a:rPr lang="nb-NO" sz="2800" dirty="0" smtClean="0">
                    <a:solidFill>
                      <a:srgbClr val="C00000"/>
                    </a:solidFill>
                  </a:rPr>
                  <a:t>…</a:t>
                </a:r>
              </a:p>
              <a:p>
                <a:r>
                  <a:rPr lang="nb-NO" sz="2800" dirty="0"/>
                  <a:t>Fastest </a:t>
                </a:r>
                <a:r>
                  <a:rPr lang="nb-NO" sz="2800" dirty="0" err="1"/>
                  <a:t>algorithm</a:t>
                </a:r>
                <a:r>
                  <a:rPr lang="nb-NO" sz="2800" dirty="0"/>
                  <a:t> for </a:t>
                </a:r>
                <a:r>
                  <a:rPr lang="nb-NO" sz="2800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sz="2800" dirty="0" smtClean="0"/>
                  <a:t>-</a:t>
                </a:r>
                <a:r>
                  <a:rPr lang="nb-NO" sz="2800" dirty="0" smtClean="0">
                    <a:solidFill>
                      <a:srgbClr val="002060"/>
                    </a:solidFill>
                  </a:rPr>
                  <a:t>SAT</a:t>
                </a:r>
                <a:r>
                  <a:rPr lang="nb-NO" sz="2800" dirty="0" smtClean="0"/>
                  <a:t>: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b-NO" sz="2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type m:val="skw"/>
                                <m:ctrlPr>
                                  <a:rPr lang="nb-NO" sz="28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nb-NO" sz="28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num>
                              <m:den>
                                <m:r>
                                  <a:rPr lang="nb-NO" sz="28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  <m:r>
                          <a:rPr lang="nb-NO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nb-NO" sz="2800" dirty="0" smtClean="0"/>
                  <a:t/>
                </a:r>
                <a:br>
                  <a:rPr lang="nb-NO" sz="2800" dirty="0" smtClean="0"/>
                </a:br>
                <a:r>
                  <a:rPr lang="nb-NO" sz="2800" dirty="0" smtClean="0"/>
                  <a:t>Fastest </a:t>
                </a:r>
                <a:r>
                  <a:rPr lang="nb-NO" sz="2800" dirty="0" err="1" smtClean="0"/>
                  <a:t>algorithm</a:t>
                </a:r>
                <a:r>
                  <a:rPr lang="nb-NO" sz="2800" dirty="0" smtClean="0"/>
                  <a:t> for SAT:</a:t>
                </a:r>
                <a:r>
                  <a:rPr lang="nb-NO" sz="2800" dirty="0"/>
                  <a:t> </a:t>
                </a:r>
                <a:r>
                  <a:rPr lang="nb-NO" sz="280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nb-NO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nb-NO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139665"/>
                <a:ext cx="6192688" cy="2809615"/>
              </a:xfrm>
              <a:prstGeom prst="rect">
                <a:avLst/>
              </a:prstGeom>
              <a:blipFill rotWithShape="1">
                <a:blip r:embed="rId3"/>
                <a:stretch>
                  <a:fillRect l="-1969" t="-1952" b="-3037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91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Strong</a:t>
            </a:r>
            <a:r>
              <a:rPr lang="nb-NO" dirty="0" smtClean="0"/>
              <a:t> ETH</a:t>
            </a:r>
            <a:endParaRPr lang="nb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7486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nb-NO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nb-NO" b="0" i="0" smtClean="0">
                        <a:solidFill>
                          <a:srgbClr val="C00000"/>
                        </a:solidFill>
                        <a:latin typeface="Cambria Math"/>
                      </a:rPr>
                      <m:t>inf</m:t>
                    </m:r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⁡{</m:t>
                    </m:r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𝑐</m:t>
                    </m:r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 :</m:t>
                    </m:r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d-SAT has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nb-NO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nb-NO" dirty="0" smtClean="0">
                    <a:solidFill>
                      <a:srgbClr val="C00000"/>
                    </a:solidFill>
                  </a:rPr>
                  <a:t> algorithm</a:t>
                </a:r>
                <a14:m>
                  <m:oMath xmlns:m="http://schemas.openxmlformats.org/officeDocument/2006/math">
                    <m:r>
                      <a:rPr lang="nb-NO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}</m:t>
                    </m:r>
                  </m:oMath>
                </a14:m>
                <a:endParaRPr lang="nb-NO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nb-NO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nb-NO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nb-NO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748680"/>
              </a:xfrm>
              <a:blipFill rotWithShape="1">
                <a:blip r:embed="rId2"/>
                <a:stretch>
                  <a:fillRect l="-1852" t="-9836" b="-491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123728" y="3564305"/>
                <a:ext cx="409862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3200" dirty="0" smtClean="0">
                    <a:solidFill>
                      <a:srgbClr val="002060"/>
                    </a:solidFill>
                  </a:rPr>
                  <a:t>Know:</a:t>
                </a:r>
                <a:r>
                  <a:rPr lang="nb-NO" sz="3200" dirty="0" smtClean="0"/>
                  <a:t> 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0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sz="32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sz="3200">
                        <a:solidFill>
                          <a:srgbClr val="C00000"/>
                        </a:solidFill>
                        <a:latin typeface="Cambria Math"/>
                      </a:rPr>
                      <m:t>s</m:t>
                    </m:r>
                  </m:oMath>
                </a14:m>
                <a:r>
                  <a:rPr lang="nb-NO" sz="3200" baseline="-25000" dirty="0" smtClean="0">
                    <a:solidFill>
                      <a:srgbClr val="C00000"/>
                    </a:solidFill>
                  </a:rPr>
                  <a:t>d</a:t>
                </a:r>
                <a:r>
                  <a:rPr lang="nb-NO" sz="32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sz="32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nb-NO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s</m:t>
                        </m:r>
                      </m:e>
                      <m:sub>
                        <m:r>
                          <a:rPr lang="nb-NO" sz="3200">
                            <a:solidFill>
                              <a:srgbClr val="C00000"/>
                            </a:solidFill>
                            <a:latin typeface="Cambria Math"/>
                          </a:rPr>
                          <m:t>∞</m:t>
                        </m:r>
                      </m:sub>
                    </m:sSub>
                  </m:oMath>
                </a14:m>
                <a:r>
                  <a:rPr lang="nb-NO" sz="32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32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nb-NO" sz="3200" dirty="0" smtClean="0">
                    <a:solidFill>
                      <a:srgbClr val="C00000"/>
                    </a:solidFill>
                  </a:rPr>
                  <a:t> 1</a:t>
                </a:r>
                <a:endParaRPr lang="nb-NO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564305"/>
                <a:ext cx="4098623" cy="584775"/>
              </a:xfrm>
              <a:prstGeom prst="rect">
                <a:avLst/>
              </a:prstGeom>
              <a:blipFill rotWithShape="0">
                <a:blip r:embed="rId3"/>
                <a:stretch>
                  <a:fillRect l="-3715" t="-12500" r="-594" b="-3437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99592" y="4531767"/>
                <a:ext cx="274305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4400" dirty="0" smtClean="0">
                    <a:solidFill>
                      <a:srgbClr val="002060"/>
                    </a:solidFill>
                  </a:rPr>
                  <a:t>ETH: s</a:t>
                </a:r>
                <a:r>
                  <a:rPr lang="nb-NO" sz="4400" baseline="-25000" dirty="0" smtClean="0">
                    <a:solidFill>
                      <a:srgbClr val="002060"/>
                    </a:solidFill>
                  </a:rPr>
                  <a:t>3</a:t>
                </a:r>
                <a:r>
                  <a:rPr lang="nb-NO" sz="44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nb-NO" sz="4400" b="0" i="1" smtClean="0">
                        <a:solidFill>
                          <a:srgbClr val="002060"/>
                        </a:solidFill>
                        <a:latin typeface="Cambria Math"/>
                      </a:rPr>
                      <m:t>&gt;</m:t>
                    </m:r>
                  </m:oMath>
                </a14:m>
                <a:r>
                  <a:rPr lang="nb-NO" sz="4400" dirty="0" smtClean="0">
                    <a:solidFill>
                      <a:srgbClr val="C00000"/>
                    </a:solidFill>
                  </a:rPr>
                  <a:t> 0</a:t>
                </a:r>
                <a:endParaRPr lang="nb-NO" sz="4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531767"/>
                <a:ext cx="2743059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9111" t="-15748" r="-8222" b="-36220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97794" y="4509120"/>
                <a:ext cx="3474606" cy="7987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4400" dirty="0" smtClean="0">
                    <a:solidFill>
                      <a:srgbClr val="002060"/>
                    </a:solidFill>
                  </a:rPr>
                  <a:t>SETH: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nb-NO" sz="4400" i="0">
                            <a:solidFill>
                              <a:srgbClr val="C00000"/>
                            </a:solidFill>
                            <a:latin typeface="Cambria Math"/>
                          </a:rPr>
                          <m:t>s</m:t>
                        </m:r>
                      </m:e>
                      <m:sub>
                        <m:r>
                          <a:rPr lang="nb-NO" sz="4400" i="0">
                            <a:solidFill>
                              <a:srgbClr val="C00000"/>
                            </a:solidFill>
                            <a:latin typeface="Cambria Math"/>
                          </a:rPr>
                          <m:t>∞</m:t>
                        </m:r>
                      </m:sub>
                    </m:sSub>
                    <m:r>
                      <a:rPr lang="nb-NO" sz="6600" b="0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nb-NO" sz="4400" dirty="0" smtClean="0">
                    <a:solidFill>
                      <a:srgbClr val="C00000"/>
                    </a:solidFill>
                  </a:rPr>
                  <a:t> 1</a:t>
                </a:r>
                <a:endParaRPr lang="nb-NO" sz="4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794" y="4509120"/>
                <a:ext cx="3474606" cy="798745"/>
              </a:xfrm>
              <a:prstGeom prst="rect">
                <a:avLst/>
              </a:prstGeom>
              <a:blipFill rotWithShape="1">
                <a:blip r:embed="rId5"/>
                <a:stretch>
                  <a:fillRect l="-7193" t="-15267" r="-6140" b="-32061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46856" y="2492896"/>
                <a:ext cx="8229600" cy="748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nb-NO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nb-NO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∞</m:t>
                        </m:r>
                      </m:sub>
                    </m:sSub>
                    <m:r>
                      <a:rPr lang="nb-NO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nb-NO" b="0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nb-NO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nb-NO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nb-NO" b="0" i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nb-NO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𝑑</m:t>
                            </m:r>
                            <m:r>
                              <a:rPr lang="nb-NO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nb-NO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nb-NO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func>
                  </m:oMath>
                </a14:m>
                <a:endParaRPr lang="nb-NO" dirty="0">
                  <a:solidFill>
                    <a:srgbClr val="C0000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nb-NO" dirty="0">
                  <a:solidFill>
                    <a:srgbClr val="C00000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nb-NO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56" y="2492896"/>
                <a:ext cx="8229600" cy="748680"/>
              </a:xfrm>
              <a:prstGeom prst="rect">
                <a:avLst/>
              </a:prstGeom>
              <a:blipFill rotWithShape="1">
                <a:blip r:embed="rId6"/>
                <a:stretch>
                  <a:fillRect l="-1852" t="-9756" b="-487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659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Showing</a:t>
            </a:r>
            <a:r>
              <a:rPr lang="nb-NO" dirty="0" smtClean="0"/>
              <a:t>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Bounds</a:t>
            </a:r>
            <a:r>
              <a:rPr lang="nb-NO" smtClean="0"/>
              <a:t> under SETH</a:t>
            </a:r>
            <a:endParaRPr lang="nb-NO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63888" y="3255367"/>
            <a:ext cx="18002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814319" y="2958624"/>
            <a:ext cx="2430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C00000"/>
                </a:solidFill>
              </a:rPr>
              <a:t>Your Problem</a:t>
            </a:r>
            <a:endParaRPr lang="nb-NO" sz="32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2160" y="3615407"/>
            <a:ext cx="2183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solidFill>
                  <a:srgbClr val="002060"/>
                </a:solidFill>
              </a:rPr>
              <a:t>Too fast </a:t>
            </a:r>
            <a:r>
              <a:rPr lang="nb-NO" sz="2000" dirty="0" err="1" smtClean="0">
                <a:solidFill>
                  <a:srgbClr val="002060"/>
                </a:solidFill>
              </a:rPr>
              <a:t>algorithm</a:t>
            </a:r>
            <a:r>
              <a:rPr lang="nb-NO" sz="2000" dirty="0" smtClean="0">
                <a:solidFill>
                  <a:srgbClr val="002060"/>
                </a:solidFill>
              </a:rPr>
              <a:t>?</a:t>
            </a:r>
            <a:endParaRPr lang="nb-NO" sz="2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0435" y="2967335"/>
            <a:ext cx="1117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dirty="0" smtClean="0">
                <a:solidFill>
                  <a:srgbClr val="C00000"/>
                </a:solidFill>
              </a:rPr>
              <a:t>d-SAT</a:t>
            </a:r>
            <a:endParaRPr lang="nb-NO" sz="3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331640" y="3615407"/>
                <a:ext cx="14981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b-NO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2400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1.99999</m:t>
                          </m:r>
                        </m:e>
                        <m:sup>
                          <m:r>
                            <a:rPr lang="nb-NO" sz="2400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nb-NO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615407"/>
                <a:ext cx="1498102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27584" y="4222829"/>
            <a:ext cx="2547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dirty="0" smtClean="0">
                <a:solidFill>
                  <a:srgbClr val="002060"/>
                </a:solidFill>
              </a:rPr>
              <a:t>The </a:t>
            </a:r>
            <a:r>
              <a:rPr lang="nb-NO" dirty="0" err="1" smtClean="0">
                <a:solidFill>
                  <a:srgbClr val="002060"/>
                </a:solidFill>
              </a:rPr>
              <a:t>number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r>
              <a:rPr lang="nb-NO" dirty="0" err="1" smtClean="0">
                <a:solidFill>
                  <a:srgbClr val="002060"/>
                </a:solidFill>
              </a:rPr>
              <a:t>of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r>
              <a:rPr lang="nb-NO" dirty="0" smtClean="0">
                <a:solidFill>
                  <a:srgbClr val="C00000"/>
                </a:solidFill>
              </a:rPr>
              <a:t>9</a:t>
            </a:r>
            <a:r>
              <a:rPr lang="nb-NO" dirty="0" smtClean="0">
                <a:solidFill>
                  <a:srgbClr val="002060"/>
                </a:solidFill>
              </a:rPr>
              <a:t>’s </a:t>
            </a:r>
            <a:r>
              <a:rPr lang="nb-NO" dirty="0" smtClean="0">
                <a:solidFill>
                  <a:srgbClr val="C00000"/>
                </a:solidFill>
              </a:rPr>
              <a:t>MUST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br>
              <a:rPr lang="nb-NO" dirty="0" smtClean="0">
                <a:solidFill>
                  <a:srgbClr val="002060"/>
                </a:solidFill>
              </a:rPr>
            </a:br>
            <a:r>
              <a:rPr lang="nb-NO" dirty="0" smtClean="0">
                <a:solidFill>
                  <a:srgbClr val="002060"/>
                </a:solidFill>
              </a:rPr>
              <a:t>be </a:t>
            </a:r>
            <a:r>
              <a:rPr lang="nb-NO" dirty="0" err="1" smtClean="0">
                <a:solidFill>
                  <a:srgbClr val="002060"/>
                </a:solidFill>
              </a:rPr>
              <a:t>independent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r>
              <a:rPr lang="nb-NO" dirty="0" err="1" smtClean="0">
                <a:solidFill>
                  <a:srgbClr val="002060"/>
                </a:solidFill>
              </a:rPr>
              <a:t>of</a:t>
            </a:r>
            <a:r>
              <a:rPr lang="nb-NO" dirty="0" smtClean="0">
                <a:solidFill>
                  <a:srgbClr val="002060"/>
                </a:solidFill>
              </a:rPr>
              <a:t> </a:t>
            </a:r>
            <a:r>
              <a:rPr lang="nb-NO" dirty="0" smtClean="0">
                <a:solidFill>
                  <a:srgbClr val="C00000"/>
                </a:solidFill>
              </a:rPr>
              <a:t>d</a:t>
            </a:r>
            <a:endParaRPr lang="nb-NO" dirty="0">
              <a:solidFill>
                <a:srgbClr val="C00000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010207" y="3573016"/>
            <a:ext cx="2785929" cy="480656"/>
          </a:xfrm>
          <a:custGeom>
            <a:avLst/>
            <a:gdLst>
              <a:gd name="connsiteX0" fmla="*/ 2785929 w 2785929"/>
              <a:gd name="connsiteY0" fmla="*/ 191835 h 480656"/>
              <a:gd name="connsiteX1" fmla="*/ 2623559 w 2785929"/>
              <a:gd name="connsiteY1" fmla="*/ 166197 h 480656"/>
              <a:gd name="connsiteX2" fmla="*/ 2298819 w 2785929"/>
              <a:gd name="connsiteY2" fmla="*/ 208926 h 480656"/>
              <a:gd name="connsiteX3" fmla="*/ 1974079 w 2785929"/>
              <a:gd name="connsiteY3" fmla="*/ 465300 h 480656"/>
              <a:gd name="connsiteX4" fmla="*/ 1649339 w 2785929"/>
              <a:gd name="connsiteY4" fmla="*/ 422571 h 480656"/>
              <a:gd name="connsiteX5" fmla="*/ 1435694 w 2785929"/>
              <a:gd name="connsiteY5" fmla="*/ 183289 h 480656"/>
              <a:gd name="connsiteX6" fmla="*/ 1153682 w 2785929"/>
              <a:gd name="connsiteY6" fmla="*/ 3827 h 480656"/>
              <a:gd name="connsiteX7" fmla="*/ 803305 w 2785929"/>
              <a:gd name="connsiteY7" fmla="*/ 80739 h 480656"/>
              <a:gd name="connsiteX8" fmla="*/ 487110 w 2785929"/>
              <a:gd name="connsiteY8" fmla="*/ 311476 h 480656"/>
              <a:gd name="connsiteX9" fmla="*/ 136733 w 2785929"/>
              <a:gd name="connsiteY9" fmla="*/ 345659 h 480656"/>
              <a:gd name="connsiteX10" fmla="*/ 0 w 2785929"/>
              <a:gd name="connsiteY10" fmla="*/ 277292 h 48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5929" h="480656">
                <a:moveTo>
                  <a:pt x="2785929" y="191835"/>
                </a:moveTo>
                <a:cubicBezTo>
                  <a:pt x="2745336" y="177591"/>
                  <a:pt x="2704744" y="163348"/>
                  <a:pt x="2623559" y="166197"/>
                </a:cubicBezTo>
                <a:cubicBezTo>
                  <a:pt x="2542374" y="169045"/>
                  <a:pt x="2407066" y="159075"/>
                  <a:pt x="2298819" y="208926"/>
                </a:cubicBezTo>
                <a:cubicBezTo>
                  <a:pt x="2190572" y="258777"/>
                  <a:pt x="2082326" y="429693"/>
                  <a:pt x="1974079" y="465300"/>
                </a:cubicBezTo>
                <a:cubicBezTo>
                  <a:pt x="1865832" y="500907"/>
                  <a:pt x="1739070" y="469573"/>
                  <a:pt x="1649339" y="422571"/>
                </a:cubicBezTo>
                <a:cubicBezTo>
                  <a:pt x="1559608" y="375569"/>
                  <a:pt x="1518303" y="253080"/>
                  <a:pt x="1435694" y="183289"/>
                </a:cubicBezTo>
                <a:cubicBezTo>
                  <a:pt x="1353085" y="113498"/>
                  <a:pt x="1259080" y="20919"/>
                  <a:pt x="1153682" y="3827"/>
                </a:cubicBezTo>
                <a:cubicBezTo>
                  <a:pt x="1048284" y="-13265"/>
                  <a:pt x="914400" y="29464"/>
                  <a:pt x="803305" y="80739"/>
                </a:cubicBezTo>
                <a:cubicBezTo>
                  <a:pt x="692210" y="132014"/>
                  <a:pt x="598205" y="267323"/>
                  <a:pt x="487110" y="311476"/>
                </a:cubicBezTo>
                <a:cubicBezTo>
                  <a:pt x="376015" y="355629"/>
                  <a:pt x="217918" y="351356"/>
                  <a:pt x="136733" y="345659"/>
                </a:cubicBezTo>
                <a:cubicBezTo>
                  <a:pt x="55548" y="339962"/>
                  <a:pt x="27774" y="308627"/>
                  <a:pt x="0" y="277292"/>
                </a:cubicBezTo>
              </a:path>
            </a:pathLst>
          </a:custGeom>
          <a:noFill/>
          <a:ln w="38100"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920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Dominating</a:t>
            </a:r>
            <a:r>
              <a:rPr lang="nb-NO" dirty="0" smtClean="0"/>
              <a:t> Set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 smtClean="0">
                <a:solidFill>
                  <a:srgbClr val="002060"/>
                </a:solidFill>
              </a:rPr>
              <a:t>Input: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dirty="0" smtClean="0"/>
              <a:t> </a:t>
            </a:r>
            <a:r>
              <a:rPr lang="nb-NO" dirty="0" err="1" smtClean="0"/>
              <a:t>vertices</a:t>
            </a:r>
            <a:r>
              <a:rPr lang="nb-NO" dirty="0" smtClean="0"/>
              <a:t>, </a:t>
            </a:r>
            <a:r>
              <a:rPr lang="nb-NO" dirty="0" err="1" smtClean="0"/>
              <a:t>integer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k</a:t>
            </a:r>
          </a:p>
          <a:p>
            <a:pPr marL="0" indent="0">
              <a:buNone/>
            </a:pPr>
            <a:r>
              <a:rPr lang="nb-NO" b="1" dirty="0" err="1" smtClean="0">
                <a:solidFill>
                  <a:srgbClr val="002060"/>
                </a:solidFill>
              </a:rPr>
              <a:t>Question</a:t>
            </a:r>
            <a:r>
              <a:rPr lang="nb-NO" b="1" dirty="0" smtClean="0">
                <a:solidFill>
                  <a:srgbClr val="002060"/>
                </a:solidFill>
              </a:rPr>
              <a:t>:</a:t>
            </a:r>
            <a:r>
              <a:rPr lang="nb-NO" dirty="0" smtClean="0"/>
              <a:t> Is </a:t>
            </a:r>
            <a:r>
              <a:rPr lang="nb-NO" dirty="0" err="1" smtClean="0"/>
              <a:t>there</a:t>
            </a:r>
            <a:r>
              <a:rPr lang="nb-NO" dirty="0" smtClean="0"/>
              <a:t> a </a:t>
            </a:r>
            <a:r>
              <a:rPr lang="nb-NO" dirty="0" err="1" smtClean="0"/>
              <a:t>set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at most </a:t>
            </a:r>
            <a:r>
              <a:rPr lang="nb-NO" dirty="0" smtClean="0">
                <a:solidFill>
                  <a:srgbClr val="C00000"/>
                </a:solidFill>
              </a:rPr>
              <a:t>k</a:t>
            </a:r>
            <a:r>
              <a:rPr lang="nb-NO" dirty="0" smtClean="0"/>
              <a:t> </a:t>
            </a:r>
            <a:r>
              <a:rPr lang="nb-NO" dirty="0" err="1" smtClean="0"/>
              <a:t>vertices</a:t>
            </a:r>
            <a:r>
              <a:rPr lang="nb-NO" dirty="0" smtClean="0"/>
              <a:t> 	</a:t>
            </a:r>
            <a:r>
              <a:rPr lang="nb-NO" dirty="0" err="1" smtClean="0"/>
              <a:t>such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N[S] = V(G)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Naive: </a:t>
            </a:r>
            <a:r>
              <a:rPr lang="nb-NO" dirty="0" smtClean="0">
                <a:solidFill>
                  <a:srgbClr val="C00000"/>
                </a:solidFill>
              </a:rPr>
              <a:t>n</a:t>
            </a:r>
            <a:r>
              <a:rPr lang="nb-NO" baseline="30000" dirty="0" smtClean="0">
                <a:solidFill>
                  <a:srgbClr val="C00000"/>
                </a:solidFill>
              </a:rPr>
              <a:t>k+1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Smarter: </a:t>
            </a:r>
            <a:r>
              <a:rPr lang="nb-NO" dirty="0" err="1" smtClean="0">
                <a:solidFill>
                  <a:srgbClr val="C00000"/>
                </a:solidFill>
              </a:rPr>
              <a:t>n</a:t>
            </a:r>
            <a:r>
              <a:rPr lang="nb-NO" baseline="30000" dirty="0" err="1" smtClean="0">
                <a:solidFill>
                  <a:srgbClr val="C00000"/>
                </a:solidFill>
              </a:rPr>
              <a:t>k+o</a:t>
            </a:r>
            <a:r>
              <a:rPr lang="nb-NO" baseline="30000" dirty="0" smtClean="0">
                <a:solidFill>
                  <a:srgbClr val="C00000"/>
                </a:solidFill>
              </a:rPr>
              <a:t>(1)</a:t>
            </a:r>
          </a:p>
          <a:p>
            <a:pPr marL="0" indent="0">
              <a:buNone/>
            </a:pPr>
            <a:r>
              <a:rPr lang="nb-NO" dirty="0" err="1" smtClean="0"/>
              <a:t>Assuming</a:t>
            </a:r>
            <a:r>
              <a:rPr lang="nb-NO" dirty="0" smtClean="0"/>
              <a:t> ETH: </a:t>
            </a:r>
            <a:r>
              <a:rPr lang="nb-NO" dirty="0" err="1" smtClean="0"/>
              <a:t>no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C00000"/>
                </a:solidFill>
              </a:rPr>
              <a:t>f(k)</a:t>
            </a:r>
            <a:r>
              <a:rPr lang="nb-NO" dirty="0" err="1" smtClean="0">
                <a:solidFill>
                  <a:srgbClr val="C00000"/>
                </a:solidFill>
              </a:rPr>
              <a:t>n</a:t>
            </a:r>
            <a:r>
              <a:rPr lang="nb-NO" baseline="30000" dirty="0" err="1" smtClean="0">
                <a:solidFill>
                  <a:srgbClr val="C00000"/>
                </a:solidFill>
              </a:rPr>
              <a:t>o</a:t>
            </a:r>
            <a:r>
              <a:rPr lang="nb-NO" baseline="30000" dirty="0" smtClean="0">
                <a:solidFill>
                  <a:srgbClr val="C00000"/>
                </a:solidFill>
              </a:rPr>
              <a:t>(k)</a:t>
            </a:r>
            <a:endParaRPr lang="nb-NO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12160" y="3606115"/>
            <a:ext cx="155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800" dirty="0" err="1" smtClean="0">
                <a:solidFill>
                  <a:srgbClr val="C00000"/>
                </a:solidFill>
              </a:rPr>
              <a:t>n</a:t>
            </a:r>
            <a:r>
              <a:rPr lang="nb-NO" sz="4800" baseline="30000" dirty="0" err="1" smtClean="0">
                <a:solidFill>
                  <a:srgbClr val="C00000"/>
                </a:solidFill>
              </a:rPr>
              <a:t>k</a:t>
            </a:r>
            <a:r>
              <a:rPr lang="nb-NO" sz="4800" baseline="30000" dirty="0" smtClean="0">
                <a:solidFill>
                  <a:srgbClr val="C00000"/>
                </a:solidFill>
              </a:rPr>
              <a:t>/10</a:t>
            </a:r>
            <a:r>
              <a:rPr lang="nb-NO" sz="4800" dirty="0" smtClean="0">
                <a:solidFill>
                  <a:srgbClr val="002060"/>
                </a:solidFill>
              </a:rPr>
              <a:t>?</a:t>
            </a:r>
            <a:endParaRPr lang="nb-NO" sz="48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4560" y="4758243"/>
            <a:ext cx="1313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800" dirty="0" smtClean="0">
                <a:solidFill>
                  <a:srgbClr val="C00000"/>
                </a:solidFill>
              </a:rPr>
              <a:t>n</a:t>
            </a:r>
            <a:r>
              <a:rPr lang="nb-NO" sz="4800" baseline="30000" dirty="0" smtClean="0">
                <a:solidFill>
                  <a:srgbClr val="C00000"/>
                </a:solidFill>
              </a:rPr>
              <a:t>k-1</a:t>
            </a:r>
            <a:r>
              <a:rPr lang="nb-NO" sz="4800" dirty="0" smtClean="0">
                <a:solidFill>
                  <a:srgbClr val="002060"/>
                </a:solidFill>
              </a:rPr>
              <a:t>?</a:t>
            </a:r>
            <a:endParaRPr lang="nb-NO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/>
          <p:nvPr/>
        </p:nvSpPr>
        <p:spPr>
          <a:xfrm>
            <a:off x="3155324" y="4159876"/>
            <a:ext cx="2691684" cy="1094704"/>
          </a:xfrm>
          <a:custGeom>
            <a:avLst/>
            <a:gdLst>
              <a:gd name="connsiteX0" fmla="*/ 2176530 w 2691684"/>
              <a:gd name="connsiteY0" fmla="*/ 965916 h 1094704"/>
              <a:gd name="connsiteX1" fmla="*/ 2176530 w 2691684"/>
              <a:gd name="connsiteY1" fmla="*/ 965916 h 1094704"/>
              <a:gd name="connsiteX2" fmla="*/ 2343955 w 2691684"/>
              <a:gd name="connsiteY2" fmla="*/ 837127 h 1094704"/>
              <a:gd name="connsiteX3" fmla="*/ 2446986 w 2691684"/>
              <a:gd name="connsiteY3" fmla="*/ 824248 h 1094704"/>
              <a:gd name="connsiteX4" fmla="*/ 2601532 w 2691684"/>
              <a:gd name="connsiteY4" fmla="*/ 837127 h 1094704"/>
              <a:gd name="connsiteX5" fmla="*/ 2601532 w 2691684"/>
              <a:gd name="connsiteY5" fmla="*/ 837127 h 1094704"/>
              <a:gd name="connsiteX6" fmla="*/ 2691684 w 2691684"/>
              <a:gd name="connsiteY6" fmla="*/ 708338 h 1094704"/>
              <a:gd name="connsiteX7" fmla="*/ 2614411 w 2691684"/>
              <a:gd name="connsiteY7" fmla="*/ 528034 h 1094704"/>
              <a:gd name="connsiteX8" fmla="*/ 2524259 w 2691684"/>
              <a:gd name="connsiteY8" fmla="*/ 373487 h 1094704"/>
              <a:gd name="connsiteX9" fmla="*/ 2446986 w 2691684"/>
              <a:gd name="connsiteY9" fmla="*/ 167425 h 1094704"/>
              <a:gd name="connsiteX10" fmla="*/ 2292439 w 2691684"/>
              <a:gd name="connsiteY10" fmla="*/ 25758 h 1094704"/>
              <a:gd name="connsiteX11" fmla="*/ 2009104 w 2691684"/>
              <a:gd name="connsiteY11" fmla="*/ 25758 h 1094704"/>
              <a:gd name="connsiteX12" fmla="*/ 1815921 w 2691684"/>
              <a:gd name="connsiteY12" fmla="*/ 167425 h 1094704"/>
              <a:gd name="connsiteX13" fmla="*/ 1700011 w 2691684"/>
              <a:gd name="connsiteY13" fmla="*/ 193183 h 1094704"/>
              <a:gd name="connsiteX14" fmla="*/ 1493949 w 2691684"/>
              <a:gd name="connsiteY14" fmla="*/ 180304 h 1094704"/>
              <a:gd name="connsiteX15" fmla="*/ 1275008 w 2691684"/>
              <a:gd name="connsiteY15" fmla="*/ 90152 h 1094704"/>
              <a:gd name="connsiteX16" fmla="*/ 1107583 w 2691684"/>
              <a:gd name="connsiteY16" fmla="*/ 12879 h 1094704"/>
              <a:gd name="connsiteX17" fmla="*/ 991673 w 2691684"/>
              <a:gd name="connsiteY17" fmla="*/ 0 h 1094704"/>
              <a:gd name="connsiteX18" fmla="*/ 850006 w 2691684"/>
              <a:gd name="connsiteY18" fmla="*/ 0 h 1094704"/>
              <a:gd name="connsiteX19" fmla="*/ 759853 w 2691684"/>
              <a:gd name="connsiteY19" fmla="*/ 115910 h 1094704"/>
              <a:gd name="connsiteX20" fmla="*/ 656822 w 2691684"/>
              <a:gd name="connsiteY20" fmla="*/ 244699 h 1094704"/>
              <a:gd name="connsiteX21" fmla="*/ 540913 w 2691684"/>
              <a:gd name="connsiteY21" fmla="*/ 270456 h 1094704"/>
              <a:gd name="connsiteX22" fmla="*/ 399245 w 2691684"/>
              <a:gd name="connsiteY22" fmla="*/ 283335 h 1094704"/>
              <a:gd name="connsiteX23" fmla="*/ 257577 w 2691684"/>
              <a:gd name="connsiteY23" fmla="*/ 231820 h 1094704"/>
              <a:gd name="connsiteX24" fmla="*/ 0 w 2691684"/>
              <a:gd name="connsiteY24" fmla="*/ 386366 h 1094704"/>
              <a:gd name="connsiteX25" fmla="*/ 0 w 2691684"/>
              <a:gd name="connsiteY25" fmla="*/ 772732 h 1094704"/>
              <a:gd name="connsiteX26" fmla="*/ 51515 w 2691684"/>
              <a:gd name="connsiteY26" fmla="*/ 953037 h 1094704"/>
              <a:gd name="connsiteX27" fmla="*/ 231820 w 2691684"/>
              <a:gd name="connsiteY27" fmla="*/ 1043189 h 1094704"/>
              <a:gd name="connsiteX28" fmla="*/ 502276 w 2691684"/>
              <a:gd name="connsiteY28" fmla="*/ 991673 h 1094704"/>
              <a:gd name="connsiteX29" fmla="*/ 759853 w 2691684"/>
              <a:gd name="connsiteY29" fmla="*/ 914400 h 1094704"/>
              <a:gd name="connsiteX30" fmla="*/ 1081825 w 2691684"/>
              <a:gd name="connsiteY30" fmla="*/ 1004552 h 1094704"/>
              <a:gd name="connsiteX31" fmla="*/ 1197735 w 2691684"/>
              <a:gd name="connsiteY31" fmla="*/ 1043189 h 1094704"/>
              <a:gd name="connsiteX32" fmla="*/ 1300766 w 2691684"/>
              <a:gd name="connsiteY32" fmla="*/ 1094704 h 1094704"/>
              <a:gd name="connsiteX33" fmla="*/ 1455313 w 2691684"/>
              <a:gd name="connsiteY33" fmla="*/ 1056068 h 1094704"/>
              <a:gd name="connsiteX34" fmla="*/ 1764406 w 2691684"/>
              <a:gd name="connsiteY34" fmla="*/ 901521 h 1094704"/>
              <a:gd name="connsiteX35" fmla="*/ 1803042 w 2691684"/>
              <a:gd name="connsiteY35" fmla="*/ 888642 h 1094704"/>
              <a:gd name="connsiteX36" fmla="*/ 1970468 w 2691684"/>
              <a:gd name="connsiteY36" fmla="*/ 901521 h 1094704"/>
              <a:gd name="connsiteX37" fmla="*/ 1970468 w 2691684"/>
              <a:gd name="connsiteY37" fmla="*/ 901521 h 1094704"/>
              <a:gd name="connsiteX38" fmla="*/ 2176530 w 2691684"/>
              <a:gd name="connsiteY38" fmla="*/ 965916 h 109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91684" h="1094704">
                <a:moveTo>
                  <a:pt x="2176530" y="965916"/>
                </a:moveTo>
                <a:lnTo>
                  <a:pt x="2176530" y="965916"/>
                </a:lnTo>
                <a:lnTo>
                  <a:pt x="2343955" y="837127"/>
                </a:lnTo>
                <a:lnTo>
                  <a:pt x="2446986" y="824248"/>
                </a:lnTo>
                <a:lnTo>
                  <a:pt x="2601532" y="837127"/>
                </a:lnTo>
                <a:lnTo>
                  <a:pt x="2601532" y="837127"/>
                </a:lnTo>
                <a:lnTo>
                  <a:pt x="2691684" y="708338"/>
                </a:lnTo>
                <a:lnTo>
                  <a:pt x="2614411" y="528034"/>
                </a:lnTo>
                <a:lnTo>
                  <a:pt x="2524259" y="373487"/>
                </a:lnTo>
                <a:lnTo>
                  <a:pt x="2446986" y="167425"/>
                </a:lnTo>
                <a:lnTo>
                  <a:pt x="2292439" y="25758"/>
                </a:lnTo>
                <a:lnTo>
                  <a:pt x="2009104" y="25758"/>
                </a:lnTo>
                <a:lnTo>
                  <a:pt x="1815921" y="167425"/>
                </a:lnTo>
                <a:lnTo>
                  <a:pt x="1700011" y="193183"/>
                </a:lnTo>
                <a:cubicBezTo>
                  <a:pt x="1536967" y="178361"/>
                  <a:pt x="1605761" y="180304"/>
                  <a:pt x="1493949" y="180304"/>
                </a:cubicBezTo>
                <a:lnTo>
                  <a:pt x="1275008" y="90152"/>
                </a:lnTo>
                <a:lnTo>
                  <a:pt x="1107583" y="12879"/>
                </a:lnTo>
                <a:lnTo>
                  <a:pt x="991673" y="0"/>
                </a:lnTo>
                <a:lnTo>
                  <a:pt x="850006" y="0"/>
                </a:lnTo>
                <a:lnTo>
                  <a:pt x="759853" y="115910"/>
                </a:lnTo>
                <a:cubicBezTo>
                  <a:pt x="663380" y="226165"/>
                  <a:pt x="690109" y="178124"/>
                  <a:pt x="656822" y="244699"/>
                </a:cubicBezTo>
                <a:lnTo>
                  <a:pt x="540913" y="270456"/>
                </a:lnTo>
                <a:lnTo>
                  <a:pt x="399245" y="283335"/>
                </a:lnTo>
                <a:lnTo>
                  <a:pt x="257577" y="231820"/>
                </a:lnTo>
                <a:lnTo>
                  <a:pt x="0" y="386366"/>
                </a:lnTo>
                <a:lnTo>
                  <a:pt x="0" y="772732"/>
                </a:lnTo>
                <a:lnTo>
                  <a:pt x="51515" y="953037"/>
                </a:lnTo>
                <a:lnTo>
                  <a:pt x="231820" y="1043189"/>
                </a:lnTo>
                <a:lnTo>
                  <a:pt x="502276" y="991673"/>
                </a:lnTo>
                <a:lnTo>
                  <a:pt x="759853" y="914400"/>
                </a:lnTo>
                <a:lnTo>
                  <a:pt x="1081825" y="1004552"/>
                </a:lnTo>
                <a:lnTo>
                  <a:pt x="1197735" y="1043189"/>
                </a:lnTo>
                <a:lnTo>
                  <a:pt x="1300766" y="1094704"/>
                </a:lnTo>
                <a:lnTo>
                  <a:pt x="1455313" y="1056068"/>
                </a:lnTo>
                <a:lnTo>
                  <a:pt x="1764406" y="901521"/>
                </a:lnTo>
                <a:lnTo>
                  <a:pt x="1803042" y="888642"/>
                </a:lnTo>
                <a:lnTo>
                  <a:pt x="1970468" y="901521"/>
                </a:lnTo>
                <a:lnTo>
                  <a:pt x="1970468" y="901521"/>
                </a:lnTo>
                <a:lnTo>
                  <a:pt x="2176530" y="96591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756856" y="4095482"/>
            <a:ext cx="1468192" cy="991673"/>
          </a:xfrm>
          <a:custGeom>
            <a:avLst/>
            <a:gdLst>
              <a:gd name="connsiteX0" fmla="*/ 1403798 w 1468192"/>
              <a:gd name="connsiteY0" fmla="*/ 528033 h 991673"/>
              <a:gd name="connsiteX1" fmla="*/ 1390919 w 1468192"/>
              <a:gd name="connsiteY1" fmla="*/ 399245 h 991673"/>
              <a:gd name="connsiteX2" fmla="*/ 1352282 w 1468192"/>
              <a:gd name="connsiteY2" fmla="*/ 257577 h 991673"/>
              <a:gd name="connsiteX3" fmla="*/ 1313645 w 1468192"/>
              <a:gd name="connsiteY3" fmla="*/ 154546 h 991673"/>
              <a:gd name="connsiteX4" fmla="*/ 1236372 w 1468192"/>
              <a:gd name="connsiteY4" fmla="*/ 25757 h 991673"/>
              <a:gd name="connsiteX5" fmla="*/ 1146220 w 1468192"/>
              <a:gd name="connsiteY5" fmla="*/ 64394 h 991673"/>
              <a:gd name="connsiteX6" fmla="*/ 1043189 w 1468192"/>
              <a:gd name="connsiteY6" fmla="*/ 154546 h 991673"/>
              <a:gd name="connsiteX7" fmla="*/ 1043189 w 1468192"/>
              <a:gd name="connsiteY7" fmla="*/ 154546 h 991673"/>
              <a:gd name="connsiteX8" fmla="*/ 850006 w 1468192"/>
              <a:gd name="connsiteY8" fmla="*/ 12879 h 991673"/>
              <a:gd name="connsiteX9" fmla="*/ 746975 w 1468192"/>
              <a:gd name="connsiteY9" fmla="*/ 0 h 991673"/>
              <a:gd name="connsiteX10" fmla="*/ 605307 w 1468192"/>
              <a:gd name="connsiteY10" fmla="*/ 38636 h 991673"/>
              <a:gd name="connsiteX11" fmla="*/ 502276 w 1468192"/>
              <a:gd name="connsiteY11" fmla="*/ 64394 h 991673"/>
              <a:gd name="connsiteX12" fmla="*/ 399245 w 1468192"/>
              <a:gd name="connsiteY12" fmla="*/ 128788 h 991673"/>
              <a:gd name="connsiteX13" fmla="*/ 309093 w 1468192"/>
              <a:gd name="connsiteY13" fmla="*/ 154546 h 991673"/>
              <a:gd name="connsiteX14" fmla="*/ 193183 w 1468192"/>
              <a:gd name="connsiteY14" fmla="*/ 180304 h 991673"/>
              <a:gd name="connsiteX15" fmla="*/ 90152 w 1468192"/>
              <a:gd name="connsiteY15" fmla="*/ 193183 h 991673"/>
              <a:gd name="connsiteX16" fmla="*/ 0 w 1468192"/>
              <a:gd name="connsiteY16" fmla="*/ 321972 h 991673"/>
              <a:gd name="connsiteX17" fmla="*/ 12879 w 1468192"/>
              <a:gd name="connsiteY17" fmla="*/ 399245 h 991673"/>
              <a:gd name="connsiteX18" fmla="*/ 167426 w 1468192"/>
              <a:gd name="connsiteY18" fmla="*/ 643943 h 991673"/>
              <a:gd name="connsiteX19" fmla="*/ 270457 w 1468192"/>
              <a:gd name="connsiteY19" fmla="*/ 824248 h 991673"/>
              <a:gd name="connsiteX20" fmla="*/ 347730 w 1468192"/>
              <a:gd name="connsiteY20" fmla="*/ 978794 h 991673"/>
              <a:gd name="connsiteX21" fmla="*/ 425003 w 1468192"/>
              <a:gd name="connsiteY21" fmla="*/ 991673 h 991673"/>
              <a:gd name="connsiteX22" fmla="*/ 682581 w 1468192"/>
              <a:gd name="connsiteY22" fmla="*/ 746974 h 991673"/>
              <a:gd name="connsiteX23" fmla="*/ 785612 w 1468192"/>
              <a:gd name="connsiteY23" fmla="*/ 669701 h 991673"/>
              <a:gd name="connsiteX24" fmla="*/ 901521 w 1468192"/>
              <a:gd name="connsiteY24" fmla="*/ 785611 h 991673"/>
              <a:gd name="connsiteX25" fmla="*/ 978795 w 1468192"/>
              <a:gd name="connsiteY25" fmla="*/ 824248 h 991673"/>
              <a:gd name="connsiteX26" fmla="*/ 1262130 w 1468192"/>
              <a:gd name="connsiteY26" fmla="*/ 940157 h 991673"/>
              <a:gd name="connsiteX27" fmla="*/ 1326524 w 1468192"/>
              <a:gd name="connsiteY27" fmla="*/ 940157 h 991673"/>
              <a:gd name="connsiteX28" fmla="*/ 1468192 w 1468192"/>
              <a:gd name="connsiteY28" fmla="*/ 721217 h 991673"/>
              <a:gd name="connsiteX29" fmla="*/ 1442434 w 1468192"/>
              <a:gd name="connsiteY29" fmla="*/ 528033 h 991673"/>
              <a:gd name="connsiteX30" fmla="*/ 1416676 w 1468192"/>
              <a:gd name="connsiteY30" fmla="*/ 399245 h 991673"/>
              <a:gd name="connsiteX31" fmla="*/ 1403798 w 1468192"/>
              <a:gd name="connsiteY31" fmla="*/ 412124 h 99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68192" h="991673">
                <a:moveTo>
                  <a:pt x="1403798" y="528033"/>
                </a:moveTo>
                <a:lnTo>
                  <a:pt x="1390919" y="399245"/>
                </a:lnTo>
                <a:cubicBezTo>
                  <a:pt x="1363079" y="273964"/>
                  <a:pt x="1382861" y="318736"/>
                  <a:pt x="1352282" y="257577"/>
                </a:cubicBezTo>
                <a:lnTo>
                  <a:pt x="1313645" y="154546"/>
                </a:lnTo>
                <a:lnTo>
                  <a:pt x="1236372" y="25757"/>
                </a:lnTo>
                <a:lnTo>
                  <a:pt x="1146220" y="64394"/>
                </a:lnTo>
                <a:lnTo>
                  <a:pt x="1043189" y="154546"/>
                </a:lnTo>
                <a:lnTo>
                  <a:pt x="1043189" y="154546"/>
                </a:lnTo>
                <a:lnTo>
                  <a:pt x="850006" y="12879"/>
                </a:lnTo>
                <a:lnTo>
                  <a:pt x="746975" y="0"/>
                </a:lnTo>
                <a:lnTo>
                  <a:pt x="605307" y="38636"/>
                </a:lnTo>
                <a:lnTo>
                  <a:pt x="502276" y="64394"/>
                </a:lnTo>
                <a:lnTo>
                  <a:pt x="399245" y="128788"/>
                </a:lnTo>
                <a:lnTo>
                  <a:pt x="309093" y="154546"/>
                </a:lnTo>
                <a:lnTo>
                  <a:pt x="193183" y="180304"/>
                </a:lnTo>
                <a:lnTo>
                  <a:pt x="90152" y="193183"/>
                </a:lnTo>
                <a:lnTo>
                  <a:pt x="0" y="321972"/>
                </a:lnTo>
                <a:lnTo>
                  <a:pt x="12879" y="399245"/>
                </a:lnTo>
                <a:lnTo>
                  <a:pt x="167426" y="643943"/>
                </a:lnTo>
                <a:lnTo>
                  <a:pt x="270457" y="824248"/>
                </a:lnTo>
                <a:lnTo>
                  <a:pt x="347730" y="978794"/>
                </a:lnTo>
                <a:lnTo>
                  <a:pt x="425003" y="991673"/>
                </a:lnTo>
                <a:lnTo>
                  <a:pt x="682581" y="746974"/>
                </a:lnTo>
                <a:lnTo>
                  <a:pt x="785612" y="669701"/>
                </a:lnTo>
                <a:lnTo>
                  <a:pt x="901521" y="785611"/>
                </a:lnTo>
                <a:lnTo>
                  <a:pt x="978795" y="824248"/>
                </a:lnTo>
                <a:lnTo>
                  <a:pt x="1262130" y="940157"/>
                </a:lnTo>
                <a:lnTo>
                  <a:pt x="1326524" y="940157"/>
                </a:lnTo>
                <a:lnTo>
                  <a:pt x="1468192" y="721217"/>
                </a:lnTo>
                <a:lnTo>
                  <a:pt x="1442434" y="528033"/>
                </a:lnTo>
                <a:lnTo>
                  <a:pt x="1416676" y="399245"/>
                </a:lnTo>
                <a:lnTo>
                  <a:pt x="1403798" y="412124"/>
                </a:lnTo>
              </a:path>
            </a:pathLst>
          </a:custGeom>
          <a:solidFill>
            <a:schemeClr val="accent1">
              <a:alpha val="30000"/>
            </a:schemeClr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SAT </a:t>
            </a:r>
            <a:r>
              <a:rPr lang="nb-NO" dirty="0" smtClean="0">
                <a:sym typeface="Wingdings" pitchFamily="2" charset="2"/>
              </a:rPr>
              <a:t> </a:t>
            </a:r>
            <a:r>
              <a:rPr lang="nb-NO" dirty="0" smtClean="0">
                <a:solidFill>
                  <a:srgbClr val="C00000"/>
                </a:solidFill>
                <a:sym typeface="Wingdings" pitchFamily="2" charset="2"/>
              </a:rPr>
              <a:t>k</a:t>
            </a:r>
            <a:r>
              <a:rPr lang="nb-NO" dirty="0" smtClean="0">
                <a:sym typeface="Wingdings" pitchFamily="2" charset="2"/>
              </a:rPr>
              <a:t>-Dominating Set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55776" y="2060848"/>
            <a:ext cx="4680520" cy="86409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388" y="1484784"/>
            <a:ext cx="1321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Variables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319263"/>
            <a:ext cx="170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SAT-formula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419872" y="1916832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283968" y="1988840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148064" y="1916832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84168" y="1916832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3284984"/>
            <a:ext cx="2375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k</a:t>
            </a:r>
            <a:r>
              <a:rPr lang="nb-NO" sz="2400" dirty="0" smtClean="0"/>
              <a:t> groups, each on</a:t>
            </a:r>
          </a:p>
          <a:p>
            <a:r>
              <a:rPr lang="nb-NO" sz="2400" dirty="0" smtClean="0">
                <a:solidFill>
                  <a:srgbClr val="C00000"/>
                </a:solidFill>
              </a:rPr>
              <a:t>n/k</a:t>
            </a:r>
            <a:r>
              <a:rPr lang="nb-NO" sz="2400" dirty="0" smtClean="0"/>
              <a:t> variables.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79912" y="2780928"/>
            <a:ext cx="864096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139952" y="2780928"/>
            <a:ext cx="576064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99992" y="2780928"/>
            <a:ext cx="288032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860032" y="2780928"/>
            <a:ext cx="72008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76056" y="2852936"/>
            <a:ext cx="216024" cy="165618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923928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355976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716016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076056" y="458112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699792" y="5345340"/>
            <a:ext cx="37097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200" dirty="0" smtClean="0"/>
              <a:t>One vertex for each of the </a:t>
            </a:r>
            <a:r>
              <a:rPr lang="nb-NO" sz="2200" dirty="0" smtClean="0">
                <a:solidFill>
                  <a:srgbClr val="C00000"/>
                </a:solidFill>
              </a:rPr>
              <a:t>2</a:t>
            </a:r>
            <a:r>
              <a:rPr lang="nb-NO" sz="2200" baseline="30000" dirty="0" smtClean="0">
                <a:solidFill>
                  <a:srgbClr val="C00000"/>
                </a:solidFill>
              </a:rPr>
              <a:t>n/k</a:t>
            </a:r>
            <a:r>
              <a:rPr lang="nb-NO" sz="2200" dirty="0" smtClean="0"/>
              <a:t> </a:t>
            </a:r>
            <a:br>
              <a:rPr lang="nb-NO" sz="2200" dirty="0" smtClean="0"/>
            </a:br>
            <a:r>
              <a:rPr lang="nb-NO" sz="2200" dirty="0" smtClean="0"/>
              <a:t>assignments to the variables</a:t>
            </a:r>
          </a:p>
          <a:p>
            <a:r>
              <a:rPr lang="nb-NO" sz="2200" dirty="0" smtClean="0"/>
              <a:t>in the group.</a:t>
            </a:r>
            <a:endParaRPr lang="en-US" sz="22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364088" y="2780928"/>
            <a:ext cx="648072" cy="18002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508104" y="2708920"/>
            <a:ext cx="792088" cy="187220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724128" y="2708920"/>
            <a:ext cx="864096" cy="187220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868144" y="2636912"/>
            <a:ext cx="1008112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94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7" grpId="0" animBg="1"/>
      <p:bldP spid="4" grpId="0" animBg="1"/>
      <p:bldP spid="5" grpId="0"/>
      <p:bldP spid="6" grpId="0"/>
      <p:bldP spid="13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5726" y="2564904"/>
            <a:ext cx="1307507" cy="741444"/>
            <a:chOff x="155726" y="2564904"/>
            <a:chExt cx="1307507" cy="741444"/>
          </a:xfrm>
        </p:grpSpPr>
        <p:sp>
          <p:nvSpPr>
            <p:cNvPr id="7" name="Freeform 6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" name="Oval 1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691680" y="2348880"/>
            <a:ext cx="1307507" cy="741444"/>
            <a:chOff x="155726" y="2564904"/>
            <a:chExt cx="1307507" cy="741444"/>
          </a:xfrm>
        </p:grpSpPr>
        <p:sp>
          <p:nvSpPr>
            <p:cNvPr id="74" name="Freeform 73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5" name="Oval 74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779912" y="2255508"/>
            <a:ext cx="1307507" cy="741444"/>
            <a:chOff x="155726" y="2564904"/>
            <a:chExt cx="1307507" cy="741444"/>
          </a:xfrm>
        </p:grpSpPr>
        <p:sp>
          <p:nvSpPr>
            <p:cNvPr id="78" name="Freeform 77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9" name="Oval 78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784773" y="2204864"/>
            <a:ext cx="1307507" cy="741444"/>
            <a:chOff x="155726" y="2564904"/>
            <a:chExt cx="1307507" cy="741444"/>
          </a:xfrm>
        </p:grpSpPr>
        <p:sp>
          <p:nvSpPr>
            <p:cNvPr id="82" name="Freeform 81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3" name="Oval 82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368949" y="2276872"/>
            <a:ext cx="1307507" cy="741444"/>
            <a:chOff x="155726" y="2564904"/>
            <a:chExt cx="1307507" cy="741444"/>
          </a:xfrm>
        </p:grpSpPr>
        <p:sp>
          <p:nvSpPr>
            <p:cNvPr id="86" name="Freeform 85"/>
            <p:cNvSpPr/>
            <p:nvPr/>
          </p:nvSpPr>
          <p:spPr>
            <a:xfrm rot="10800000">
              <a:off x="155726" y="2750871"/>
              <a:ext cx="1307507" cy="555477"/>
            </a:xfrm>
            <a:custGeom>
              <a:avLst/>
              <a:gdLst>
                <a:gd name="connsiteX0" fmla="*/ 0 w 1307507"/>
                <a:gd name="connsiteY0" fmla="*/ 42729 h 555477"/>
                <a:gd name="connsiteX1" fmla="*/ 94004 w 1307507"/>
                <a:gd name="connsiteY1" fmla="*/ 555477 h 555477"/>
                <a:gd name="connsiteX2" fmla="*/ 94004 w 1307507"/>
                <a:gd name="connsiteY2" fmla="*/ 42729 h 555477"/>
                <a:gd name="connsiteX3" fmla="*/ 205099 w 1307507"/>
                <a:gd name="connsiteY3" fmla="*/ 504202 h 555477"/>
                <a:gd name="connsiteX4" fmla="*/ 205099 w 1307507"/>
                <a:gd name="connsiteY4" fmla="*/ 111095 h 555477"/>
                <a:gd name="connsiteX5" fmla="*/ 324740 w 1307507"/>
                <a:gd name="connsiteY5" fmla="*/ 384561 h 555477"/>
                <a:gd name="connsiteX6" fmla="*/ 350378 w 1307507"/>
                <a:gd name="connsiteY6" fmla="*/ 205099 h 555477"/>
                <a:gd name="connsiteX7" fmla="*/ 470019 w 1307507"/>
                <a:gd name="connsiteY7" fmla="*/ 376015 h 555477"/>
                <a:gd name="connsiteX8" fmla="*/ 512748 w 1307507"/>
                <a:gd name="connsiteY8" fmla="*/ 188007 h 555477"/>
                <a:gd name="connsiteX9" fmla="*/ 589660 w 1307507"/>
                <a:gd name="connsiteY9" fmla="*/ 487110 h 555477"/>
                <a:gd name="connsiteX10" fmla="*/ 692210 w 1307507"/>
                <a:gd name="connsiteY10" fmla="*/ 196553 h 555477"/>
                <a:gd name="connsiteX11" fmla="*/ 760576 w 1307507"/>
                <a:gd name="connsiteY11" fmla="*/ 393107 h 555477"/>
                <a:gd name="connsiteX12" fmla="*/ 871671 w 1307507"/>
                <a:gd name="connsiteY12" fmla="*/ 145279 h 555477"/>
                <a:gd name="connsiteX13" fmla="*/ 880217 w 1307507"/>
                <a:gd name="connsiteY13" fmla="*/ 393107 h 555477"/>
                <a:gd name="connsiteX14" fmla="*/ 1247686 w 1307507"/>
                <a:gd name="connsiteY14" fmla="*/ 0 h 555477"/>
                <a:gd name="connsiteX15" fmla="*/ 991312 w 1307507"/>
                <a:gd name="connsiteY15" fmla="*/ 393107 h 555477"/>
                <a:gd name="connsiteX16" fmla="*/ 1307507 w 1307507"/>
                <a:gd name="connsiteY16" fmla="*/ 34183 h 555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07507" h="555477">
                  <a:moveTo>
                    <a:pt x="0" y="42729"/>
                  </a:moveTo>
                  <a:cubicBezTo>
                    <a:pt x="39168" y="299103"/>
                    <a:pt x="78337" y="555477"/>
                    <a:pt x="94004" y="555477"/>
                  </a:cubicBezTo>
                  <a:cubicBezTo>
                    <a:pt x="109671" y="555477"/>
                    <a:pt x="75488" y="51275"/>
                    <a:pt x="94004" y="42729"/>
                  </a:cubicBezTo>
                  <a:cubicBezTo>
                    <a:pt x="112520" y="34183"/>
                    <a:pt x="186583" y="492808"/>
                    <a:pt x="205099" y="504202"/>
                  </a:cubicBezTo>
                  <a:cubicBezTo>
                    <a:pt x="223615" y="515596"/>
                    <a:pt x="185159" y="131035"/>
                    <a:pt x="205099" y="111095"/>
                  </a:cubicBezTo>
                  <a:cubicBezTo>
                    <a:pt x="225039" y="91155"/>
                    <a:pt x="300527" y="368894"/>
                    <a:pt x="324740" y="384561"/>
                  </a:cubicBezTo>
                  <a:cubicBezTo>
                    <a:pt x="348953" y="400228"/>
                    <a:pt x="326165" y="206523"/>
                    <a:pt x="350378" y="205099"/>
                  </a:cubicBezTo>
                  <a:cubicBezTo>
                    <a:pt x="374591" y="203675"/>
                    <a:pt x="442957" y="378864"/>
                    <a:pt x="470019" y="376015"/>
                  </a:cubicBezTo>
                  <a:cubicBezTo>
                    <a:pt x="497081" y="373166"/>
                    <a:pt x="492808" y="169491"/>
                    <a:pt x="512748" y="188007"/>
                  </a:cubicBezTo>
                  <a:cubicBezTo>
                    <a:pt x="532688" y="206523"/>
                    <a:pt x="559750" y="485686"/>
                    <a:pt x="589660" y="487110"/>
                  </a:cubicBezTo>
                  <a:cubicBezTo>
                    <a:pt x="619570" y="488534"/>
                    <a:pt x="663724" y="212220"/>
                    <a:pt x="692210" y="196553"/>
                  </a:cubicBezTo>
                  <a:cubicBezTo>
                    <a:pt x="720696" y="180886"/>
                    <a:pt x="730666" y="401653"/>
                    <a:pt x="760576" y="393107"/>
                  </a:cubicBezTo>
                  <a:cubicBezTo>
                    <a:pt x="790486" y="384561"/>
                    <a:pt x="851731" y="145279"/>
                    <a:pt x="871671" y="145279"/>
                  </a:cubicBezTo>
                  <a:cubicBezTo>
                    <a:pt x="891611" y="145279"/>
                    <a:pt x="817548" y="417320"/>
                    <a:pt x="880217" y="393107"/>
                  </a:cubicBezTo>
                  <a:cubicBezTo>
                    <a:pt x="942886" y="368894"/>
                    <a:pt x="1229170" y="0"/>
                    <a:pt x="1247686" y="0"/>
                  </a:cubicBezTo>
                  <a:cubicBezTo>
                    <a:pt x="1266202" y="0"/>
                    <a:pt x="981342" y="387410"/>
                    <a:pt x="991312" y="393107"/>
                  </a:cubicBezTo>
                  <a:cubicBezTo>
                    <a:pt x="1001282" y="398804"/>
                    <a:pt x="1154394" y="216493"/>
                    <a:pt x="1307507" y="34183"/>
                  </a:cubicBezTo>
                </a:path>
              </a:pathLst>
            </a:custGeom>
            <a:noFill/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7" name="Oval 86"/>
            <p:cNvSpPr/>
            <p:nvPr/>
          </p:nvSpPr>
          <p:spPr>
            <a:xfrm>
              <a:off x="467544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x</a:t>
              </a:r>
              <a:endParaRPr lang="nb-NO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899592" y="2564904"/>
              <a:ext cx="288032" cy="288032"/>
            </a:xfrm>
            <a:prstGeom prst="ellipse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accent1">
                  <a:shade val="50000"/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dirty="0" smtClean="0"/>
                <a:t>y</a:t>
              </a:r>
              <a:endParaRPr lang="nb-NO" dirty="0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flipH="1">
            <a:off x="4788024" y="1556792"/>
            <a:ext cx="72008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3155324" y="2935740"/>
            <a:ext cx="2691684" cy="1094704"/>
          </a:xfrm>
          <a:custGeom>
            <a:avLst/>
            <a:gdLst>
              <a:gd name="connsiteX0" fmla="*/ 2176530 w 2691684"/>
              <a:gd name="connsiteY0" fmla="*/ 965916 h 1094704"/>
              <a:gd name="connsiteX1" fmla="*/ 2176530 w 2691684"/>
              <a:gd name="connsiteY1" fmla="*/ 965916 h 1094704"/>
              <a:gd name="connsiteX2" fmla="*/ 2343955 w 2691684"/>
              <a:gd name="connsiteY2" fmla="*/ 837127 h 1094704"/>
              <a:gd name="connsiteX3" fmla="*/ 2446986 w 2691684"/>
              <a:gd name="connsiteY3" fmla="*/ 824248 h 1094704"/>
              <a:gd name="connsiteX4" fmla="*/ 2601532 w 2691684"/>
              <a:gd name="connsiteY4" fmla="*/ 837127 h 1094704"/>
              <a:gd name="connsiteX5" fmla="*/ 2601532 w 2691684"/>
              <a:gd name="connsiteY5" fmla="*/ 837127 h 1094704"/>
              <a:gd name="connsiteX6" fmla="*/ 2691684 w 2691684"/>
              <a:gd name="connsiteY6" fmla="*/ 708338 h 1094704"/>
              <a:gd name="connsiteX7" fmla="*/ 2614411 w 2691684"/>
              <a:gd name="connsiteY7" fmla="*/ 528034 h 1094704"/>
              <a:gd name="connsiteX8" fmla="*/ 2524259 w 2691684"/>
              <a:gd name="connsiteY8" fmla="*/ 373487 h 1094704"/>
              <a:gd name="connsiteX9" fmla="*/ 2446986 w 2691684"/>
              <a:gd name="connsiteY9" fmla="*/ 167425 h 1094704"/>
              <a:gd name="connsiteX10" fmla="*/ 2292439 w 2691684"/>
              <a:gd name="connsiteY10" fmla="*/ 25758 h 1094704"/>
              <a:gd name="connsiteX11" fmla="*/ 2009104 w 2691684"/>
              <a:gd name="connsiteY11" fmla="*/ 25758 h 1094704"/>
              <a:gd name="connsiteX12" fmla="*/ 1815921 w 2691684"/>
              <a:gd name="connsiteY12" fmla="*/ 167425 h 1094704"/>
              <a:gd name="connsiteX13" fmla="*/ 1700011 w 2691684"/>
              <a:gd name="connsiteY13" fmla="*/ 193183 h 1094704"/>
              <a:gd name="connsiteX14" fmla="*/ 1493949 w 2691684"/>
              <a:gd name="connsiteY14" fmla="*/ 180304 h 1094704"/>
              <a:gd name="connsiteX15" fmla="*/ 1275008 w 2691684"/>
              <a:gd name="connsiteY15" fmla="*/ 90152 h 1094704"/>
              <a:gd name="connsiteX16" fmla="*/ 1107583 w 2691684"/>
              <a:gd name="connsiteY16" fmla="*/ 12879 h 1094704"/>
              <a:gd name="connsiteX17" fmla="*/ 991673 w 2691684"/>
              <a:gd name="connsiteY17" fmla="*/ 0 h 1094704"/>
              <a:gd name="connsiteX18" fmla="*/ 850006 w 2691684"/>
              <a:gd name="connsiteY18" fmla="*/ 0 h 1094704"/>
              <a:gd name="connsiteX19" fmla="*/ 759853 w 2691684"/>
              <a:gd name="connsiteY19" fmla="*/ 115910 h 1094704"/>
              <a:gd name="connsiteX20" fmla="*/ 656822 w 2691684"/>
              <a:gd name="connsiteY20" fmla="*/ 244699 h 1094704"/>
              <a:gd name="connsiteX21" fmla="*/ 540913 w 2691684"/>
              <a:gd name="connsiteY21" fmla="*/ 270456 h 1094704"/>
              <a:gd name="connsiteX22" fmla="*/ 399245 w 2691684"/>
              <a:gd name="connsiteY22" fmla="*/ 283335 h 1094704"/>
              <a:gd name="connsiteX23" fmla="*/ 257577 w 2691684"/>
              <a:gd name="connsiteY23" fmla="*/ 231820 h 1094704"/>
              <a:gd name="connsiteX24" fmla="*/ 0 w 2691684"/>
              <a:gd name="connsiteY24" fmla="*/ 386366 h 1094704"/>
              <a:gd name="connsiteX25" fmla="*/ 0 w 2691684"/>
              <a:gd name="connsiteY25" fmla="*/ 772732 h 1094704"/>
              <a:gd name="connsiteX26" fmla="*/ 51515 w 2691684"/>
              <a:gd name="connsiteY26" fmla="*/ 953037 h 1094704"/>
              <a:gd name="connsiteX27" fmla="*/ 231820 w 2691684"/>
              <a:gd name="connsiteY27" fmla="*/ 1043189 h 1094704"/>
              <a:gd name="connsiteX28" fmla="*/ 502276 w 2691684"/>
              <a:gd name="connsiteY28" fmla="*/ 991673 h 1094704"/>
              <a:gd name="connsiteX29" fmla="*/ 759853 w 2691684"/>
              <a:gd name="connsiteY29" fmla="*/ 914400 h 1094704"/>
              <a:gd name="connsiteX30" fmla="*/ 1081825 w 2691684"/>
              <a:gd name="connsiteY30" fmla="*/ 1004552 h 1094704"/>
              <a:gd name="connsiteX31" fmla="*/ 1197735 w 2691684"/>
              <a:gd name="connsiteY31" fmla="*/ 1043189 h 1094704"/>
              <a:gd name="connsiteX32" fmla="*/ 1300766 w 2691684"/>
              <a:gd name="connsiteY32" fmla="*/ 1094704 h 1094704"/>
              <a:gd name="connsiteX33" fmla="*/ 1455313 w 2691684"/>
              <a:gd name="connsiteY33" fmla="*/ 1056068 h 1094704"/>
              <a:gd name="connsiteX34" fmla="*/ 1764406 w 2691684"/>
              <a:gd name="connsiteY34" fmla="*/ 901521 h 1094704"/>
              <a:gd name="connsiteX35" fmla="*/ 1803042 w 2691684"/>
              <a:gd name="connsiteY35" fmla="*/ 888642 h 1094704"/>
              <a:gd name="connsiteX36" fmla="*/ 1970468 w 2691684"/>
              <a:gd name="connsiteY36" fmla="*/ 901521 h 1094704"/>
              <a:gd name="connsiteX37" fmla="*/ 1970468 w 2691684"/>
              <a:gd name="connsiteY37" fmla="*/ 901521 h 1094704"/>
              <a:gd name="connsiteX38" fmla="*/ 2176530 w 2691684"/>
              <a:gd name="connsiteY38" fmla="*/ 965916 h 109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691684" h="1094704">
                <a:moveTo>
                  <a:pt x="2176530" y="965916"/>
                </a:moveTo>
                <a:lnTo>
                  <a:pt x="2176530" y="965916"/>
                </a:lnTo>
                <a:lnTo>
                  <a:pt x="2343955" y="837127"/>
                </a:lnTo>
                <a:lnTo>
                  <a:pt x="2446986" y="824248"/>
                </a:lnTo>
                <a:lnTo>
                  <a:pt x="2601532" y="837127"/>
                </a:lnTo>
                <a:lnTo>
                  <a:pt x="2601532" y="837127"/>
                </a:lnTo>
                <a:lnTo>
                  <a:pt x="2691684" y="708338"/>
                </a:lnTo>
                <a:lnTo>
                  <a:pt x="2614411" y="528034"/>
                </a:lnTo>
                <a:lnTo>
                  <a:pt x="2524259" y="373487"/>
                </a:lnTo>
                <a:lnTo>
                  <a:pt x="2446986" y="167425"/>
                </a:lnTo>
                <a:lnTo>
                  <a:pt x="2292439" y="25758"/>
                </a:lnTo>
                <a:lnTo>
                  <a:pt x="2009104" y="25758"/>
                </a:lnTo>
                <a:lnTo>
                  <a:pt x="1815921" y="167425"/>
                </a:lnTo>
                <a:lnTo>
                  <a:pt x="1700011" y="193183"/>
                </a:lnTo>
                <a:cubicBezTo>
                  <a:pt x="1536967" y="178361"/>
                  <a:pt x="1605761" y="180304"/>
                  <a:pt x="1493949" y="180304"/>
                </a:cubicBezTo>
                <a:lnTo>
                  <a:pt x="1275008" y="90152"/>
                </a:lnTo>
                <a:lnTo>
                  <a:pt x="1107583" y="12879"/>
                </a:lnTo>
                <a:lnTo>
                  <a:pt x="991673" y="0"/>
                </a:lnTo>
                <a:lnTo>
                  <a:pt x="850006" y="0"/>
                </a:lnTo>
                <a:lnTo>
                  <a:pt x="759853" y="115910"/>
                </a:lnTo>
                <a:cubicBezTo>
                  <a:pt x="663380" y="226165"/>
                  <a:pt x="690109" y="178124"/>
                  <a:pt x="656822" y="244699"/>
                </a:cubicBezTo>
                <a:lnTo>
                  <a:pt x="540913" y="270456"/>
                </a:lnTo>
                <a:lnTo>
                  <a:pt x="399245" y="283335"/>
                </a:lnTo>
                <a:lnTo>
                  <a:pt x="257577" y="231820"/>
                </a:lnTo>
                <a:lnTo>
                  <a:pt x="0" y="386366"/>
                </a:lnTo>
                <a:lnTo>
                  <a:pt x="0" y="772732"/>
                </a:lnTo>
                <a:lnTo>
                  <a:pt x="51515" y="953037"/>
                </a:lnTo>
                <a:lnTo>
                  <a:pt x="231820" y="1043189"/>
                </a:lnTo>
                <a:lnTo>
                  <a:pt x="502276" y="991673"/>
                </a:lnTo>
                <a:lnTo>
                  <a:pt x="759853" y="914400"/>
                </a:lnTo>
                <a:lnTo>
                  <a:pt x="1081825" y="1004552"/>
                </a:lnTo>
                <a:lnTo>
                  <a:pt x="1197735" y="1043189"/>
                </a:lnTo>
                <a:lnTo>
                  <a:pt x="1300766" y="1094704"/>
                </a:lnTo>
                <a:lnTo>
                  <a:pt x="1455313" y="1056068"/>
                </a:lnTo>
                <a:lnTo>
                  <a:pt x="1764406" y="901521"/>
                </a:lnTo>
                <a:lnTo>
                  <a:pt x="1803042" y="888642"/>
                </a:lnTo>
                <a:lnTo>
                  <a:pt x="1970468" y="901521"/>
                </a:lnTo>
                <a:lnTo>
                  <a:pt x="1970468" y="901521"/>
                </a:lnTo>
                <a:lnTo>
                  <a:pt x="2176530" y="96591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555776" y="836712"/>
            <a:ext cx="4680520" cy="86409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388" y="260648"/>
            <a:ext cx="1321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Variables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879103"/>
            <a:ext cx="170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/>
              <a:t>SAT-formula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419872" y="692696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283968" y="764704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148064" y="692696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84168" y="692696"/>
            <a:ext cx="0" cy="1224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0" y="1445875"/>
            <a:ext cx="2375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k</a:t>
            </a:r>
            <a:r>
              <a:rPr lang="nb-NO" sz="2400" dirty="0" smtClean="0"/>
              <a:t> groups, each on</a:t>
            </a:r>
          </a:p>
          <a:p>
            <a:r>
              <a:rPr lang="nb-NO" sz="2400" dirty="0" smtClean="0">
                <a:solidFill>
                  <a:srgbClr val="C00000"/>
                </a:solidFill>
              </a:rPr>
              <a:t>n/k</a:t>
            </a:r>
            <a:r>
              <a:rPr lang="nb-NO" sz="2400" dirty="0" smtClean="0"/>
              <a:t> variables.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707904" y="1556792"/>
            <a:ext cx="864096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067944" y="1556792"/>
            <a:ext cx="576064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427984" y="1556792"/>
            <a:ext cx="288032" cy="172819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004048" y="1628800"/>
            <a:ext cx="216024" cy="165618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491880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851920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83968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644008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076056" y="335699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364088" y="1412776"/>
            <a:ext cx="1860960" cy="2450243"/>
            <a:chOff x="5364088" y="1412776"/>
            <a:chExt cx="1860960" cy="2450243"/>
          </a:xfrm>
        </p:grpSpPr>
        <p:sp>
          <p:nvSpPr>
            <p:cNvPr id="47" name="Freeform 46"/>
            <p:cNvSpPr/>
            <p:nvPr/>
          </p:nvSpPr>
          <p:spPr>
            <a:xfrm>
              <a:off x="5756856" y="2871346"/>
              <a:ext cx="1468192" cy="991673"/>
            </a:xfrm>
            <a:custGeom>
              <a:avLst/>
              <a:gdLst>
                <a:gd name="connsiteX0" fmla="*/ 1403798 w 1468192"/>
                <a:gd name="connsiteY0" fmla="*/ 528033 h 991673"/>
                <a:gd name="connsiteX1" fmla="*/ 1390919 w 1468192"/>
                <a:gd name="connsiteY1" fmla="*/ 399245 h 991673"/>
                <a:gd name="connsiteX2" fmla="*/ 1352282 w 1468192"/>
                <a:gd name="connsiteY2" fmla="*/ 257577 h 991673"/>
                <a:gd name="connsiteX3" fmla="*/ 1313645 w 1468192"/>
                <a:gd name="connsiteY3" fmla="*/ 154546 h 991673"/>
                <a:gd name="connsiteX4" fmla="*/ 1236372 w 1468192"/>
                <a:gd name="connsiteY4" fmla="*/ 25757 h 991673"/>
                <a:gd name="connsiteX5" fmla="*/ 1146220 w 1468192"/>
                <a:gd name="connsiteY5" fmla="*/ 64394 h 991673"/>
                <a:gd name="connsiteX6" fmla="*/ 1043189 w 1468192"/>
                <a:gd name="connsiteY6" fmla="*/ 154546 h 991673"/>
                <a:gd name="connsiteX7" fmla="*/ 1043189 w 1468192"/>
                <a:gd name="connsiteY7" fmla="*/ 154546 h 991673"/>
                <a:gd name="connsiteX8" fmla="*/ 850006 w 1468192"/>
                <a:gd name="connsiteY8" fmla="*/ 12879 h 991673"/>
                <a:gd name="connsiteX9" fmla="*/ 746975 w 1468192"/>
                <a:gd name="connsiteY9" fmla="*/ 0 h 991673"/>
                <a:gd name="connsiteX10" fmla="*/ 605307 w 1468192"/>
                <a:gd name="connsiteY10" fmla="*/ 38636 h 991673"/>
                <a:gd name="connsiteX11" fmla="*/ 502276 w 1468192"/>
                <a:gd name="connsiteY11" fmla="*/ 64394 h 991673"/>
                <a:gd name="connsiteX12" fmla="*/ 399245 w 1468192"/>
                <a:gd name="connsiteY12" fmla="*/ 128788 h 991673"/>
                <a:gd name="connsiteX13" fmla="*/ 309093 w 1468192"/>
                <a:gd name="connsiteY13" fmla="*/ 154546 h 991673"/>
                <a:gd name="connsiteX14" fmla="*/ 193183 w 1468192"/>
                <a:gd name="connsiteY14" fmla="*/ 180304 h 991673"/>
                <a:gd name="connsiteX15" fmla="*/ 90152 w 1468192"/>
                <a:gd name="connsiteY15" fmla="*/ 193183 h 991673"/>
                <a:gd name="connsiteX16" fmla="*/ 0 w 1468192"/>
                <a:gd name="connsiteY16" fmla="*/ 321972 h 991673"/>
                <a:gd name="connsiteX17" fmla="*/ 12879 w 1468192"/>
                <a:gd name="connsiteY17" fmla="*/ 399245 h 991673"/>
                <a:gd name="connsiteX18" fmla="*/ 167426 w 1468192"/>
                <a:gd name="connsiteY18" fmla="*/ 643943 h 991673"/>
                <a:gd name="connsiteX19" fmla="*/ 270457 w 1468192"/>
                <a:gd name="connsiteY19" fmla="*/ 824248 h 991673"/>
                <a:gd name="connsiteX20" fmla="*/ 347730 w 1468192"/>
                <a:gd name="connsiteY20" fmla="*/ 978794 h 991673"/>
                <a:gd name="connsiteX21" fmla="*/ 425003 w 1468192"/>
                <a:gd name="connsiteY21" fmla="*/ 991673 h 991673"/>
                <a:gd name="connsiteX22" fmla="*/ 682581 w 1468192"/>
                <a:gd name="connsiteY22" fmla="*/ 746974 h 991673"/>
                <a:gd name="connsiteX23" fmla="*/ 785612 w 1468192"/>
                <a:gd name="connsiteY23" fmla="*/ 669701 h 991673"/>
                <a:gd name="connsiteX24" fmla="*/ 901521 w 1468192"/>
                <a:gd name="connsiteY24" fmla="*/ 785611 h 991673"/>
                <a:gd name="connsiteX25" fmla="*/ 978795 w 1468192"/>
                <a:gd name="connsiteY25" fmla="*/ 824248 h 991673"/>
                <a:gd name="connsiteX26" fmla="*/ 1262130 w 1468192"/>
                <a:gd name="connsiteY26" fmla="*/ 940157 h 991673"/>
                <a:gd name="connsiteX27" fmla="*/ 1326524 w 1468192"/>
                <a:gd name="connsiteY27" fmla="*/ 940157 h 991673"/>
                <a:gd name="connsiteX28" fmla="*/ 1468192 w 1468192"/>
                <a:gd name="connsiteY28" fmla="*/ 721217 h 991673"/>
                <a:gd name="connsiteX29" fmla="*/ 1442434 w 1468192"/>
                <a:gd name="connsiteY29" fmla="*/ 528033 h 991673"/>
                <a:gd name="connsiteX30" fmla="*/ 1416676 w 1468192"/>
                <a:gd name="connsiteY30" fmla="*/ 399245 h 991673"/>
                <a:gd name="connsiteX31" fmla="*/ 1403798 w 1468192"/>
                <a:gd name="connsiteY31" fmla="*/ 412124 h 991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68192" h="991673">
                  <a:moveTo>
                    <a:pt x="1403798" y="528033"/>
                  </a:moveTo>
                  <a:lnTo>
                    <a:pt x="1390919" y="399245"/>
                  </a:lnTo>
                  <a:cubicBezTo>
                    <a:pt x="1363079" y="273964"/>
                    <a:pt x="1382861" y="318736"/>
                    <a:pt x="1352282" y="257577"/>
                  </a:cubicBezTo>
                  <a:lnTo>
                    <a:pt x="1313645" y="154546"/>
                  </a:lnTo>
                  <a:lnTo>
                    <a:pt x="1236372" y="25757"/>
                  </a:lnTo>
                  <a:lnTo>
                    <a:pt x="1146220" y="64394"/>
                  </a:lnTo>
                  <a:lnTo>
                    <a:pt x="1043189" y="154546"/>
                  </a:lnTo>
                  <a:lnTo>
                    <a:pt x="1043189" y="154546"/>
                  </a:lnTo>
                  <a:lnTo>
                    <a:pt x="850006" y="12879"/>
                  </a:lnTo>
                  <a:lnTo>
                    <a:pt x="746975" y="0"/>
                  </a:lnTo>
                  <a:lnTo>
                    <a:pt x="605307" y="38636"/>
                  </a:lnTo>
                  <a:lnTo>
                    <a:pt x="502276" y="64394"/>
                  </a:lnTo>
                  <a:lnTo>
                    <a:pt x="399245" y="128788"/>
                  </a:lnTo>
                  <a:lnTo>
                    <a:pt x="309093" y="154546"/>
                  </a:lnTo>
                  <a:lnTo>
                    <a:pt x="193183" y="180304"/>
                  </a:lnTo>
                  <a:lnTo>
                    <a:pt x="90152" y="193183"/>
                  </a:lnTo>
                  <a:lnTo>
                    <a:pt x="0" y="321972"/>
                  </a:lnTo>
                  <a:lnTo>
                    <a:pt x="12879" y="399245"/>
                  </a:lnTo>
                  <a:lnTo>
                    <a:pt x="167426" y="643943"/>
                  </a:lnTo>
                  <a:lnTo>
                    <a:pt x="270457" y="824248"/>
                  </a:lnTo>
                  <a:lnTo>
                    <a:pt x="347730" y="978794"/>
                  </a:lnTo>
                  <a:lnTo>
                    <a:pt x="425003" y="991673"/>
                  </a:lnTo>
                  <a:lnTo>
                    <a:pt x="682581" y="746974"/>
                  </a:lnTo>
                  <a:lnTo>
                    <a:pt x="785612" y="669701"/>
                  </a:lnTo>
                  <a:lnTo>
                    <a:pt x="901521" y="785611"/>
                  </a:lnTo>
                  <a:lnTo>
                    <a:pt x="978795" y="824248"/>
                  </a:lnTo>
                  <a:lnTo>
                    <a:pt x="1262130" y="940157"/>
                  </a:lnTo>
                  <a:lnTo>
                    <a:pt x="1326524" y="940157"/>
                  </a:lnTo>
                  <a:lnTo>
                    <a:pt x="1468192" y="721217"/>
                  </a:lnTo>
                  <a:lnTo>
                    <a:pt x="1442434" y="528033"/>
                  </a:lnTo>
                  <a:lnTo>
                    <a:pt x="1416676" y="399245"/>
                  </a:lnTo>
                  <a:lnTo>
                    <a:pt x="1403798" y="412124"/>
                  </a:lnTo>
                </a:path>
              </a:pathLst>
            </a:custGeom>
            <a:solidFill>
              <a:schemeClr val="accent1">
                <a:alpha val="30000"/>
              </a:schemeClr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5364088" y="1556792"/>
              <a:ext cx="648072" cy="180020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5508104" y="1484784"/>
              <a:ext cx="792088" cy="1872208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5724128" y="1484784"/>
              <a:ext cx="864096" cy="1872208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868144" y="1412776"/>
              <a:ext cx="1008112" cy="2016224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619672" y="1412776"/>
            <a:ext cx="2376264" cy="2575849"/>
            <a:chOff x="5508104" y="1260376"/>
            <a:chExt cx="2376264" cy="2575849"/>
          </a:xfrm>
        </p:grpSpPr>
        <p:sp>
          <p:nvSpPr>
            <p:cNvPr id="40" name="Freeform 39"/>
            <p:cNvSpPr/>
            <p:nvPr/>
          </p:nvSpPr>
          <p:spPr>
            <a:xfrm>
              <a:off x="5508104" y="2844552"/>
              <a:ext cx="1468192" cy="991673"/>
            </a:xfrm>
            <a:custGeom>
              <a:avLst/>
              <a:gdLst>
                <a:gd name="connsiteX0" fmla="*/ 1403798 w 1468192"/>
                <a:gd name="connsiteY0" fmla="*/ 528033 h 991673"/>
                <a:gd name="connsiteX1" fmla="*/ 1390919 w 1468192"/>
                <a:gd name="connsiteY1" fmla="*/ 399245 h 991673"/>
                <a:gd name="connsiteX2" fmla="*/ 1352282 w 1468192"/>
                <a:gd name="connsiteY2" fmla="*/ 257577 h 991673"/>
                <a:gd name="connsiteX3" fmla="*/ 1313645 w 1468192"/>
                <a:gd name="connsiteY3" fmla="*/ 154546 h 991673"/>
                <a:gd name="connsiteX4" fmla="*/ 1236372 w 1468192"/>
                <a:gd name="connsiteY4" fmla="*/ 25757 h 991673"/>
                <a:gd name="connsiteX5" fmla="*/ 1146220 w 1468192"/>
                <a:gd name="connsiteY5" fmla="*/ 64394 h 991673"/>
                <a:gd name="connsiteX6" fmla="*/ 1043189 w 1468192"/>
                <a:gd name="connsiteY6" fmla="*/ 154546 h 991673"/>
                <a:gd name="connsiteX7" fmla="*/ 1043189 w 1468192"/>
                <a:gd name="connsiteY7" fmla="*/ 154546 h 991673"/>
                <a:gd name="connsiteX8" fmla="*/ 850006 w 1468192"/>
                <a:gd name="connsiteY8" fmla="*/ 12879 h 991673"/>
                <a:gd name="connsiteX9" fmla="*/ 746975 w 1468192"/>
                <a:gd name="connsiteY9" fmla="*/ 0 h 991673"/>
                <a:gd name="connsiteX10" fmla="*/ 605307 w 1468192"/>
                <a:gd name="connsiteY10" fmla="*/ 38636 h 991673"/>
                <a:gd name="connsiteX11" fmla="*/ 502276 w 1468192"/>
                <a:gd name="connsiteY11" fmla="*/ 64394 h 991673"/>
                <a:gd name="connsiteX12" fmla="*/ 399245 w 1468192"/>
                <a:gd name="connsiteY12" fmla="*/ 128788 h 991673"/>
                <a:gd name="connsiteX13" fmla="*/ 309093 w 1468192"/>
                <a:gd name="connsiteY13" fmla="*/ 154546 h 991673"/>
                <a:gd name="connsiteX14" fmla="*/ 193183 w 1468192"/>
                <a:gd name="connsiteY14" fmla="*/ 180304 h 991673"/>
                <a:gd name="connsiteX15" fmla="*/ 90152 w 1468192"/>
                <a:gd name="connsiteY15" fmla="*/ 193183 h 991673"/>
                <a:gd name="connsiteX16" fmla="*/ 0 w 1468192"/>
                <a:gd name="connsiteY16" fmla="*/ 321972 h 991673"/>
                <a:gd name="connsiteX17" fmla="*/ 12879 w 1468192"/>
                <a:gd name="connsiteY17" fmla="*/ 399245 h 991673"/>
                <a:gd name="connsiteX18" fmla="*/ 167426 w 1468192"/>
                <a:gd name="connsiteY18" fmla="*/ 643943 h 991673"/>
                <a:gd name="connsiteX19" fmla="*/ 270457 w 1468192"/>
                <a:gd name="connsiteY19" fmla="*/ 824248 h 991673"/>
                <a:gd name="connsiteX20" fmla="*/ 347730 w 1468192"/>
                <a:gd name="connsiteY20" fmla="*/ 978794 h 991673"/>
                <a:gd name="connsiteX21" fmla="*/ 425003 w 1468192"/>
                <a:gd name="connsiteY21" fmla="*/ 991673 h 991673"/>
                <a:gd name="connsiteX22" fmla="*/ 682581 w 1468192"/>
                <a:gd name="connsiteY22" fmla="*/ 746974 h 991673"/>
                <a:gd name="connsiteX23" fmla="*/ 785612 w 1468192"/>
                <a:gd name="connsiteY23" fmla="*/ 669701 h 991673"/>
                <a:gd name="connsiteX24" fmla="*/ 901521 w 1468192"/>
                <a:gd name="connsiteY24" fmla="*/ 785611 h 991673"/>
                <a:gd name="connsiteX25" fmla="*/ 978795 w 1468192"/>
                <a:gd name="connsiteY25" fmla="*/ 824248 h 991673"/>
                <a:gd name="connsiteX26" fmla="*/ 1262130 w 1468192"/>
                <a:gd name="connsiteY26" fmla="*/ 940157 h 991673"/>
                <a:gd name="connsiteX27" fmla="*/ 1326524 w 1468192"/>
                <a:gd name="connsiteY27" fmla="*/ 940157 h 991673"/>
                <a:gd name="connsiteX28" fmla="*/ 1468192 w 1468192"/>
                <a:gd name="connsiteY28" fmla="*/ 721217 h 991673"/>
                <a:gd name="connsiteX29" fmla="*/ 1442434 w 1468192"/>
                <a:gd name="connsiteY29" fmla="*/ 528033 h 991673"/>
                <a:gd name="connsiteX30" fmla="*/ 1416676 w 1468192"/>
                <a:gd name="connsiteY30" fmla="*/ 399245 h 991673"/>
                <a:gd name="connsiteX31" fmla="*/ 1403798 w 1468192"/>
                <a:gd name="connsiteY31" fmla="*/ 412124 h 991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68192" h="991673">
                  <a:moveTo>
                    <a:pt x="1403798" y="528033"/>
                  </a:moveTo>
                  <a:lnTo>
                    <a:pt x="1390919" y="399245"/>
                  </a:lnTo>
                  <a:cubicBezTo>
                    <a:pt x="1363079" y="273964"/>
                    <a:pt x="1382861" y="318736"/>
                    <a:pt x="1352282" y="257577"/>
                  </a:cubicBezTo>
                  <a:lnTo>
                    <a:pt x="1313645" y="154546"/>
                  </a:lnTo>
                  <a:lnTo>
                    <a:pt x="1236372" y="25757"/>
                  </a:lnTo>
                  <a:lnTo>
                    <a:pt x="1146220" y="64394"/>
                  </a:lnTo>
                  <a:lnTo>
                    <a:pt x="1043189" y="154546"/>
                  </a:lnTo>
                  <a:lnTo>
                    <a:pt x="1043189" y="154546"/>
                  </a:lnTo>
                  <a:lnTo>
                    <a:pt x="850006" y="12879"/>
                  </a:lnTo>
                  <a:lnTo>
                    <a:pt x="746975" y="0"/>
                  </a:lnTo>
                  <a:lnTo>
                    <a:pt x="605307" y="38636"/>
                  </a:lnTo>
                  <a:lnTo>
                    <a:pt x="502276" y="64394"/>
                  </a:lnTo>
                  <a:lnTo>
                    <a:pt x="399245" y="128788"/>
                  </a:lnTo>
                  <a:lnTo>
                    <a:pt x="309093" y="154546"/>
                  </a:lnTo>
                  <a:lnTo>
                    <a:pt x="193183" y="180304"/>
                  </a:lnTo>
                  <a:lnTo>
                    <a:pt x="90152" y="193183"/>
                  </a:lnTo>
                  <a:lnTo>
                    <a:pt x="0" y="321972"/>
                  </a:lnTo>
                  <a:lnTo>
                    <a:pt x="12879" y="399245"/>
                  </a:lnTo>
                  <a:lnTo>
                    <a:pt x="167426" y="643943"/>
                  </a:lnTo>
                  <a:lnTo>
                    <a:pt x="270457" y="824248"/>
                  </a:lnTo>
                  <a:lnTo>
                    <a:pt x="347730" y="978794"/>
                  </a:lnTo>
                  <a:lnTo>
                    <a:pt x="425003" y="991673"/>
                  </a:lnTo>
                  <a:lnTo>
                    <a:pt x="682581" y="746974"/>
                  </a:lnTo>
                  <a:lnTo>
                    <a:pt x="785612" y="669701"/>
                  </a:lnTo>
                  <a:lnTo>
                    <a:pt x="901521" y="785611"/>
                  </a:lnTo>
                  <a:lnTo>
                    <a:pt x="978795" y="824248"/>
                  </a:lnTo>
                  <a:lnTo>
                    <a:pt x="1262130" y="940157"/>
                  </a:lnTo>
                  <a:lnTo>
                    <a:pt x="1326524" y="940157"/>
                  </a:lnTo>
                  <a:lnTo>
                    <a:pt x="1468192" y="721217"/>
                  </a:lnTo>
                  <a:lnTo>
                    <a:pt x="1442434" y="528033"/>
                  </a:lnTo>
                  <a:lnTo>
                    <a:pt x="1416676" y="399245"/>
                  </a:lnTo>
                  <a:lnTo>
                    <a:pt x="1403798" y="412124"/>
                  </a:lnTo>
                </a:path>
              </a:pathLst>
            </a:custGeom>
            <a:solidFill>
              <a:schemeClr val="accent1">
                <a:alpha val="30000"/>
              </a:schemeClr>
            </a:solidFill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H="1">
              <a:off x="5796136" y="1260376"/>
              <a:ext cx="1728192" cy="216024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6084168" y="1260376"/>
              <a:ext cx="1584176" cy="216024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6444208" y="1332384"/>
              <a:ext cx="1368152" cy="2088232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6732240" y="1404392"/>
              <a:ext cx="1152128" cy="2016224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Freeform 54"/>
          <p:cNvSpPr/>
          <p:nvPr/>
        </p:nvSpPr>
        <p:spPr>
          <a:xfrm>
            <a:off x="204717" y="3181082"/>
            <a:ext cx="1326587" cy="955404"/>
          </a:xfrm>
          <a:custGeom>
            <a:avLst/>
            <a:gdLst>
              <a:gd name="connsiteX0" fmla="*/ 1108928 w 1326587"/>
              <a:gd name="connsiteY0" fmla="*/ 270456 h 955404"/>
              <a:gd name="connsiteX1" fmla="*/ 1108928 w 1326587"/>
              <a:gd name="connsiteY1" fmla="*/ 270456 h 955404"/>
              <a:gd name="connsiteX2" fmla="*/ 1083170 w 1326587"/>
              <a:gd name="connsiteY2" fmla="*/ 141667 h 955404"/>
              <a:gd name="connsiteX3" fmla="*/ 1044534 w 1326587"/>
              <a:gd name="connsiteY3" fmla="*/ 77273 h 955404"/>
              <a:gd name="connsiteX4" fmla="*/ 967260 w 1326587"/>
              <a:gd name="connsiteY4" fmla="*/ 12879 h 955404"/>
              <a:gd name="connsiteX5" fmla="*/ 928624 w 1326587"/>
              <a:gd name="connsiteY5" fmla="*/ 0 h 955404"/>
              <a:gd name="connsiteX6" fmla="*/ 902866 w 1326587"/>
              <a:gd name="connsiteY6" fmla="*/ 38636 h 955404"/>
              <a:gd name="connsiteX7" fmla="*/ 864229 w 1326587"/>
              <a:gd name="connsiteY7" fmla="*/ 90152 h 955404"/>
              <a:gd name="connsiteX8" fmla="*/ 851351 w 1326587"/>
              <a:gd name="connsiteY8" fmla="*/ 141667 h 955404"/>
              <a:gd name="connsiteX9" fmla="*/ 812714 w 1326587"/>
              <a:gd name="connsiteY9" fmla="*/ 218941 h 955404"/>
              <a:gd name="connsiteX10" fmla="*/ 735441 w 1326587"/>
              <a:gd name="connsiteY10" fmla="*/ 167425 h 955404"/>
              <a:gd name="connsiteX11" fmla="*/ 658168 w 1326587"/>
              <a:gd name="connsiteY11" fmla="*/ 90152 h 955404"/>
              <a:gd name="connsiteX12" fmla="*/ 619531 w 1326587"/>
              <a:gd name="connsiteY12" fmla="*/ 77273 h 955404"/>
              <a:gd name="connsiteX13" fmla="*/ 529379 w 1326587"/>
              <a:gd name="connsiteY13" fmla="*/ 51515 h 955404"/>
              <a:gd name="connsiteX14" fmla="*/ 490742 w 1326587"/>
              <a:gd name="connsiteY14" fmla="*/ 25757 h 955404"/>
              <a:gd name="connsiteX15" fmla="*/ 258922 w 1326587"/>
              <a:gd name="connsiteY15" fmla="*/ 38636 h 955404"/>
              <a:gd name="connsiteX16" fmla="*/ 130134 w 1326587"/>
              <a:gd name="connsiteY16" fmla="*/ 90152 h 955404"/>
              <a:gd name="connsiteX17" fmla="*/ 52860 w 1326587"/>
              <a:gd name="connsiteY17" fmla="*/ 128788 h 955404"/>
              <a:gd name="connsiteX18" fmla="*/ 1345 w 1326587"/>
              <a:gd name="connsiteY18" fmla="*/ 206062 h 955404"/>
              <a:gd name="connsiteX19" fmla="*/ 14224 w 1326587"/>
              <a:gd name="connsiteY19" fmla="*/ 502276 h 955404"/>
              <a:gd name="connsiteX20" fmla="*/ 39982 w 1326587"/>
              <a:gd name="connsiteY20" fmla="*/ 592428 h 955404"/>
              <a:gd name="connsiteX21" fmla="*/ 91497 w 1326587"/>
              <a:gd name="connsiteY21" fmla="*/ 708338 h 955404"/>
              <a:gd name="connsiteX22" fmla="*/ 117255 w 1326587"/>
              <a:gd name="connsiteY22" fmla="*/ 746974 h 955404"/>
              <a:gd name="connsiteX23" fmla="*/ 246044 w 1326587"/>
              <a:gd name="connsiteY23" fmla="*/ 785611 h 955404"/>
              <a:gd name="connsiteX24" fmla="*/ 284680 w 1326587"/>
              <a:gd name="connsiteY24" fmla="*/ 798490 h 955404"/>
              <a:gd name="connsiteX25" fmla="*/ 323317 w 1326587"/>
              <a:gd name="connsiteY25" fmla="*/ 875763 h 955404"/>
              <a:gd name="connsiteX26" fmla="*/ 387711 w 1326587"/>
              <a:gd name="connsiteY26" fmla="*/ 888642 h 955404"/>
              <a:gd name="connsiteX27" fmla="*/ 490742 w 1326587"/>
              <a:gd name="connsiteY27" fmla="*/ 901521 h 955404"/>
              <a:gd name="connsiteX28" fmla="*/ 568015 w 1326587"/>
              <a:gd name="connsiteY28" fmla="*/ 914400 h 955404"/>
              <a:gd name="connsiteX29" fmla="*/ 658168 w 1326587"/>
              <a:gd name="connsiteY29" fmla="*/ 953036 h 955404"/>
              <a:gd name="connsiteX30" fmla="*/ 696804 w 1326587"/>
              <a:gd name="connsiteY30" fmla="*/ 927279 h 955404"/>
              <a:gd name="connsiteX31" fmla="*/ 799835 w 1326587"/>
              <a:gd name="connsiteY31" fmla="*/ 901521 h 955404"/>
              <a:gd name="connsiteX32" fmla="*/ 838472 w 1326587"/>
              <a:gd name="connsiteY32" fmla="*/ 875763 h 955404"/>
              <a:gd name="connsiteX33" fmla="*/ 928624 w 1326587"/>
              <a:gd name="connsiteY33" fmla="*/ 824248 h 955404"/>
              <a:gd name="connsiteX34" fmla="*/ 1005897 w 1326587"/>
              <a:gd name="connsiteY34" fmla="*/ 837126 h 955404"/>
              <a:gd name="connsiteX35" fmla="*/ 1083170 w 1326587"/>
              <a:gd name="connsiteY35" fmla="*/ 811369 h 955404"/>
              <a:gd name="connsiteX36" fmla="*/ 1121807 w 1326587"/>
              <a:gd name="connsiteY36" fmla="*/ 772732 h 955404"/>
              <a:gd name="connsiteX37" fmla="*/ 1160444 w 1326587"/>
              <a:gd name="connsiteY37" fmla="*/ 759853 h 955404"/>
              <a:gd name="connsiteX38" fmla="*/ 1173322 w 1326587"/>
              <a:gd name="connsiteY38" fmla="*/ 721217 h 955404"/>
              <a:gd name="connsiteX39" fmla="*/ 1211959 w 1326587"/>
              <a:gd name="connsiteY39" fmla="*/ 695459 h 955404"/>
              <a:gd name="connsiteX40" fmla="*/ 1237717 w 1326587"/>
              <a:gd name="connsiteY40" fmla="*/ 656822 h 955404"/>
              <a:gd name="connsiteX41" fmla="*/ 1302111 w 1326587"/>
              <a:gd name="connsiteY41" fmla="*/ 605307 h 955404"/>
              <a:gd name="connsiteX42" fmla="*/ 1289232 w 1326587"/>
              <a:gd name="connsiteY42" fmla="*/ 553791 h 955404"/>
              <a:gd name="connsiteX43" fmla="*/ 1199080 w 1326587"/>
              <a:gd name="connsiteY43" fmla="*/ 450760 h 955404"/>
              <a:gd name="connsiteX44" fmla="*/ 1134686 w 1326587"/>
              <a:gd name="connsiteY44" fmla="*/ 334850 h 955404"/>
              <a:gd name="connsiteX45" fmla="*/ 1108928 w 1326587"/>
              <a:gd name="connsiteY45" fmla="*/ 270456 h 95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26587" h="955404">
                <a:moveTo>
                  <a:pt x="1108928" y="270456"/>
                </a:moveTo>
                <a:lnTo>
                  <a:pt x="1108928" y="270456"/>
                </a:lnTo>
                <a:cubicBezTo>
                  <a:pt x="1100342" y="227526"/>
                  <a:pt x="1097014" y="183200"/>
                  <a:pt x="1083170" y="141667"/>
                </a:cubicBezTo>
                <a:cubicBezTo>
                  <a:pt x="1075254" y="117920"/>
                  <a:pt x="1059553" y="97298"/>
                  <a:pt x="1044534" y="77273"/>
                </a:cubicBezTo>
                <a:cubicBezTo>
                  <a:pt x="1027443" y="54485"/>
                  <a:pt x="993440" y="25969"/>
                  <a:pt x="967260" y="12879"/>
                </a:cubicBezTo>
                <a:cubicBezTo>
                  <a:pt x="955118" y="6808"/>
                  <a:pt x="941503" y="4293"/>
                  <a:pt x="928624" y="0"/>
                </a:cubicBezTo>
                <a:cubicBezTo>
                  <a:pt x="920038" y="12879"/>
                  <a:pt x="911863" y="26041"/>
                  <a:pt x="902866" y="38636"/>
                </a:cubicBezTo>
                <a:cubicBezTo>
                  <a:pt x="890390" y="56103"/>
                  <a:pt x="873828" y="70953"/>
                  <a:pt x="864229" y="90152"/>
                </a:cubicBezTo>
                <a:cubicBezTo>
                  <a:pt x="856313" y="105983"/>
                  <a:pt x="856213" y="124648"/>
                  <a:pt x="851351" y="141667"/>
                </a:cubicBezTo>
                <a:cubicBezTo>
                  <a:pt x="838021" y="188322"/>
                  <a:pt x="840935" y="176609"/>
                  <a:pt x="812714" y="218941"/>
                </a:cubicBezTo>
                <a:cubicBezTo>
                  <a:pt x="786956" y="201769"/>
                  <a:pt x="757331" y="189315"/>
                  <a:pt x="735441" y="167425"/>
                </a:cubicBezTo>
                <a:cubicBezTo>
                  <a:pt x="709683" y="141667"/>
                  <a:pt x="692726" y="101671"/>
                  <a:pt x="658168" y="90152"/>
                </a:cubicBezTo>
                <a:cubicBezTo>
                  <a:pt x="645289" y="85859"/>
                  <a:pt x="632584" y="81003"/>
                  <a:pt x="619531" y="77273"/>
                </a:cubicBezTo>
                <a:cubicBezTo>
                  <a:pt x="600273" y="71771"/>
                  <a:pt x="549966" y="61809"/>
                  <a:pt x="529379" y="51515"/>
                </a:cubicBezTo>
                <a:cubicBezTo>
                  <a:pt x="515535" y="44593"/>
                  <a:pt x="503621" y="34343"/>
                  <a:pt x="490742" y="25757"/>
                </a:cubicBezTo>
                <a:cubicBezTo>
                  <a:pt x="413469" y="30050"/>
                  <a:pt x="335717" y="29037"/>
                  <a:pt x="258922" y="38636"/>
                </a:cubicBezTo>
                <a:cubicBezTo>
                  <a:pt x="203741" y="45534"/>
                  <a:pt x="177433" y="69881"/>
                  <a:pt x="130134" y="90152"/>
                </a:cubicBezTo>
                <a:cubicBezTo>
                  <a:pt x="55481" y="122147"/>
                  <a:pt x="127115" y="79287"/>
                  <a:pt x="52860" y="128788"/>
                </a:cubicBezTo>
                <a:cubicBezTo>
                  <a:pt x="35688" y="154546"/>
                  <a:pt x="0" y="175134"/>
                  <a:pt x="1345" y="206062"/>
                </a:cubicBezTo>
                <a:cubicBezTo>
                  <a:pt x="5638" y="304800"/>
                  <a:pt x="6923" y="403715"/>
                  <a:pt x="14224" y="502276"/>
                </a:cubicBezTo>
                <a:cubicBezTo>
                  <a:pt x="16760" y="536509"/>
                  <a:pt x="31964" y="560356"/>
                  <a:pt x="39982" y="592428"/>
                </a:cubicBezTo>
                <a:cubicBezTo>
                  <a:pt x="64996" y="692486"/>
                  <a:pt x="31954" y="624978"/>
                  <a:pt x="91497" y="708338"/>
                </a:cubicBezTo>
                <a:cubicBezTo>
                  <a:pt x="100494" y="720933"/>
                  <a:pt x="105364" y="737065"/>
                  <a:pt x="117255" y="746974"/>
                </a:cubicBezTo>
                <a:cubicBezTo>
                  <a:pt x="154692" y="778171"/>
                  <a:pt x="200750" y="778062"/>
                  <a:pt x="246044" y="785611"/>
                </a:cubicBezTo>
                <a:cubicBezTo>
                  <a:pt x="258923" y="789904"/>
                  <a:pt x="275081" y="788891"/>
                  <a:pt x="284680" y="798490"/>
                </a:cubicBezTo>
                <a:cubicBezTo>
                  <a:pt x="322140" y="835950"/>
                  <a:pt x="267582" y="843914"/>
                  <a:pt x="323317" y="875763"/>
                </a:cubicBezTo>
                <a:cubicBezTo>
                  <a:pt x="342323" y="886623"/>
                  <a:pt x="366076" y="885313"/>
                  <a:pt x="387711" y="888642"/>
                </a:cubicBezTo>
                <a:cubicBezTo>
                  <a:pt x="421919" y="893905"/>
                  <a:pt x="456479" y="896626"/>
                  <a:pt x="490742" y="901521"/>
                </a:cubicBezTo>
                <a:cubicBezTo>
                  <a:pt x="516593" y="905214"/>
                  <a:pt x="542257" y="910107"/>
                  <a:pt x="568015" y="914400"/>
                </a:cubicBezTo>
                <a:cubicBezTo>
                  <a:pt x="571373" y="916079"/>
                  <a:pt x="643956" y="955404"/>
                  <a:pt x="658168" y="953036"/>
                </a:cubicBezTo>
                <a:cubicBezTo>
                  <a:pt x="673436" y="950492"/>
                  <a:pt x="682960" y="934201"/>
                  <a:pt x="696804" y="927279"/>
                </a:cubicBezTo>
                <a:cubicBezTo>
                  <a:pt x="723206" y="914078"/>
                  <a:pt x="775342" y="906420"/>
                  <a:pt x="799835" y="901521"/>
                </a:cubicBezTo>
                <a:cubicBezTo>
                  <a:pt x="812714" y="892935"/>
                  <a:pt x="825033" y="883443"/>
                  <a:pt x="838472" y="875763"/>
                </a:cubicBezTo>
                <a:cubicBezTo>
                  <a:pt x="952865" y="810395"/>
                  <a:pt x="834480" y="887008"/>
                  <a:pt x="928624" y="824248"/>
                </a:cubicBezTo>
                <a:cubicBezTo>
                  <a:pt x="954382" y="828541"/>
                  <a:pt x="979874" y="839295"/>
                  <a:pt x="1005897" y="837126"/>
                </a:cubicBezTo>
                <a:cubicBezTo>
                  <a:pt x="1032954" y="834871"/>
                  <a:pt x="1083170" y="811369"/>
                  <a:pt x="1083170" y="811369"/>
                </a:cubicBezTo>
                <a:cubicBezTo>
                  <a:pt x="1096049" y="798490"/>
                  <a:pt x="1106652" y="782835"/>
                  <a:pt x="1121807" y="772732"/>
                </a:cubicBezTo>
                <a:cubicBezTo>
                  <a:pt x="1133103" y="765202"/>
                  <a:pt x="1150845" y="769452"/>
                  <a:pt x="1160444" y="759853"/>
                </a:cubicBezTo>
                <a:cubicBezTo>
                  <a:pt x="1170043" y="750254"/>
                  <a:pt x="1164842" y="731817"/>
                  <a:pt x="1173322" y="721217"/>
                </a:cubicBezTo>
                <a:cubicBezTo>
                  <a:pt x="1182991" y="709130"/>
                  <a:pt x="1199080" y="704045"/>
                  <a:pt x="1211959" y="695459"/>
                </a:cubicBezTo>
                <a:cubicBezTo>
                  <a:pt x="1220545" y="682580"/>
                  <a:pt x="1225630" y="666492"/>
                  <a:pt x="1237717" y="656822"/>
                </a:cubicBezTo>
                <a:cubicBezTo>
                  <a:pt x="1326587" y="585725"/>
                  <a:pt x="1228290" y="716036"/>
                  <a:pt x="1302111" y="605307"/>
                </a:cubicBezTo>
                <a:cubicBezTo>
                  <a:pt x="1297818" y="588135"/>
                  <a:pt x="1297148" y="569623"/>
                  <a:pt x="1289232" y="553791"/>
                </a:cubicBezTo>
                <a:cubicBezTo>
                  <a:pt x="1251669" y="478664"/>
                  <a:pt x="1252206" y="486177"/>
                  <a:pt x="1199080" y="450760"/>
                </a:cubicBezTo>
                <a:cubicBezTo>
                  <a:pt x="1185659" y="410499"/>
                  <a:pt x="1172642" y="360153"/>
                  <a:pt x="1134686" y="334850"/>
                </a:cubicBezTo>
                <a:cubicBezTo>
                  <a:pt x="1092477" y="306712"/>
                  <a:pt x="1113221" y="281188"/>
                  <a:pt x="1108928" y="270456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899592" y="1412776"/>
            <a:ext cx="2232248" cy="216024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1043608" y="1484784"/>
            <a:ext cx="2232248" cy="216024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7477525" y="2965058"/>
            <a:ext cx="1326587" cy="955404"/>
          </a:xfrm>
          <a:custGeom>
            <a:avLst/>
            <a:gdLst>
              <a:gd name="connsiteX0" fmla="*/ 1108928 w 1326587"/>
              <a:gd name="connsiteY0" fmla="*/ 270456 h 955404"/>
              <a:gd name="connsiteX1" fmla="*/ 1108928 w 1326587"/>
              <a:gd name="connsiteY1" fmla="*/ 270456 h 955404"/>
              <a:gd name="connsiteX2" fmla="*/ 1083170 w 1326587"/>
              <a:gd name="connsiteY2" fmla="*/ 141667 h 955404"/>
              <a:gd name="connsiteX3" fmla="*/ 1044534 w 1326587"/>
              <a:gd name="connsiteY3" fmla="*/ 77273 h 955404"/>
              <a:gd name="connsiteX4" fmla="*/ 967260 w 1326587"/>
              <a:gd name="connsiteY4" fmla="*/ 12879 h 955404"/>
              <a:gd name="connsiteX5" fmla="*/ 928624 w 1326587"/>
              <a:gd name="connsiteY5" fmla="*/ 0 h 955404"/>
              <a:gd name="connsiteX6" fmla="*/ 902866 w 1326587"/>
              <a:gd name="connsiteY6" fmla="*/ 38636 h 955404"/>
              <a:gd name="connsiteX7" fmla="*/ 864229 w 1326587"/>
              <a:gd name="connsiteY7" fmla="*/ 90152 h 955404"/>
              <a:gd name="connsiteX8" fmla="*/ 851351 w 1326587"/>
              <a:gd name="connsiteY8" fmla="*/ 141667 h 955404"/>
              <a:gd name="connsiteX9" fmla="*/ 812714 w 1326587"/>
              <a:gd name="connsiteY9" fmla="*/ 218941 h 955404"/>
              <a:gd name="connsiteX10" fmla="*/ 735441 w 1326587"/>
              <a:gd name="connsiteY10" fmla="*/ 167425 h 955404"/>
              <a:gd name="connsiteX11" fmla="*/ 658168 w 1326587"/>
              <a:gd name="connsiteY11" fmla="*/ 90152 h 955404"/>
              <a:gd name="connsiteX12" fmla="*/ 619531 w 1326587"/>
              <a:gd name="connsiteY12" fmla="*/ 77273 h 955404"/>
              <a:gd name="connsiteX13" fmla="*/ 529379 w 1326587"/>
              <a:gd name="connsiteY13" fmla="*/ 51515 h 955404"/>
              <a:gd name="connsiteX14" fmla="*/ 490742 w 1326587"/>
              <a:gd name="connsiteY14" fmla="*/ 25757 h 955404"/>
              <a:gd name="connsiteX15" fmla="*/ 258922 w 1326587"/>
              <a:gd name="connsiteY15" fmla="*/ 38636 h 955404"/>
              <a:gd name="connsiteX16" fmla="*/ 130134 w 1326587"/>
              <a:gd name="connsiteY16" fmla="*/ 90152 h 955404"/>
              <a:gd name="connsiteX17" fmla="*/ 52860 w 1326587"/>
              <a:gd name="connsiteY17" fmla="*/ 128788 h 955404"/>
              <a:gd name="connsiteX18" fmla="*/ 1345 w 1326587"/>
              <a:gd name="connsiteY18" fmla="*/ 206062 h 955404"/>
              <a:gd name="connsiteX19" fmla="*/ 14224 w 1326587"/>
              <a:gd name="connsiteY19" fmla="*/ 502276 h 955404"/>
              <a:gd name="connsiteX20" fmla="*/ 39982 w 1326587"/>
              <a:gd name="connsiteY20" fmla="*/ 592428 h 955404"/>
              <a:gd name="connsiteX21" fmla="*/ 91497 w 1326587"/>
              <a:gd name="connsiteY21" fmla="*/ 708338 h 955404"/>
              <a:gd name="connsiteX22" fmla="*/ 117255 w 1326587"/>
              <a:gd name="connsiteY22" fmla="*/ 746974 h 955404"/>
              <a:gd name="connsiteX23" fmla="*/ 246044 w 1326587"/>
              <a:gd name="connsiteY23" fmla="*/ 785611 h 955404"/>
              <a:gd name="connsiteX24" fmla="*/ 284680 w 1326587"/>
              <a:gd name="connsiteY24" fmla="*/ 798490 h 955404"/>
              <a:gd name="connsiteX25" fmla="*/ 323317 w 1326587"/>
              <a:gd name="connsiteY25" fmla="*/ 875763 h 955404"/>
              <a:gd name="connsiteX26" fmla="*/ 387711 w 1326587"/>
              <a:gd name="connsiteY26" fmla="*/ 888642 h 955404"/>
              <a:gd name="connsiteX27" fmla="*/ 490742 w 1326587"/>
              <a:gd name="connsiteY27" fmla="*/ 901521 h 955404"/>
              <a:gd name="connsiteX28" fmla="*/ 568015 w 1326587"/>
              <a:gd name="connsiteY28" fmla="*/ 914400 h 955404"/>
              <a:gd name="connsiteX29" fmla="*/ 658168 w 1326587"/>
              <a:gd name="connsiteY29" fmla="*/ 953036 h 955404"/>
              <a:gd name="connsiteX30" fmla="*/ 696804 w 1326587"/>
              <a:gd name="connsiteY30" fmla="*/ 927279 h 955404"/>
              <a:gd name="connsiteX31" fmla="*/ 799835 w 1326587"/>
              <a:gd name="connsiteY31" fmla="*/ 901521 h 955404"/>
              <a:gd name="connsiteX32" fmla="*/ 838472 w 1326587"/>
              <a:gd name="connsiteY32" fmla="*/ 875763 h 955404"/>
              <a:gd name="connsiteX33" fmla="*/ 928624 w 1326587"/>
              <a:gd name="connsiteY33" fmla="*/ 824248 h 955404"/>
              <a:gd name="connsiteX34" fmla="*/ 1005897 w 1326587"/>
              <a:gd name="connsiteY34" fmla="*/ 837126 h 955404"/>
              <a:gd name="connsiteX35" fmla="*/ 1083170 w 1326587"/>
              <a:gd name="connsiteY35" fmla="*/ 811369 h 955404"/>
              <a:gd name="connsiteX36" fmla="*/ 1121807 w 1326587"/>
              <a:gd name="connsiteY36" fmla="*/ 772732 h 955404"/>
              <a:gd name="connsiteX37" fmla="*/ 1160444 w 1326587"/>
              <a:gd name="connsiteY37" fmla="*/ 759853 h 955404"/>
              <a:gd name="connsiteX38" fmla="*/ 1173322 w 1326587"/>
              <a:gd name="connsiteY38" fmla="*/ 721217 h 955404"/>
              <a:gd name="connsiteX39" fmla="*/ 1211959 w 1326587"/>
              <a:gd name="connsiteY39" fmla="*/ 695459 h 955404"/>
              <a:gd name="connsiteX40" fmla="*/ 1237717 w 1326587"/>
              <a:gd name="connsiteY40" fmla="*/ 656822 h 955404"/>
              <a:gd name="connsiteX41" fmla="*/ 1302111 w 1326587"/>
              <a:gd name="connsiteY41" fmla="*/ 605307 h 955404"/>
              <a:gd name="connsiteX42" fmla="*/ 1289232 w 1326587"/>
              <a:gd name="connsiteY42" fmla="*/ 553791 h 955404"/>
              <a:gd name="connsiteX43" fmla="*/ 1199080 w 1326587"/>
              <a:gd name="connsiteY43" fmla="*/ 450760 h 955404"/>
              <a:gd name="connsiteX44" fmla="*/ 1134686 w 1326587"/>
              <a:gd name="connsiteY44" fmla="*/ 334850 h 955404"/>
              <a:gd name="connsiteX45" fmla="*/ 1108928 w 1326587"/>
              <a:gd name="connsiteY45" fmla="*/ 270456 h 95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326587" h="955404">
                <a:moveTo>
                  <a:pt x="1108928" y="270456"/>
                </a:moveTo>
                <a:lnTo>
                  <a:pt x="1108928" y="270456"/>
                </a:lnTo>
                <a:cubicBezTo>
                  <a:pt x="1100342" y="227526"/>
                  <a:pt x="1097014" y="183200"/>
                  <a:pt x="1083170" y="141667"/>
                </a:cubicBezTo>
                <a:cubicBezTo>
                  <a:pt x="1075254" y="117920"/>
                  <a:pt x="1059553" y="97298"/>
                  <a:pt x="1044534" y="77273"/>
                </a:cubicBezTo>
                <a:cubicBezTo>
                  <a:pt x="1027443" y="54485"/>
                  <a:pt x="993440" y="25969"/>
                  <a:pt x="967260" y="12879"/>
                </a:cubicBezTo>
                <a:cubicBezTo>
                  <a:pt x="955118" y="6808"/>
                  <a:pt x="941503" y="4293"/>
                  <a:pt x="928624" y="0"/>
                </a:cubicBezTo>
                <a:cubicBezTo>
                  <a:pt x="920038" y="12879"/>
                  <a:pt x="911863" y="26041"/>
                  <a:pt x="902866" y="38636"/>
                </a:cubicBezTo>
                <a:cubicBezTo>
                  <a:pt x="890390" y="56103"/>
                  <a:pt x="873828" y="70953"/>
                  <a:pt x="864229" y="90152"/>
                </a:cubicBezTo>
                <a:cubicBezTo>
                  <a:pt x="856313" y="105983"/>
                  <a:pt x="856213" y="124648"/>
                  <a:pt x="851351" y="141667"/>
                </a:cubicBezTo>
                <a:cubicBezTo>
                  <a:pt x="838021" y="188322"/>
                  <a:pt x="840935" y="176609"/>
                  <a:pt x="812714" y="218941"/>
                </a:cubicBezTo>
                <a:cubicBezTo>
                  <a:pt x="786956" y="201769"/>
                  <a:pt x="757331" y="189315"/>
                  <a:pt x="735441" y="167425"/>
                </a:cubicBezTo>
                <a:cubicBezTo>
                  <a:pt x="709683" y="141667"/>
                  <a:pt x="692726" y="101671"/>
                  <a:pt x="658168" y="90152"/>
                </a:cubicBezTo>
                <a:cubicBezTo>
                  <a:pt x="645289" y="85859"/>
                  <a:pt x="632584" y="81003"/>
                  <a:pt x="619531" y="77273"/>
                </a:cubicBezTo>
                <a:cubicBezTo>
                  <a:pt x="600273" y="71771"/>
                  <a:pt x="549966" y="61809"/>
                  <a:pt x="529379" y="51515"/>
                </a:cubicBezTo>
                <a:cubicBezTo>
                  <a:pt x="515535" y="44593"/>
                  <a:pt x="503621" y="34343"/>
                  <a:pt x="490742" y="25757"/>
                </a:cubicBezTo>
                <a:cubicBezTo>
                  <a:pt x="413469" y="30050"/>
                  <a:pt x="335717" y="29037"/>
                  <a:pt x="258922" y="38636"/>
                </a:cubicBezTo>
                <a:cubicBezTo>
                  <a:pt x="203741" y="45534"/>
                  <a:pt x="177433" y="69881"/>
                  <a:pt x="130134" y="90152"/>
                </a:cubicBezTo>
                <a:cubicBezTo>
                  <a:pt x="55481" y="122147"/>
                  <a:pt x="127115" y="79287"/>
                  <a:pt x="52860" y="128788"/>
                </a:cubicBezTo>
                <a:cubicBezTo>
                  <a:pt x="35688" y="154546"/>
                  <a:pt x="0" y="175134"/>
                  <a:pt x="1345" y="206062"/>
                </a:cubicBezTo>
                <a:cubicBezTo>
                  <a:pt x="5638" y="304800"/>
                  <a:pt x="6923" y="403715"/>
                  <a:pt x="14224" y="502276"/>
                </a:cubicBezTo>
                <a:cubicBezTo>
                  <a:pt x="16760" y="536509"/>
                  <a:pt x="31964" y="560356"/>
                  <a:pt x="39982" y="592428"/>
                </a:cubicBezTo>
                <a:cubicBezTo>
                  <a:pt x="64996" y="692486"/>
                  <a:pt x="31954" y="624978"/>
                  <a:pt x="91497" y="708338"/>
                </a:cubicBezTo>
                <a:cubicBezTo>
                  <a:pt x="100494" y="720933"/>
                  <a:pt x="105364" y="737065"/>
                  <a:pt x="117255" y="746974"/>
                </a:cubicBezTo>
                <a:cubicBezTo>
                  <a:pt x="154692" y="778171"/>
                  <a:pt x="200750" y="778062"/>
                  <a:pt x="246044" y="785611"/>
                </a:cubicBezTo>
                <a:cubicBezTo>
                  <a:pt x="258923" y="789904"/>
                  <a:pt x="275081" y="788891"/>
                  <a:pt x="284680" y="798490"/>
                </a:cubicBezTo>
                <a:cubicBezTo>
                  <a:pt x="322140" y="835950"/>
                  <a:pt x="267582" y="843914"/>
                  <a:pt x="323317" y="875763"/>
                </a:cubicBezTo>
                <a:cubicBezTo>
                  <a:pt x="342323" y="886623"/>
                  <a:pt x="366076" y="885313"/>
                  <a:pt x="387711" y="888642"/>
                </a:cubicBezTo>
                <a:cubicBezTo>
                  <a:pt x="421919" y="893905"/>
                  <a:pt x="456479" y="896626"/>
                  <a:pt x="490742" y="901521"/>
                </a:cubicBezTo>
                <a:cubicBezTo>
                  <a:pt x="516593" y="905214"/>
                  <a:pt x="542257" y="910107"/>
                  <a:pt x="568015" y="914400"/>
                </a:cubicBezTo>
                <a:cubicBezTo>
                  <a:pt x="571373" y="916079"/>
                  <a:pt x="643956" y="955404"/>
                  <a:pt x="658168" y="953036"/>
                </a:cubicBezTo>
                <a:cubicBezTo>
                  <a:pt x="673436" y="950492"/>
                  <a:pt x="682960" y="934201"/>
                  <a:pt x="696804" y="927279"/>
                </a:cubicBezTo>
                <a:cubicBezTo>
                  <a:pt x="723206" y="914078"/>
                  <a:pt x="775342" y="906420"/>
                  <a:pt x="799835" y="901521"/>
                </a:cubicBezTo>
                <a:cubicBezTo>
                  <a:pt x="812714" y="892935"/>
                  <a:pt x="825033" y="883443"/>
                  <a:pt x="838472" y="875763"/>
                </a:cubicBezTo>
                <a:cubicBezTo>
                  <a:pt x="952865" y="810395"/>
                  <a:pt x="834480" y="887008"/>
                  <a:pt x="928624" y="824248"/>
                </a:cubicBezTo>
                <a:cubicBezTo>
                  <a:pt x="954382" y="828541"/>
                  <a:pt x="979874" y="839295"/>
                  <a:pt x="1005897" y="837126"/>
                </a:cubicBezTo>
                <a:cubicBezTo>
                  <a:pt x="1032954" y="834871"/>
                  <a:pt x="1083170" y="811369"/>
                  <a:pt x="1083170" y="811369"/>
                </a:cubicBezTo>
                <a:cubicBezTo>
                  <a:pt x="1096049" y="798490"/>
                  <a:pt x="1106652" y="782835"/>
                  <a:pt x="1121807" y="772732"/>
                </a:cubicBezTo>
                <a:cubicBezTo>
                  <a:pt x="1133103" y="765202"/>
                  <a:pt x="1150845" y="769452"/>
                  <a:pt x="1160444" y="759853"/>
                </a:cubicBezTo>
                <a:cubicBezTo>
                  <a:pt x="1170043" y="750254"/>
                  <a:pt x="1164842" y="731817"/>
                  <a:pt x="1173322" y="721217"/>
                </a:cubicBezTo>
                <a:cubicBezTo>
                  <a:pt x="1182991" y="709130"/>
                  <a:pt x="1199080" y="704045"/>
                  <a:pt x="1211959" y="695459"/>
                </a:cubicBezTo>
                <a:cubicBezTo>
                  <a:pt x="1220545" y="682580"/>
                  <a:pt x="1225630" y="666492"/>
                  <a:pt x="1237717" y="656822"/>
                </a:cubicBezTo>
                <a:cubicBezTo>
                  <a:pt x="1326587" y="585725"/>
                  <a:pt x="1228290" y="716036"/>
                  <a:pt x="1302111" y="605307"/>
                </a:cubicBezTo>
                <a:cubicBezTo>
                  <a:pt x="1297818" y="588135"/>
                  <a:pt x="1297148" y="569623"/>
                  <a:pt x="1289232" y="553791"/>
                </a:cubicBezTo>
                <a:cubicBezTo>
                  <a:pt x="1251669" y="478664"/>
                  <a:pt x="1252206" y="486177"/>
                  <a:pt x="1199080" y="450760"/>
                </a:cubicBezTo>
                <a:cubicBezTo>
                  <a:pt x="1185659" y="410499"/>
                  <a:pt x="1172642" y="360153"/>
                  <a:pt x="1134686" y="334850"/>
                </a:cubicBezTo>
                <a:cubicBezTo>
                  <a:pt x="1092477" y="306712"/>
                  <a:pt x="1113221" y="281188"/>
                  <a:pt x="1108928" y="270456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732240" y="1340768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948264" y="1340768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516216" y="1340768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300192" y="1412776"/>
            <a:ext cx="1440160" cy="20162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2483768" y="4293096"/>
            <a:ext cx="4066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 smtClean="0">
                <a:solidFill>
                  <a:srgbClr val="C00000"/>
                </a:solidFill>
              </a:rPr>
              <a:t>Selecting</a:t>
            </a:r>
            <a:r>
              <a:rPr lang="nb-NO" sz="2400" dirty="0" smtClean="0"/>
              <a:t> one </a:t>
            </a:r>
            <a:r>
              <a:rPr lang="nb-NO" sz="2400" dirty="0" smtClean="0">
                <a:solidFill>
                  <a:srgbClr val="0070C0"/>
                </a:solidFill>
              </a:rPr>
              <a:t>vertex</a:t>
            </a:r>
            <a:r>
              <a:rPr lang="nb-NO" sz="2400" dirty="0" smtClean="0"/>
              <a:t> from each</a:t>
            </a:r>
          </a:p>
          <a:p>
            <a:r>
              <a:rPr lang="nb-NO" sz="2400" dirty="0" smtClean="0"/>
              <a:t>cloud corrsponds to selecting</a:t>
            </a:r>
          </a:p>
          <a:p>
            <a:r>
              <a:rPr lang="nb-NO" sz="2400" dirty="0" smtClean="0"/>
              <a:t>an </a:t>
            </a:r>
            <a:r>
              <a:rPr lang="nb-NO" sz="2400" dirty="0" smtClean="0">
                <a:solidFill>
                  <a:schemeClr val="accent6">
                    <a:lumMod val="75000"/>
                  </a:schemeClr>
                </a:solidFill>
              </a:rPr>
              <a:t>assignment</a:t>
            </a:r>
            <a:r>
              <a:rPr lang="nb-NO" sz="2400" dirty="0" smtClean="0"/>
              <a:t> to the </a:t>
            </a:r>
            <a:r>
              <a:rPr lang="nb-NO" sz="2400" dirty="0" smtClean="0">
                <a:solidFill>
                  <a:srgbClr val="C00000"/>
                </a:solidFill>
              </a:rPr>
              <a:t>variables</a:t>
            </a:r>
            <a:r>
              <a:rPr lang="nb-NO" sz="2400" dirty="0" smtClean="0"/>
              <a:t>.</a:t>
            </a:r>
            <a:endParaRPr lang="en-US" sz="2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031864" y="4030444"/>
            <a:ext cx="1321904" cy="1139815"/>
            <a:chOff x="1031864" y="4030444"/>
            <a:chExt cx="1321904" cy="1139815"/>
          </a:xfrm>
        </p:grpSpPr>
        <p:sp>
          <p:nvSpPr>
            <p:cNvPr id="14" name="TextBox 13"/>
            <p:cNvSpPr txBox="1"/>
            <p:nvPr/>
          </p:nvSpPr>
          <p:spPr>
            <a:xfrm>
              <a:off x="1031864" y="4708594"/>
              <a:ext cx="1087157" cy="461665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0070C0"/>
              </a:solidFill>
            </a:ln>
            <a:effectLst>
              <a:outerShdw blurRad="317500" sx="102000" sy="102000" algn="ctr" rotWithShape="0">
                <a:prstClr val="black">
                  <a:alpha val="7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nb-NO" sz="2400" dirty="0" err="1" smtClean="0"/>
                <a:t>Cliques</a:t>
              </a:r>
              <a:endParaRPr lang="nb-NO" sz="2400" dirty="0"/>
            </a:p>
          </p:txBody>
        </p:sp>
        <p:cxnSp>
          <p:nvCxnSpPr>
            <p:cNvPr id="16" name="Straight Arrow Connector 15"/>
            <p:cNvCxnSpPr>
              <a:stCxn id="14" idx="0"/>
            </p:cNvCxnSpPr>
            <p:nvPr/>
          </p:nvCxnSpPr>
          <p:spPr>
            <a:xfrm flipH="1" flipV="1">
              <a:off x="1187624" y="4293096"/>
              <a:ext cx="387819" cy="415498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  <a:effectLst>
              <a:outerShdw blurRad="317500" sx="102000" sy="102000" algn="ctr" rotWithShape="0">
                <a:prstClr val="black">
                  <a:alpha val="7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0"/>
            </p:cNvCxnSpPr>
            <p:nvPr/>
          </p:nvCxnSpPr>
          <p:spPr>
            <a:xfrm flipV="1">
              <a:off x="1575443" y="4030444"/>
              <a:ext cx="778325" cy="678150"/>
            </a:xfrm>
            <a:prstGeom prst="straightConnector1">
              <a:avLst/>
            </a:prstGeom>
            <a:ln w="50800">
              <a:solidFill>
                <a:srgbClr val="0070C0"/>
              </a:solidFill>
              <a:tailEnd type="arrow"/>
            </a:ln>
            <a:effectLst>
              <a:outerShdw blurRad="317500" sx="102000" sy="102000" algn="ctr" rotWithShape="0">
                <a:prstClr val="black">
                  <a:alpha val="7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796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894</Words>
  <Application>Microsoft Office PowerPoint</Application>
  <PresentationFormat>Diavetítés a képernyőre (4:3 oldalarány)</PresentationFormat>
  <Paragraphs>311</Paragraphs>
  <Slides>24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 Math</vt:lpstr>
      <vt:lpstr>Wingdings</vt:lpstr>
      <vt:lpstr>Office Theme</vt:lpstr>
      <vt:lpstr>Minicourse on parameterized algorithms and complexity  Part 8: The Strong Exponential-Time Hypothesis</vt:lpstr>
      <vt:lpstr>Tight lower bounds</vt:lpstr>
      <vt:lpstr>SAT</vt:lpstr>
      <vt:lpstr>d-SAT</vt:lpstr>
      <vt:lpstr>Strong ETH</vt:lpstr>
      <vt:lpstr>Showing Lower Bounds under SETH</vt:lpstr>
      <vt:lpstr>Dominating Set</vt:lpstr>
      <vt:lpstr>SAT  k-Dominating Set</vt:lpstr>
      <vt:lpstr>PowerPoint bemutató</vt:lpstr>
      <vt:lpstr>PowerPoint bemutató</vt:lpstr>
      <vt:lpstr>SAT  k-Dominating Set analysis</vt:lpstr>
      <vt:lpstr>Dominating Set, wrapping up</vt:lpstr>
      <vt:lpstr>Independent Set / Treewidth</vt:lpstr>
      <vt:lpstr>Independent Set / Treewidth</vt:lpstr>
      <vt:lpstr>Independent Sets on an Even Path</vt:lpstr>
      <vt:lpstr>d-SAT ≤ Independent Set proof by example</vt:lpstr>
      <vt:lpstr>Independent Sets ↔ Assignments</vt:lpstr>
      <vt:lpstr>Dealing with truefalse</vt:lpstr>
      <vt:lpstr>Treewidth Bound by picture</vt:lpstr>
      <vt:lpstr>Independent Set / Treewidth wrap up</vt:lpstr>
      <vt:lpstr>PowerPoint bemutató</vt:lpstr>
      <vt:lpstr>3t lower bound for Dominating Set?</vt:lpstr>
      <vt:lpstr>Conclusions</vt:lpstr>
      <vt:lpstr>Important Open Problems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Strong Exponential Time Hypothesis</dc:title>
  <dc:creator>Daniel</dc:creator>
  <cp:lastModifiedBy>Dani</cp:lastModifiedBy>
  <cp:revision>77</cp:revision>
  <cp:lastPrinted>2015-04-22T14:20:27Z</cp:lastPrinted>
  <dcterms:created xsi:type="dcterms:W3CDTF">2014-08-17T12:58:06Z</dcterms:created>
  <dcterms:modified xsi:type="dcterms:W3CDTF">2015-04-24T06:42:49Z</dcterms:modified>
</cp:coreProperties>
</file>