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59" r:id="rId2"/>
    <p:sldId id="289" r:id="rId3"/>
    <p:sldId id="291" r:id="rId4"/>
    <p:sldId id="293" r:id="rId5"/>
    <p:sldId id="295" r:id="rId6"/>
    <p:sldId id="297" r:id="rId7"/>
    <p:sldId id="299" r:id="rId8"/>
    <p:sldId id="305" r:id="rId9"/>
    <p:sldId id="341" r:id="rId10"/>
    <p:sldId id="301" r:id="rId11"/>
    <p:sldId id="298" r:id="rId12"/>
    <p:sldId id="308" r:id="rId13"/>
    <p:sldId id="309" r:id="rId14"/>
    <p:sldId id="312" r:id="rId15"/>
    <p:sldId id="313" r:id="rId16"/>
    <p:sldId id="314" r:id="rId17"/>
    <p:sldId id="317" r:id="rId18"/>
    <p:sldId id="315" r:id="rId19"/>
    <p:sldId id="316" r:id="rId20"/>
    <p:sldId id="318" r:id="rId21"/>
    <p:sldId id="263" r:id="rId22"/>
    <p:sldId id="264" r:id="rId23"/>
    <p:sldId id="267" r:id="rId24"/>
    <p:sldId id="268" r:id="rId25"/>
    <p:sldId id="319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</p:sldIdLst>
  <p:sldSz cx="9144000" cy="6858000" type="screen4x3"/>
  <p:notesSz cx="6735763" cy="98694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7A135-9341-4514-BC95-FE682A7230F7}" type="datetimeFigureOut">
              <a:rPr lang="hu-HU" smtClean="0"/>
              <a:t>2015.04.20.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C35B-65C8-422B-941E-A82C4D617D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604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81BDB-79DF-466F-B7EF-4A3154170849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E8B30-19D1-46C2-8103-785D28E112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903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5ECAD4-345E-4ADD-8C78-01985C60FD5F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3225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Exercise</a:t>
            </a:r>
            <a:r>
              <a:rPr lang="nb-NO" dirty="0" smtClean="0"/>
              <a:t>: variables </a:t>
            </a:r>
            <a:r>
              <a:rPr lang="nb-NO" dirty="0" err="1" smtClean="0"/>
              <a:t>vs</a:t>
            </a:r>
            <a:r>
              <a:rPr lang="nb-NO" dirty="0" smtClean="0"/>
              <a:t> </a:t>
            </a:r>
            <a:r>
              <a:rPr lang="nb-NO" dirty="0" err="1" smtClean="0"/>
              <a:t>clauses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E8B30-19D1-46C2-8103-785D28E11267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343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361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514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901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69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553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813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696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175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635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042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877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14427-B664-4C38-86F8-490EC9DCB40E}" type="datetimeFigureOut">
              <a:rPr lang="nb-NO" smtClean="0"/>
              <a:t>20.04.2015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E0593-5F99-47EA-ABB5-54AE68DDCBA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114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ctrTitle"/>
          </p:nvPr>
        </p:nvSpPr>
        <p:spPr>
          <a:xfrm>
            <a:off x="685800" y="1301750"/>
            <a:ext cx="7772400" cy="11811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Minicourse</a:t>
            </a:r>
            <a:r>
              <a:rPr lang="en-US" dirty="0"/>
              <a:t> on parameterized algorithms and </a:t>
            </a:r>
            <a:r>
              <a:rPr lang="en-US" dirty="0" smtClean="0"/>
              <a:t>complexity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Part 4: Linear programming</a:t>
            </a:r>
            <a:endParaRPr lang="nb-NO" i="1" dirty="0" smtClean="0"/>
          </a:p>
        </p:txBody>
      </p:sp>
      <p:sp>
        <p:nvSpPr>
          <p:cNvPr id="512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D</a:t>
            </a:r>
            <a:r>
              <a:rPr lang="hu-HU" b="1" dirty="0" err="1" smtClean="0"/>
              <a:t>ániel</a:t>
            </a:r>
            <a:r>
              <a:rPr lang="hu-HU" b="1" dirty="0" smtClean="0"/>
              <a:t> Marx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(slides by Daniel </a:t>
            </a:r>
            <a:r>
              <a:rPr lang="en-US" b="1" dirty="0" err="1"/>
              <a:t>Lokshtanov</a:t>
            </a:r>
            <a:r>
              <a:rPr lang="en-US" b="1" dirty="0"/>
              <a:t>)</a:t>
            </a:r>
            <a:endParaRPr lang="nb-NO" i="1" dirty="0"/>
          </a:p>
          <a:p>
            <a:endParaRPr lang="en-US" b="1" dirty="0" smtClean="0"/>
          </a:p>
          <a:p>
            <a:r>
              <a:rPr lang="hu-HU" b="1" dirty="0" err="1" smtClean="0"/>
              <a:t>Jag</a:t>
            </a:r>
            <a:r>
              <a:rPr lang="en-US" b="1" dirty="0" err="1" smtClean="0"/>
              <a:t>i</a:t>
            </a:r>
            <a:r>
              <a:rPr lang="hu-HU" b="1" dirty="0" err="1" smtClean="0"/>
              <a:t>ellonian</a:t>
            </a:r>
            <a:r>
              <a:rPr lang="hu-HU" b="1" dirty="0" smtClean="0"/>
              <a:t> University </a:t>
            </a:r>
            <a:r>
              <a:rPr lang="hu-HU" b="1" dirty="0" err="1" smtClean="0"/>
              <a:t>in</a:t>
            </a:r>
            <a:r>
              <a:rPr lang="hu-HU" b="1" dirty="0" smtClean="0"/>
              <a:t> </a:t>
            </a:r>
            <a:r>
              <a:rPr lang="hu-HU" b="1" dirty="0" err="1" smtClean="0"/>
              <a:t>Kraków</a:t>
            </a:r>
            <a:endParaRPr lang="en-US" b="1" dirty="0" smtClean="0"/>
          </a:p>
          <a:p>
            <a:r>
              <a:rPr lang="hu-HU" b="1" dirty="0" err="1" smtClean="0"/>
              <a:t>April</a:t>
            </a:r>
            <a:r>
              <a:rPr lang="hu-HU" b="1" dirty="0" smtClean="0"/>
              <a:t> 21-23, 2015</a:t>
            </a:r>
            <a:endParaRPr lang="en-US" b="1" dirty="0"/>
          </a:p>
        </p:txBody>
      </p:sp>
      <p:sp>
        <p:nvSpPr>
          <p:cNvPr id="5125" name="TekstSylinder 1"/>
          <p:cNvSpPr txBox="1">
            <a:spLocks noChangeArrowheads="1"/>
          </p:cNvSpPr>
          <p:nvPr/>
        </p:nvSpPr>
        <p:spPr bwMode="auto">
          <a:xfrm>
            <a:off x="-2413000" y="11113"/>
            <a:ext cx="2305050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GB" sz="1200" dirty="0">
                <a:solidFill>
                  <a:srgbClr val="4E4A48"/>
                </a:solidFill>
              </a:rPr>
              <a:t>Insert</a:t>
            </a:r>
            <a:r>
              <a:rPr lang="nb-NO" sz="1400" u="sng" dirty="0">
                <a:solidFill>
                  <a:srgbClr val="4E4A48"/>
                </a:solidFill>
              </a:rPr>
              <a:t/>
            </a:r>
            <a:br>
              <a:rPr lang="nb-NO" sz="1400" u="sng" dirty="0">
                <a:solidFill>
                  <a:srgbClr val="4E4A48"/>
                </a:solidFill>
              </a:rPr>
            </a:br>
            <a:r>
              <a:rPr lang="nb-NO" sz="1400" dirty="0">
                <a:solidFill>
                  <a:srgbClr val="4E4A48"/>
                </a:solidFill>
              </a:rPr>
              <a:t>«</a:t>
            </a:r>
            <a:r>
              <a:rPr lang="en-GB" sz="1400" dirty="0">
                <a:solidFill>
                  <a:srgbClr val="4E4A48"/>
                </a:solidFill>
              </a:rPr>
              <a:t>Academic</a:t>
            </a:r>
            <a:r>
              <a:rPr lang="nb-NO" sz="1400" dirty="0">
                <a:solidFill>
                  <a:srgbClr val="4E4A48"/>
                </a:solidFill>
              </a:rPr>
              <a:t> unit» </a:t>
            </a:r>
            <a:br>
              <a:rPr lang="nb-NO" sz="14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>on every page:</a:t>
            </a:r>
            <a:br>
              <a:rPr lang="en-GB" sz="12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/>
            </a:r>
            <a:br>
              <a:rPr lang="en-GB" sz="12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>1 Go to the menu «Insert»</a:t>
            </a:r>
            <a:br>
              <a:rPr lang="en-GB" sz="12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>2 Choose: Date and time</a:t>
            </a:r>
            <a:br>
              <a:rPr lang="en-GB" sz="12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>3 Write the name of your faculty or department in the  field «Footer»</a:t>
            </a:r>
          </a:p>
          <a:p>
            <a:pPr algn="l" eaLnBrk="1" hangingPunct="1"/>
            <a:r>
              <a:rPr lang="en-GB" sz="1200" dirty="0">
                <a:solidFill>
                  <a:srgbClr val="4E4A48"/>
                </a:solidFill>
              </a:rPr>
              <a:t>4 Choose «Apply to all"</a:t>
            </a:r>
            <a:br>
              <a:rPr lang="en-GB" sz="1200" dirty="0">
                <a:solidFill>
                  <a:srgbClr val="4E4A48"/>
                </a:solidFill>
              </a:rPr>
            </a:br>
            <a:endParaRPr lang="en-GB" sz="1200" dirty="0">
              <a:solidFill>
                <a:srgbClr val="4E4A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1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Nemhauser Trotter Theorem</a:t>
            </a:r>
            <a:endParaRPr 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lphaLcParenBoth"/>
                </a:pPr>
                <a:endParaRPr lang="nb-NO" dirty="0" smtClean="0"/>
              </a:p>
              <a:p>
                <a:pPr marL="514350" indent="-514350">
                  <a:buAutoNum type="alphaLcParenBoth"/>
                </a:pPr>
                <a:r>
                  <a:rPr lang="nb-NO" dirty="0" smtClean="0"/>
                  <a:t>There is always an optimal solution to 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Vertex Cover LP </a:t>
                </a:r>
                <a:r>
                  <a:rPr lang="nb-NO" dirty="0" smtClean="0"/>
                  <a:t>that sets variables to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{0 ,</m:t>
                    </m:r>
                    <m:f>
                      <m:fPr>
                        <m:ctrlPr>
                          <a:rPr lang="nb-NO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, 1}</m:t>
                    </m:r>
                  </m:oMath>
                </a14:m>
                <a:r>
                  <a:rPr lang="nb-NO" dirty="0" smtClean="0"/>
                  <a:t>.</a:t>
                </a:r>
              </a:p>
              <a:p>
                <a:pPr marL="514350" indent="-514350">
                  <a:buAutoNum type="alphaLcParenBoth"/>
                </a:pPr>
                <a:r>
                  <a:rPr lang="nb-NO" dirty="0" smtClean="0"/>
                  <a:t>For any optimal </a:t>
                </a:r>
                <a:r>
                  <a:rPr lang="nb-NO" dirty="0" smtClean="0"/>
                  <a:t>solution </a:t>
                </a:r>
                <a:r>
                  <a:rPr lang="nb-NO" dirty="0" smtClean="0"/>
                  <a:t>there is an optimal integer solution using all </a:t>
                </a:r>
                <a:r>
                  <a:rPr lang="nb-NO" dirty="0" smtClean="0"/>
                  <a:t>the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1</a:t>
                </a:r>
                <a:r>
                  <a:rPr lang="nb-NO" dirty="0" smtClean="0"/>
                  <a:t>-vertices </a:t>
                </a:r>
                <a:r>
                  <a:rPr lang="nb-NO" dirty="0" smtClean="0"/>
                  <a:t>and none of the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b-NO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nb-NO" dirty="0" smtClean="0"/>
                  <a:t>-vertices</a:t>
                </a:r>
                <a:r>
                  <a:rPr lang="nb-NO" dirty="0" smtClean="0"/>
                  <a:t>.</a:t>
                </a:r>
                <a:endParaRPr lang="nb-NO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926" r="-103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97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123728" y="1947826"/>
            <a:ext cx="4079150" cy="4145470"/>
            <a:chOff x="2123728" y="1947826"/>
            <a:chExt cx="4079150" cy="4145470"/>
          </a:xfrm>
        </p:grpSpPr>
        <p:sp>
          <p:nvSpPr>
            <p:cNvPr id="4" name="Oval 3"/>
            <p:cNvSpPr/>
            <p:nvPr/>
          </p:nvSpPr>
          <p:spPr>
            <a:xfrm>
              <a:off x="2483768" y="194782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Oval 4"/>
            <p:cNvSpPr/>
            <p:nvPr/>
          </p:nvSpPr>
          <p:spPr>
            <a:xfrm>
              <a:off x="3131840" y="194782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Oval 5"/>
            <p:cNvSpPr/>
            <p:nvPr/>
          </p:nvSpPr>
          <p:spPr>
            <a:xfrm>
              <a:off x="3779912" y="194782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Oval 6"/>
            <p:cNvSpPr/>
            <p:nvPr/>
          </p:nvSpPr>
          <p:spPr>
            <a:xfrm>
              <a:off x="4499992" y="194782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Oval 7"/>
            <p:cNvSpPr/>
            <p:nvPr/>
          </p:nvSpPr>
          <p:spPr>
            <a:xfrm>
              <a:off x="5148064" y="194782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Oval 8"/>
            <p:cNvSpPr/>
            <p:nvPr/>
          </p:nvSpPr>
          <p:spPr>
            <a:xfrm>
              <a:off x="2483768" y="302794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Oval 9"/>
            <p:cNvSpPr/>
            <p:nvPr/>
          </p:nvSpPr>
          <p:spPr>
            <a:xfrm>
              <a:off x="3131840" y="302794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Oval 10"/>
            <p:cNvSpPr/>
            <p:nvPr/>
          </p:nvSpPr>
          <p:spPr>
            <a:xfrm>
              <a:off x="3779912" y="302794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Oval 11"/>
            <p:cNvSpPr/>
            <p:nvPr/>
          </p:nvSpPr>
          <p:spPr>
            <a:xfrm>
              <a:off x="4499992" y="302794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Oval 12"/>
            <p:cNvSpPr/>
            <p:nvPr/>
          </p:nvSpPr>
          <p:spPr>
            <a:xfrm>
              <a:off x="5148064" y="3027946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23728" y="3964050"/>
              <a:ext cx="4079150" cy="2129246"/>
            </a:xfrm>
            <a:custGeom>
              <a:avLst/>
              <a:gdLst>
                <a:gd name="connsiteX0" fmla="*/ 2903493 w 4079150"/>
                <a:gd name="connsiteY0" fmla="*/ 836023 h 2129246"/>
                <a:gd name="connsiteX1" fmla="*/ 2576921 w 4079150"/>
                <a:gd name="connsiteY1" fmla="*/ 182880 h 2129246"/>
                <a:gd name="connsiteX2" fmla="*/ 2028281 w 4079150"/>
                <a:gd name="connsiteY2" fmla="*/ 0 h 2129246"/>
                <a:gd name="connsiteX3" fmla="*/ 1897653 w 4079150"/>
                <a:gd name="connsiteY3" fmla="*/ 0 h 2129246"/>
                <a:gd name="connsiteX4" fmla="*/ 1466579 w 4079150"/>
                <a:gd name="connsiteY4" fmla="*/ 496389 h 2129246"/>
                <a:gd name="connsiteX5" fmla="*/ 1218384 w 4079150"/>
                <a:gd name="connsiteY5" fmla="*/ 953589 h 2129246"/>
                <a:gd name="connsiteX6" fmla="*/ 970190 w 4079150"/>
                <a:gd name="connsiteY6" fmla="*/ 783771 h 2129246"/>
                <a:gd name="connsiteX7" fmla="*/ 787310 w 4079150"/>
                <a:gd name="connsiteY7" fmla="*/ 731520 h 2129246"/>
                <a:gd name="connsiteX8" fmla="*/ 173356 w 4079150"/>
                <a:gd name="connsiteY8" fmla="*/ 966651 h 2129246"/>
                <a:gd name="connsiteX9" fmla="*/ 94979 w 4079150"/>
                <a:gd name="connsiteY9" fmla="*/ 1058091 h 2129246"/>
                <a:gd name="connsiteX10" fmla="*/ 3539 w 4079150"/>
                <a:gd name="connsiteY10" fmla="*/ 1554480 h 2129246"/>
                <a:gd name="connsiteX11" fmla="*/ 29664 w 4079150"/>
                <a:gd name="connsiteY11" fmla="*/ 1750423 h 2129246"/>
                <a:gd name="connsiteX12" fmla="*/ 382361 w 4079150"/>
                <a:gd name="connsiteY12" fmla="*/ 2011680 h 2129246"/>
                <a:gd name="connsiteX13" fmla="*/ 512990 w 4079150"/>
                <a:gd name="connsiteY13" fmla="*/ 2063931 h 2129246"/>
                <a:gd name="connsiteX14" fmla="*/ 552179 w 4079150"/>
                <a:gd name="connsiteY14" fmla="*/ 2090057 h 2129246"/>
                <a:gd name="connsiteX15" fmla="*/ 643619 w 4079150"/>
                <a:gd name="connsiteY15" fmla="*/ 2103120 h 2129246"/>
                <a:gd name="connsiteX16" fmla="*/ 917939 w 4079150"/>
                <a:gd name="connsiteY16" fmla="*/ 2129246 h 2129246"/>
                <a:gd name="connsiteX17" fmla="*/ 1140007 w 4079150"/>
                <a:gd name="connsiteY17" fmla="*/ 2116183 h 2129246"/>
                <a:gd name="connsiteX18" fmla="*/ 1518830 w 4079150"/>
                <a:gd name="connsiteY18" fmla="*/ 1763486 h 2129246"/>
                <a:gd name="connsiteX19" fmla="*/ 1623333 w 4079150"/>
                <a:gd name="connsiteY19" fmla="*/ 1632857 h 2129246"/>
                <a:gd name="connsiteX20" fmla="*/ 2185036 w 4079150"/>
                <a:gd name="connsiteY20" fmla="*/ 1593669 h 2129246"/>
                <a:gd name="connsiteX21" fmla="*/ 2380979 w 4079150"/>
                <a:gd name="connsiteY21" fmla="*/ 1593669 h 2129246"/>
                <a:gd name="connsiteX22" fmla="*/ 2746739 w 4079150"/>
                <a:gd name="connsiteY22" fmla="*/ 1711234 h 2129246"/>
                <a:gd name="connsiteX23" fmla="*/ 2877367 w 4079150"/>
                <a:gd name="connsiteY23" fmla="*/ 1815737 h 2129246"/>
                <a:gd name="connsiteX24" fmla="*/ 2981870 w 4079150"/>
                <a:gd name="connsiteY24" fmla="*/ 1867989 h 2129246"/>
                <a:gd name="connsiteX25" fmla="*/ 3164750 w 4079150"/>
                <a:gd name="connsiteY25" fmla="*/ 2011680 h 2129246"/>
                <a:gd name="connsiteX26" fmla="*/ 3295379 w 4079150"/>
                <a:gd name="connsiteY26" fmla="*/ 2024743 h 2129246"/>
                <a:gd name="connsiteX27" fmla="*/ 3608887 w 4079150"/>
                <a:gd name="connsiteY27" fmla="*/ 1998617 h 2129246"/>
                <a:gd name="connsiteX28" fmla="*/ 3726453 w 4079150"/>
                <a:gd name="connsiteY28" fmla="*/ 1985554 h 2129246"/>
                <a:gd name="connsiteX29" fmla="*/ 3791767 w 4079150"/>
                <a:gd name="connsiteY29" fmla="*/ 1972491 h 2129246"/>
                <a:gd name="connsiteX30" fmla="*/ 4079150 w 4079150"/>
                <a:gd name="connsiteY30" fmla="*/ 1384663 h 2129246"/>
                <a:gd name="connsiteX31" fmla="*/ 4053024 w 4079150"/>
                <a:gd name="connsiteY31" fmla="*/ 1214846 h 2129246"/>
                <a:gd name="connsiteX32" fmla="*/ 4026899 w 4079150"/>
                <a:gd name="connsiteY32" fmla="*/ 1123406 h 2129246"/>
                <a:gd name="connsiteX33" fmla="*/ 3870144 w 4079150"/>
                <a:gd name="connsiteY33" fmla="*/ 979714 h 2129246"/>
                <a:gd name="connsiteX34" fmla="*/ 3778704 w 4079150"/>
                <a:gd name="connsiteY34" fmla="*/ 914400 h 2129246"/>
                <a:gd name="connsiteX35" fmla="*/ 3739516 w 4079150"/>
                <a:gd name="connsiteY35" fmla="*/ 901337 h 2129246"/>
                <a:gd name="connsiteX36" fmla="*/ 3595824 w 4079150"/>
                <a:gd name="connsiteY36" fmla="*/ 888274 h 2129246"/>
                <a:gd name="connsiteX37" fmla="*/ 3269253 w 4079150"/>
                <a:gd name="connsiteY37" fmla="*/ 888274 h 2129246"/>
                <a:gd name="connsiteX38" fmla="*/ 2968807 w 4079150"/>
                <a:gd name="connsiteY38" fmla="*/ 901337 h 2129246"/>
                <a:gd name="connsiteX39" fmla="*/ 2903493 w 4079150"/>
                <a:gd name="connsiteY39" fmla="*/ 836023 h 2129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4079150" h="2129246">
                  <a:moveTo>
                    <a:pt x="2903493" y="836023"/>
                  </a:moveTo>
                  <a:lnTo>
                    <a:pt x="2576921" y="182880"/>
                  </a:lnTo>
                  <a:lnTo>
                    <a:pt x="2028281" y="0"/>
                  </a:lnTo>
                  <a:lnTo>
                    <a:pt x="1897653" y="0"/>
                  </a:lnTo>
                  <a:lnTo>
                    <a:pt x="1466579" y="496389"/>
                  </a:lnTo>
                  <a:lnTo>
                    <a:pt x="1218384" y="953589"/>
                  </a:lnTo>
                  <a:lnTo>
                    <a:pt x="970190" y="783771"/>
                  </a:lnTo>
                  <a:lnTo>
                    <a:pt x="787310" y="731520"/>
                  </a:lnTo>
                  <a:lnTo>
                    <a:pt x="173356" y="966651"/>
                  </a:lnTo>
                  <a:lnTo>
                    <a:pt x="94979" y="1058091"/>
                  </a:lnTo>
                  <a:lnTo>
                    <a:pt x="3539" y="1554480"/>
                  </a:lnTo>
                  <a:cubicBezTo>
                    <a:pt x="17040" y="1743502"/>
                    <a:pt x="-26614" y="1694145"/>
                    <a:pt x="29664" y="1750423"/>
                  </a:cubicBezTo>
                  <a:lnTo>
                    <a:pt x="382361" y="2011680"/>
                  </a:lnTo>
                  <a:cubicBezTo>
                    <a:pt x="425904" y="2029097"/>
                    <a:pt x="470409" y="2044278"/>
                    <a:pt x="512990" y="2063931"/>
                  </a:cubicBezTo>
                  <a:cubicBezTo>
                    <a:pt x="527245" y="2070510"/>
                    <a:pt x="538137" y="2083036"/>
                    <a:pt x="552179" y="2090057"/>
                  </a:cubicBezTo>
                  <a:cubicBezTo>
                    <a:pt x="589320" y="2108628"/>
                    <a:pt x="601088" y="2103120"/>
                    <a:pt x="643619" y="2103120"/>
                  </a:cubicBezTo>
                  <a:lnTo>
                    <a:pt x="917939" y="2129246"/>
                  </a:lnTo>
                  <a:lnTo>
                    <a:pt x="1140007" y="2116183"/>
                  </a:lnTo>
                  <a:lnTo>
                    <a:pt x="1518830" y="1763486"/>
                  </a:lnTo>
                  <a:cubicBezTo>
                    <a:pt x="1604597" y="1649130"/>
                    <a:pt x="1566418" y="1689772"/>
                    <a:pt x="1623333" y="1632857"/>
                  </a:cubicBezTo>
                  <a:lnTo>
                    <a:pt x="2185036" y="1593669"/>
                  </a:lnTo>
                  <a:lnTo>
                    <a:pt x="2380979" y="1593669"/>
                  </a:lnTo>
                  <a:lnTo>
                    <a:pt x="2746739" y="1711234"/>
                  </a:lnTo>
                  <a:cubicBezTo>
                    <a:pt x="2903625" y="1868120"/>
                    <a:pt x="2779490" y="1771247"/>
                    <a:pt x="2877367" y="1815737"/>
                  </a:cubicBezTo>
                  <a:cubicBezTo>
                    <a:pt x="2912822" y="1831853"/>
                    <a:pt x="2981870" y="1867989"/>
                    <a:pt x="2981870" y="1867989"/>
                  </a:cubicBezTo>
                  <a:lnTo>
                    <a:pt x="3164750" y="2011680"/>
                  </a:lnTo>
                  <a:cubicBezTo>
                    <a:pt x="3286644" y="2025224"/>
                    <a:pt x="3242886" y="2024743"/>
                    <a:pt x="3295379" y="2024743"/>
                  </a:cubicBezTo>
                  <a:lnTo>
                    <a:pt x="3608887" y="1998617"/>
                  </a:lnTo>
                  <a:cubicBezTo>
                    <a:pt x="3648076" y="1994263"/>
                    <a:pt x="3687419" y="1991130"/>
                    <a:pt x="3726453" y="1985554"/>
                  </a:cubicBezTo>
                  <a:cubicBezTo>
                    <a:pt x="3748432" y="1982414"/>
                    <a:pt x="3791767" y="1972491"/>
                    <a:pt x="3791767" y="1972491"/>
                  </a:cubicBezTo>
                  <a:lnTo>
                    <a:pt x="4079150" y="1384663"/>
                  </a:lnTo>
                  <a:cubicBezTo>
                    <a:pt x="4070441" y="1328057"/>
                    <a:pt x="4062439" y="1271338"/>
                    <a:pt x="4053024" y="1214846"/>
                  </a:cubicBezTo>
                  <a:cubicBezTo>
                    <a:pt x="4041795" y="1147470"/>
                    <a:pt x="4048249" y="1166107"/>
                    <a:pt x="4026899" y="1123406"/>
                  </a:cubicBezTo>
                  <a:lnTo>
                    <a:pt x="3870144" y="979714"/>
                  </a:lnTo>
                  <a:cubicBezTo>
                    <a:pt x="3839664" y="957943"/>
                    <a:pt x="3810823" y="933671"/>
                    <a:pt x="3778704" y="914400"/>
                  </a:cubicBezTo>
                  <a:cubicBezTo>
                    <a:pt x="3766897" y="907316"/>
                    <a:pt x="3739516" y="901337"/>
                    <a:pt x="3739516" y="901337"/>
                  </a:cubicBezTo>
                  <a:lnTo>
                    <a:pt x="3595824" y="888274"/>
                  </a:lnTo>
                  <a:lnTo>
                    <a:pt x="3269253" y="888274"/>
                  </a:lnTo>
                  <a:lnTo>
                    <a:pt x="2968807" y="901337"/>
                  </a:lnTo>
                  <a:lnTo>
                    <a:pt x="2903493" y="83602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246811" y="3515948"/>
              <a:ext cx="3722915" cy="1278121"/>
            </a:xfrm>
            <a:custGeom>
              <a:avLst/>
              <a:gdLst>
                <a:gd name="connsiteX0" fmla="*/ 0 w 3722915"/>
                <a:gd name="connsiteY0" fmla="*/ 1160555 h 1278121"/>
                <a:gd name="connsiteX1" fmla="*/ 313509 w 3722915"/>
                <a:gd name="connsiteY1" fmla="*/ 115526 h 1278121"/>
                <a:gd name="connsiteX2" fmla="*/ 274320 w 3722915"/>
                <a:gd name="connsiteY2" fmla="*/ 990738 h 1278121"/>
                <a:gd name="connsiteX3" fmla="*/ 561703 w 3722915"/>
                <a:gd name="connsiteY3" fmla="*/ 167778 h 1278121"/>
                <a:gd name="connsiteX4" fmla="*/ 757646 w 3722915"/>
                <a:gd name="connsiteY4" fmla="*/ 1134429 h 1278121"/>
                <a:gd name="connsiteX5" fmla="*/ 888275 w 3722915"/>
                <a:gd name="connsiteY5" fmla="*/ 141652 h 1278121"/>
                <a:gd name="connsiteX6" fmla="*/ 1071155 w 3722915"/>
                <a:gd name="connsiteY6" fmla="*/ 938486 h 1278121"/>
                <a:gd name="connsiteX7" fmla="*/ 1149532 w 3722915"/>
                <a:gd name="connsiteY7" fmla="*/ 154715 h 1278121"/>
                <a:gd name="connsiteX8" fmla="*/ 1293223 w 3722915"/>
                <a:gd name="connsiteY8" fmla="*/ 677229 h 1278121"/>
                <a:gd name="connsiteX9" fmla="*/ 1515292 w 3722915"/>
                <a:gd name="connsiteY9" fmla="*/ 24086 h 1278121"/>
                <a:gd name="connsiteX10" fmla="*/ 1685109 w 3722915"/>
                <a:gd name="connsiteY10" fmla="*/ 415972 h 1278121"/>
                <a:gd name="connsiteX11" fmla="*/ 1998618 w 3722915"/>
                <a:gd name="connsiteY11" fmla="*/ 76338 h 1278121"/>
                <a:gd name="connsiteX12" fmla="*/ 2090058 w 3722915"/>
                <a:gd name="connsiteY12" fmla="*/ 442098 h 1278121"/>
                <a:gd name="connsiteX13" fmla="*/ 2338252 w 3722915"/>
                <a:gd name="connsiteY13" fmla="*/ 50212 h 1278121"/>
                <a:gd name="connsiteX14" fmla="*/ 2508069 w 3722915"/>
                <a:gd name="connsiteY14" fmla="*/ 585789 h 1278121"/>
                <a:gd name="connsiteX15" fmla="*/ 2821578 w 3722915"/>
                <a:gd name="connsiteY15" fmla="*/ 11023 h 1278121"/>
                <a:gd name="connsiteX16" fmla="*/ 2847703 w 3722915"/>
                <a:gd name="connsiteY16" fmla="*/ 1212806 h 1278121"/>
                <a:gd name="connsiteX17" fmla="*/ 3030583 w 3722915"/>
                <a:gd name="connsiteY17" fmla="*/ 128589 h 1278121"/>
                <a:gd name="connsiteX18" fmla="*/ 3304903 w 3722915"/>
                <a:gd name="connsiteY18" fmla="*/ 1199743 h 1278121"/>
                <a:gd name="connsiteX19" fmla="*/ 3278778 w 3722915"/>
                <a:gd name="connsiteY19" fmla="*/ 154715 h 1278121"/>
                <a:gd name="connsiteX20" fmla="*/ 3722915 w 3722915"/>
                <a:gd name="connsiteY20" fmla="*/ 1278121 h 1278121"/>
                <a:gd name="connsiteX21" fmla="*/ 3722915 w 3722915"/>
                <a:gd name="connsiteY21" fmla="*/ 1278121 h 1278121"/>
                <a:gd name="connsiteX22" fmla="*/ 3722915 w 3722915"/>
                <a:gd name="connsiteY22" fmla="*/ 1278121 h 1278121"/>
                <a:gd name="connsiteX23" fmla="*/ 3722915 w 3722915"/>
                <a:gd name="connsiteY23" fmla="*/ 1278121 h 1278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722915" h="1278121">
                  <a:moveTo>
                    <a:pt x="0" y="1160555"/>
                  </a:moveTo>
                  <a:cubicBezTo>
                    <a:pt x="133894" y="652192"/>
                    <a:pt x="267789" y="143829"/>
                    <a:pt x="313509" y="115526"/>
                  </a:cubicBezTo>
                  <a:cubicBezTo>
                    <a:pt x="359229" y="87223"/>
                    <a:pt x="232954" y="982029"/>
                    <a:pt x="274320" y="990738"/>
                  </a:cubicBezTo>
                  <a:cubicBezTo>
                    <a:pt x="315686" y="999447"/>
                    <a:pt x="481149" y="143830"/>
                    <a:pt x="561703" y="167778"/>
                  </a:cubicBezTo>
                  <a:cubicBezTo>
                    <a:pt x="642257" y="191726"/>
                    <a:pt x="703217" y="1138783"/>
                    <a:pt x="757646" y="1134429"/>
                  </a:cubicBezTo>
                  <a:cubicBezTo>
                    <a:pt x="812075" y="1130075"/>
                    <a:pt x="836024" y="174309"/>
                    <a:pt x="888275" y="141652"/>
                  </a:cubicBezTo>
                  <a:cubicBezTo>
                    <a:pt x="940526" y="108995"/>
                    <a:pt x="1027612" y="936309"/>
                    <a:pt x="1071155" y="938486"/>
                  </a:cubicBezTo>
                  <a:cubicBezTo>
                    <a:pt x="1114698" y="940663"/>
                    <a:pt x="1112521" y="198258"/>
                    <a:pt x="1149532" y="154715"/>
                  </a:cubicBezTo>
                  <a:cubicBezTo>
                    <a:pt x="1186543" y="111172"/>
                    <a:pt x="1232263" y="699000"/>
                    <a:pt x="1293223" y="677229"/>
                  </a:cubicBezTo>
                  <a:cubicBezTo>
                    <a:pt x="1354183" y="655457"/>
                    <a:pt x="1449978" y="67629"/>
                    <a:pt x="1515292" y="24086"/>
                  </a:cubicBezTo>
                  <a:cubicBezTo>
                    <a:pt x="1580606" y="-19457"/>
                    <a:pt x="1604555" y="407263"/>
                    <a:pt x="1685109" y="415972"/>
                  </a:cubicBezTo>
                  <a:cubicBezTo>
                    <a:pt x="1765663" y="424681"/>
                    <a:pt x="1931127" y="71984"/>
                    <a:pt x="1998618" y="76338"/>
                  </a:cubicBezTo>
                  <a:cubicBezTo>
                    <a:pt x="2066109" y="80692"/>
                    <a:pt x="2033452" y="446452"/>
                    <a:pt x="2090058" y="442098"/>
                  </a:cubicBezTo>
                  <a:cubicBezTo>
                    <a:pt x="2146664" y="437744"/>
                    <a:pt x="2268584" y="26264"/>
                    <a:pt x="2338252" y="50212"/>
                  </a:cubicBezTo>
                  <a:cubicBezTo>
                    <a:pt x="2407920" y="74160"/>
                    <a:pt x="2427515" y="592320"/>
                    <a:pt x="2508069" y="585789"/>
                  </a:cubicBezTo>
                  <a:cubicBezTo>
                    <a:pt x="2588623" y="579258"/>
                    <a:pt x="2764972" y="-93480"/>
                    <a:pt x="2821578" y="11023"/>
                  </a:cubicBezTo>
                  <a:cubicBezTo>
                    <a:pt x="2878184" y="115526"/>
                    <a:pt x="2812869" y="1193212"/>
                    <a:pt x="2847703" y="1212806"/>
                  </a:cubicBezTo>
                  <a:cubicBezTo>
                    <a:pt x="2882537" y="1232400"/>
                    <a:pt x="2954383" y="130766"/>
                    <a:pt x="3030583" y="128589"/>
                  </a:cubicBezTo>
                  <a:cubicBezTo>
                    <a:pt x="3106783" y="126412"/>
                    <a:pt x="3263537" y="1195389"/>
                    <a:pt x="3304903" y="1199743"/>
                  </a:cubicBezTo>
                  <a:cubicBezTo>
                    <a:pt x="3346269" y="1204097"/>
                    <a:pt x="3209109" y="141652"/>
                    <a:pt x="3278778" y="154715"/>
                  </a:cubicBezTo>
                  <a:cubicBezTo>
                    <a:pt x="3348447" y="167778"/>
                    <a:pt x="3722915" y="1278121"/>
                    <a:pt x="3722915" y="1278121"/>
                  </a:cubicBezTo>
                  <a:lnTo>
                    <a:pt x="3722915" y="1278121"/>
                  </a:lnTo>
                  <a:lnTo>
                    <a:pt x="3722915" y="1278121"/>
                  </a:lnTo>
                  <a:lnTo>
                    <a:pt x="3722915" y="1278121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Nemhauser Trotter Proof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96136" y="1740086"/>
                <a:ext cx="75424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nb-NO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40086"/>
                <a:ext cx="754244" cy="7838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33980" y="2820206"/>
                <a:ext cx="75424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nb-NO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980" y="2820206"/>
                <a:ext cx="754244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51628" y="4476390"/>
                <a:ext cx="437940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nb-NO" sz="2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nb-NO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628" y="4476390"/>
                <a:ext cx="437940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eform 19"/>
          <p:cNvSpPr/>
          <p:nvPr/>
        </p:nvSpPr>
        <p:spPr>
          <a:xfrm>
            <a:off x="2756263" y="1512337"/>
            <a:ext cx="1998617" cy="329526"/>
          </a:xfrm>
          <a:custGeom>
            <a:avLst/>
            <a:gdLst>
              <a:gd name="connsiteX0" fmla="*/ 0 w 1998617"/>
              <a:gd name="connsiteY0" fmla="*/ 264212 h 329526"/>
              <a:gd name="connsiteX1" fmla="*/ 300446 w 1998617"/>
              <a:gd name="connsiteY1" fmla="*/ 55206 h 329526"/>
              <a:gd name="connsiteX2" fmla="*/ 1071154 w 1998617"/>
              <a:gd name="connsiteY2" fmla="*/ 2954 h 329526"/>
              <a:gd name="connsiteX3" fmla="*/ 1724297 w 1998617"/>
              <a:gd name="connsiteY3" fmla="*/ 120520 h 329526"/>
              <a:gd name="connsiteX4" fmla="*/ 1998617 w 1998617"/>
              <a:gd name="connsiteY4" fmla="*/ 329526 h 329526"/>
              <a:gd name="connsiteX5" fmla="*/ 1998617 w 1998617"/>
              <a:gd name="connsiteY5" fmla="*/ 329526 h 32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8617" h="329526">
                <a:moveTo>
                  <a:pt x="0" y="264212"/>
                </a:moveTo>
                <a:cubicBezTo>
                  <a:pt x="60960" y="181480"/>
                  <a:pt x="121921" y="98749"/>
                  <a:pt x="300446" y="55206"/>
                </a:cubicBezTo>
                <a:cubicBezTo>
                  <a:pt x="478971" y="11663"/>
                  <a:pt x="833846" y="-7932"/>
                  <a:pt x="1071154" y="2954"/>
                </a:cubicBezTo>
                <a:cubicBezTo>
                  <a:pt x="1308463" y="13840"/>
                  <a:pt x="1569720" y="66091"/>
                  <a:pt x="1724297" y="120520"/>
                </a:cubicBezTo>
                <a:cubicBezTo>
                  <a:pt x="1878874" y="174949"/>
                  <a:pt x="1998617" y="329526"/>
                  <a:pt x="1998617" y="329526"/>
                </a:cubicBezTo>
                <a:lnTo>
                  <a:pt x="1998617" y="329526"/>
                </a:lnTo>
              </a:path>
            </a:pathLst>
          </a:custGeom>
          <a:noFill/>
          <a:ln w="571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Freeform 20"/>
          <p:cNvSpPr/>
          <p:nvPr/>
        </p:nvSpPr>
        <p:spPr>
          <a:xfrm>
            <a:off x="700926" y="2168434"/>
            <a:ext cx="1611200" cy="3161212"/>
          </a:xfrm>
          <a:custGeom>
            <a:avLst/>
            <a:gdLst>
              <a:gd name="connsiteX0" fmla="*/ 1611200 w 1611200"/>
              <a:gd name="connsiteY0" fmla="*/ 0 h 3161212"/>
              <a:gd name="connsiteX1" fmla="*/ 618423 w 1611200"/>
              <a:gd name="connsiteY1" fmla="*/ 261257 h 3161212"/>
              <a:gd name="connsiteX2" fmla="*/ 82845 w 1611200"/>
              <a:gd name="connsiteY2" fmla="*/ 1371600 h 3161212"/>
              <a:gd name="connsiteX3" fmla="*/ 108971 w 1611200"/>
              <a:gd name="connsiteY3" fmla="*/ 2586446 h 3161212"/>
              <a:gd name="connsiteX4" fmla="*/ 1101748 w 1611200"/>
              <a:gd name="connsiteY4" fmla="*/ 3161212 h 3161212"/>
              <a:gd name="connsiteX5" fmla="*/ 1101748 w 1611200"/>
              <a:gd name="connsiteY5" fmla="*/ 3161212 h 3161212"/>
              <a:gd name="connsiteX6" fmla="*/ 1101748 w 1611200"/>
              <a:gd name="connsiteY6" fmla="*/ 3161212 h 316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11200" h="3161212">
                <a:moveTo>
                  <a:pt x="1611200" y="0"/>
                </a:moveTo>
                <a:cubicBezTo>
                  <a:pt x="1242174" y="16328"/>
                  <a:pt x="873149" y="32657"/>
                  <a:pt x="618423" y="261257"/>
                </a:cubicBezTo>
                <a:cubicBezTo>
                  <a:pt x="363697" y="489857"/>
                  <a:pt x="167754" y="984069"/>
                  <a:pt x="82845" y="1371600"/>
                </a:cubicBezTo>
                <a:cubicBezTo>
                  <a:pt x="-2064" y="1759131"/>
                  <a:pt x="-60846" y="2288177"/>
                  <a:pt x="108971" y="2586446"/>
                </a:cubicBezTo>
                <a:cubicBezTo>
                  <a:pt x="278788" y="2884715"/>
                  <a:pt x="1101748" y="3161212"/>
                  <a:pt x="1101748" y="3161212"/>
                </a:cubicBezTo>
                <a:lnTo>
                  <a:pt x="1101748" y="3161212"/>
                </a:lnTo>
                <a:lnTo>
                  <a:pt x="1101748" y="3161212"/>
                </a:lnTo>
              </a:path>
            </a:pathLst>
          </a:custGeom>
          <a:noFill/>
          <a:ln w="571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15" name="Group 14"/>
          <p:cNvGrpSpPr/>
          <p:nvPr/>
        </p:nvGrpSpPr>
        <p:grpSpPr>
          <a:xfrm>
            <a:off x="2735796" y="2451882"/>
            <a:ext cx="2664296" cy="576064"/>
            <a:chOff x="2735796" y="2451882"/>
            <a:chExt cx="2664296" cy="576064"/>
          </a:xfrm>
        </p:grpSpPr>
        <p:cxnSp>
          <p:nvCxnSpPr>
            <p:cNvPr id="14" name="Straight Connector 13"/>
            <p:cNvCxnSpPr>
              <a:stCxn id="4" idx="4"/>
              <a:endCxn id="9" idx="0"/>
            </p:cNvCxnSpPr>
            <p:nvPr/>
          </p:nvCxnSpPr>
          <p:spPr>
            <a:xfrm>
              <a:off x="2735796" y="2451882"/>
              <a:ext cx="0" cy="57606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5" idx="4"/>
              <a:endCxn id="10" idx="0"/>
            </p:cNvCxnSpPr>
            <p:nvPr/>
          </p:nvCxnSpPr>
          <p:spPr>
            <a:xfrm>
              <a:off x="3383868" y="2451882"/>
              <a:ext cx="0" cy="57606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4"/>
              <a:endCxn id="11" idx="0"/>
            </p:cNvCxnSpPr>
            <p:nvPr/>
          </p:nvCxnSpPr>
          <p:spPr>
            <a:xfrm>
              <a:off x="4031940" y="2451882"/>
              <a:ext cx="0" cy="57606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7" idx="4"/>
              <a:endCxn id="12" idx="0"/>
            </p:cNvCxnSpPr>
            <p:nvPr/>
          </p:nvCxnSpPr>
          <p:spPr>
            <a:xfrm>
              <a:off x="4752020" y="2451882"/>
              <a:ext cx="0" cy="57606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8" idx="4"/>
              <a:endCxn id="13" idx="0"/>
            </p:cNvCxnSpPr>
            <p:nvPr/>
          </p:nvCxnSpPr>
          <p:spPr>
            <a:xfrm>
              <a:off x="5400092" y="2451882"/>
              <a:ext cx="0" cy="57606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84168" y="1959223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nb-NO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1959223"/>
                <a:ext cx="43794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84168" y="3039343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nb-NO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039343"/>
                <a:ext cx="43794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Freeform 35"/>
          <p:cNvSpPr/>
          <p:nvPr/>
        </p:nvSpPr>
        <p:spPr>
          <a:xfrm>
            <a:off x="2161172" y="1606645"/>
            <a:ext cx="2307597" cy="2153439"/>
          </a:xfrm>
          <a:custGeom>
            <a:avLst/>
            <a:gdLst>
              <a:gd name="connsiteX0" fmla="*/ 98702 w 2307597"/>
              <a:gd name="connsiteY0" fmla="*/ 1410875 h 2153439"/>
              <a:gd name="connsiteX1" fmla="*/ 46451 w 2307597"/>
              <a:gd name="connsiteY1" fmla="*/ 1149618 h 2153439"/>
              <a:gd name="connsiteX2" fmla="*/ 33388 w 2307597"/>
              <a:gd name="connsiteY2" fmla="*/ 979801 h 2153439"/>
              <a:gd name="connsiteX3" fmla="*/ 33388 w 2307597"/>
              <a:gd name="connsiteY3" fmla="*/ 561789 h 2153439"/>
              <a:gd name="connsiteX4" fmla="*/ 477525 w 2307597"/>
              <a:gd name="connsiteY4" fmla="*/ 91526 h 2153439"/>
              <a:gd name="connsiteX5" fmla="*/ 1026165 w 2307597"/>
              <a:gd name="connsiteY5" fmla="*/ 86 h 2153439"/>
              <a:gd name="connsiteX6" fmla="*/ 1287422 w 2307597"/>
              <a:gd name="connsiteY6" fmla="*/ 78464 h 2153439"/>
              <a:gd name="connsiteX7" fmla="*/ 1522554 w 2307597"/>
              <a:gd name="connsiteY7" fmla="*/ 248281 h 2153439"/>
              <a:gd name="connsiteX8" fmla="*/ 1548679 w 2307597"/>
              <a:gd name="connsiteY8" fmla="*/ 692418 h 2153439"/>
              <a:gd name="connsiteX9" fmla="*/ 1718497 w 2307597"/>
              <a:gd name="connsiteY9" fmla="*/ 1084304 h 2153439"/>
              <a:gd name="connsiteX10" fmla="*/ 2058131 w 2307597"/>
              <a:gd name="connsiteY10" fmla="*/ 1227995 h 2153439"/>
              <a:gd name="connsiteX11" fmla="*/ 2254074 w 2307597"/>
              <a:gd name="connsiteY11" fmla="*/ 1489252 h 2153439"/>
              <a:gd name="connsiteX12" fmla="*/ 2267137 w 2307597"/>
              <a:gd name="connsiteY12" fmla="*/ 1881138 h 2153439"/>
              <a:gd name="connsiteX13" fmla="*/ 1770748 w 2307597"/>
              <a:gd name="connsiteY13" fmla="*/ 2129332 h 2153439"/>
              <a:gd name="connsiteX14" fmla="*/ 1326611 w 2307597"/>
              <a:gd name="connsiteY14" fmla="*/ 2142395 h 2153439"/>
              <a:gd name="connsiteX15" fmla="*/ 582028 w 2307597"/>
              <a:gd name="connsiteY15" fmla="*/ 2116269 h 2153439"/>
              <a:gd name="connsiteX16" fmla="*/ 320771 w 2307597"/>
              <a:gd name="connsiteY16" fmla="*/ 2077081 h 2153439"/>
              <a:gd name="connsiteX17" fmla="*/ 164017 w 2307597"/>
              <a:gd name="connsiteY17" fmla="*/ 1750509 h 2153439"/>
              <a:gd name="connsiteX18" fmla="*/ 98702 w 2307597"/>
              <a:gd name="connsiteY18" fmla="*/ 1410875 h 215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307597" h="2153439">
                <a:moveTo>
                  <a:pt x="98702" y="1410875"/>
                </a:moveTo>
                <a:cubicBezTo>
                  <a:pt x="79108" y="1310727"/>
                  <a:pt x="57337" y="1221464"/>
                  <a:pt x="46451" y="1149618"/>
                </a:cubicBezTo>
                <a:cubicBezTo>
                  <a:pt x="35565" y="1077772"/>
                  <a:pt x="35565" y="1077772"/>
                  <a:pt x="33388" y="979801"/>
                </a:cubicBezTo>
                <a:cubicBezTo>
                  <a:pt x="31211" y="881830"/>
                  <a:pt x="-40635" y="709835"/>
                  <a:pt x="33388" y="561789"/>
                </a:cubicBezTo>
                <a:cubicBezTo>
                  <a:pt x="107411" y="413743"/>
                  <a:pt x="312062" y="185143"/>
                  <a:pt x="477525" y="91526"/>
                </a:cubicBezTo>
                <a:cubicBezTo>
                  <a:pt x="642988" y="-2091"/>
                  <a:pt x="891182" y="2263"/>
                  <a:pt x="1026165" y="86"/>
                </a:cubicBezTo>
                <a:cubicBezTo>
                  <a:pt x="1161148" y="-2091"/>
                  <a:pt x="1204691" y="37098"/>
                  <a:pt x="1287422" y="78464"/>
                </a:cubicBezTo>
                <a:cubicBezTo>
                  <a:pt x="1370153" y="119830"/>
                  <a:pt x="1479011" y="145955"/>
                  <a:pt x="1522554" y="248281"/>
                </a:cubicBezTo>
                <a:cubicBezTo>
                  <a:pt x="1566097" y="350607"/>
                  <a:pt x="1516022" y="553081"/>
                  <a:pt x="1548679" y="692418"/>
                </a:cubicBezTo>
                <a:cubicBezTo>
                  <a:pt x="1581336" y="831755"/>
                  <a:pt x="1633588" y="995041"/>
                  <a:pt x="1718497" y="1084304"/>
                </a:cubicBezTo>
                <a:cubicBezTo>
                  <a:pt x="1803406" y="1173567"/>
                  <a:pt x="1968868" y="1160504"/>
                  <a:pt x="2058131" y="1227995"/>
                </a:cubicBezTo>
                <a:cubicBezTo>
                  <a:pt x="2147394" y="1295486"/>
                  <a:pt x="2219240" y="1380395"/>
                  <a:pt x="2254074" y="1489252"/>
                </a:cubicBezTo>
                <a:cubicBezTo>
                  <a:pt x="2288908" y="1598109"/>
                  <a:pt x="2347691" y="1774458"/>
                  <a:pt x="2267137" y="1881138"/>
                </a:cubicBezTo>
                <a:cubicBezTo>
                  <a:pt x="2186583" y="1987818"/>
                  <a:pt x="1927502" y="2085789"/>
                  <a:pt x="1770748" y="2129332"/>
                </a:cubicBezTo>
                <a:cubicBezTo>
                  <a:pt x="1613994" y="2172875"/>
                  <a:pt x="1524731" y="2144572"/>
                  <a:pt x="1326611" y="2142395"/>
                </a:cubicBezTo>
                <a:cubicBezTo>
                  <a:pt x="1128491" y="2140218"/>
                  <a:pt x="749668" y="2127155"/>
                  <a:pt x="582028" y="2116269"/>
                </a:cubicBezTo>
                <a:cubicBezTo>
                  <a:pt x="414388" y="2105383"/>
                  <a:pt x="390440" y="2138041"/>
                  <a:pt x="320771" y="2077081"/>
                </a:cubicBezTo>
                <a:cubicBezTo>
                  <a:pt x="251103" y="2016121"/>
                  <a:pt x="203206" y="1865898"/>
                  <a:pt x="164017" y="1750509"/>
                </a:cubicBezTo>
                <a:cubicBezTo>
                  <a:pt x="124828" y="1635120"/>
                  <a:pt x="118296" y="1511023"/>
                  <a:pt x="98702" y="1410875"/>
                </a:cubicBezTo>
                <a:close/>
              </a:path>
            </a:pathLst>
          </a:custGeom>
          <a:noFill/>
          <a:ln w="7620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26" name="Group 25"/>
          <p:cNvGrpSpPr/>
          <p:nvPr/>
        </p:nvGrpSpPr>
        <p:grpSpPr>
          <a:xfrm>
            <a:off x="2509936" y="1988840"/>
            <a:ext cx="1053952" cy="369332"/>
            <a:chOff x="2509936" y="1988840"/>
            <a:chExt cx="1053952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2509936" y="1988840"/>
                  <a:ext cx="4058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b-NO" dirty="0" smtClean="0"/>
                    <a:t>+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b="0" i="1" smtClean="0">
                          <a:latin typeface="Cambria Math"/>
                        </a:rPr>
                        <m:t>ϵ</m:t>
                      </m:r>
                    </m:oMath>
                  </a14:m>
                  <a:endParaRPr lang="nb-NO" b="0" dirty="0" smtClean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9936" y="1988840"/>
                  <a:ext cx="40588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13636" t="-8197" b="-24590"/>
                  </a:stretch>
                </a:blipFill>
              </p:spPr>
              <p:txBody>
                <a:bodyPr/>
                <a:lstStyle/>
                <a:p>
                  <a:r>
                    <a:rPr lang="nb-NO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158008" y="1988840"/>
                  <a:ext cx="4058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b-NO" dirty="0" smtClean="0"/>
                    <a:t>+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b="0" i="1" smtClean="0">
                          <a:latin typeface="Cambria Math"/>
                        </a:rPr>
                        <m:t>ϵ</m:t>
                      </m:r>
                    </m:oMath>
                  </a14:m>
                  <a:endParaRPr lang="nb-NO" b="0" dirty="0" smtClean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8008" y="1988840"/>
                  <a:ext cx="405880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11940" t="-8197" b="-24590"/>
                  </a:stretch>
                </a:blipFill>
              </p:spPr>
              <p:txBody>
                <a:bodyPr/>
                <a:lstStyle/>
                <a:p>
                  <a:r>
                    <a:rPr lang="nb-NO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/>
          <p:cNvGrpSpPr/>
          <p:nvPr/>
        </p:nvGrpSpPr>
        <p:grpSpPr>
          <a:xfrm>
            <a:off x="2554820" y="3059668"/>
            <a:ext cx="1657140" cy="378624"/>
            <a:chOff x="2554820" y="3059668"/>
            <a:chExt cx="1657140" cy="3786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2554820" y="3059668"/>
                  <a:ext cx="360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b-NO" dirty="0" smtClean="0"/>
                    <a:t>-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b="0" i="1" smtClean="0">
                          <a:latin typeface="Cambria Math"/>
                        </a:rPr>
                        <m:t>ϵ</m:t>
                      </m:r>
                    </m:oMath>
                  </a14:m>
                  <a:endParaRPr lang="nb-NO" b="0" dirty="0" smtClean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4820" y="3059668"/>
                  <a:ext cx="36099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13559" t="-8197" b="-24590"/>
                  </a:stretch>
                </a:blipFill>
              </p:spPr>
              <p:txBody>
                <a:bodyPr/>
                <a:lstStyle/>
                <a:p>
                  <a:r>
                    <a:rPr lang="nb-NO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202892" y="3068960"/>
                  <a:ext cx="360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b-NO" dirty="0" smtClean="0"/>
                    <a:t>-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b="0" i="1" smtClean="0">
                          <a:latin typeface="Cambria Math"/>
                        </a:rPr>
                        <m:t>ϵ</m:t>
                      </m:r>
                    </m:oMath>
                  </a14:m>
                  <a:endParaRPr lang="nb-NO" b="0" dirty="0" smtClean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892" y="3068960"/>
                  <a:ext cx="360996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13333" t="-8197" b="-24590"/>
                  </a:stretch>
                </a:blipFill>
              </p:spPr>
              <p:txBody>
                <a:bodyPr/>
                <a:lstStyle/>
                <a:p>
                  <a:r>
                    <a:rPr lang="nb-NO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3850964" y="3059668"/>
                  <a:ext cx="360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b-NO" dirty="0" smtClean="0"/>
                    <a:t>-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b="0" i="1" smtClean="0">
                          <a:latin typeface="Cambria Math"/>
                        </a:rPr>
                        <m:t>ϵ</m:t>
                      </m:r>
                    </m:oMath>
                  </a14:m>
                  <a:endParaRPr lang="nb-NO" b="0" dirty="0" smtClean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0964" y="3059668"/>
                  <a:ext cx="360996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5254" t="-8197" b="-24590"/>
                  </a:stretch>
                </a:blipFill>
              </p:spPr>
              <p:txBody>
                <a:bodyPr/>
                <a:lstStyle/>
                <a:p>
                  <a:r>
                    <a:rPr lang="nb-NO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7" name="TextBox 26"/>
          <p:cNvSpPr txBox="1"/>
          <p:nvPr/>
        </p:nvSpPr>
        <p:spPr>
          <a:xfrm>
            <a:off x="6084168" y="3964050"/>
            <a:ext cx="2645211" cy="646331"/>
          </a:xfrm>
          <a:prstGeom prst="rect">
            <a:avLst/>
          </a:prstGeom>
          <a:solidFill>
            <a:schemeClr val="bg1"/>
          </a:solidFill>
          <a:ln w="50800">
            <a:solidFill>
              <a:srgbClr val="0070C0"/>
            </a:solidFill>
          </a:ln>
          <a:effectLst>
            <a:outerShdw blurRad="317500" sx="102000" sy="102000" algn="ctr" rotWithShape="0">
              <a:prstClr val="black">
                <a:alpha val="7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nb-NO" dirty="0" smtClean="0"/>
              <a:t>This </a:t>
            </a:r>
            <a:r>
              <a:rPr lang="nb-NO" dirty="0" err="1" smtClean="0"/>
              <a:t>clearly</a:t>
            </a:r>
            <a:r>
              <a:rPr lang="nb-NO" dirty="0" smtClean="0"/>
              <a:t> proves </a:t>
            </a:r>
            <a:r>
              <a:rPr lang="nb-NO" dirty="0" smtClean="0">
                <a:solidFill>
                  <a:srgbClr val="C00000"/>
                </a:solidFill>
              </a:rPr>
              <a:t>(a)</a:t>
            </a:r>
            <a:r>
              <a:rPr lang="nb-NO" dirty="0" smtClean="0"/>
              <a:t>,</a:t>
            </a:r>
          </a:p>
          <a:p>
            <a:r>
              <a:rPr lang="nb-NO" dirty="0" err="1" smtClean="0"/>
              <a:t>but</a:t>
            </a:r>
            <a:r>
              <a:rPr lang="nb-NO" dirty="0" smtClean="0"/>
              <a:t> </a:t>
            </a:r>
            <a:r>
              <a:rPr lang="nb-NO" dirty="0" err="1" smtClean="0"/>
              <a:t>why</a:t>
            </a:r>
            <a:r>
              <a:rPr lang="nb-NO" dirty="0" smtClean="0"/>
              <a:t> </a:t>
            </a:r>
            <a:r>
              <a:rPr lang="nb-NO" dirty="0" err="1" smtClean="0"/>
              <a:t>does</a:t>
            </a:r>
            <a:r>
              <a:rPr lang="nb-NO" dirty="0" smtClean="0"/>
              <a:t> it prove </a:t>
            </a:r>
            <a:r>
              <a:rPr lang="nb-NO" dirty="0" smtClean="0">
                <a:solidFill>
                  <a:srgbClr val="C00000"/>
                </a:solidFill>
              </a:rPr>
              <a:t>(b)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29" name="TextBox 28"/>
          <p:cNvSpPr txBox="1"/>
          <p:nvPr/>
        </p:nvSpPr>
        <p:spPr>
          <a:xfrm>
            <a:off x="1470954" y="3077488"/>
            <a:ext cx="66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>
                <a:solidFill>
                  <a:srgbClr val="002060"/>
                </a:solidFill>
              </a:rPr>
              <a:t>Left</a:t>
            </a:r>
            <a:endParaRPr lang="nb-NO" sz="24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03648" y="1772816"/>
            <a:ext cx="827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002060"/>
                </a:solidFill>
              </a:rPr>
              <a:t>Right</a:t>
            </a:r>
            <a:endParaRPr lang="nb-NO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3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7" grpId="2"/>
      <p:bldP spid="18" grpId="0"/>
      <p:bldP spid="18" grpId="1"/>
      <p:bldP spid="18" grpId="2"/>
      <p:bldP spid="19" grpId="0"/>
      <p:bldP spid="20" grpId="0" animBg="1"/>
      <p:bldP spid="21" grpId="0" animBg="1"/>
      <p:bldP spid="34" grpId="0"/>
      <p:bldP spid="34" grpId="1"/>
      <p:bldP spid="35" grpId="0"/>
      <p:bldP spid="35" grpId="1"/>
      <p:bldP spid="36" grpId="0" animBg="1"/>
      <p:bldP spid="27" grpId="0" animBg="1"/>
      <p:bldP spid="29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Reduction Rule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If exists optimal LP solution that sets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 to </a:t>
            </a:r>
            <a:r>
              <a:rPr lang="nb-NO" dirty="0" smtClean="0">
                <a:solidFill>
                  <a:srgbClr val="C00000"/>
                </a:solidFill>
              </a:rPr>
              <a:t>1</a:t>
            </a:r>
            <a:r>
              <a:rPr lang="nb-NO" dirty="0" smtClean="0"/>
              <a:t>, then exists optimal vertex cover that selects </a:t>
            </a:r>
            <a:r>
              <a:rPr lang="nb-NO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>
              <a:buFont typeface="Wingdings"/>
              <a:buChar char="à"/>
            </a:pPr>
            <a:r>
              <a:rPr lang="nb-NO" dirty="0" smtClean="0">
                <a:sym typeface="Wingdings" pitchFamily="2" charset="2"/>
              </a:rPr>
              <a:t>Remove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v</a:t>
            </a:r>
            <a:r>
              <a:rPr lang="nb-NO" dirty="0" smtClean="0">
                <a:sym typeface="Wingdings" pitchFamily="2" charset="2"/>
              </a:rPr>
              <a:t> from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G</a:t>
            </a:r>
            <a:r>
              <a:rPr lang="nb-NO" dirty="0" smtClean="0">
                <a:sym typeface="Wingdings" pitchFamily="2" charset="2"/>
              </a:rPr>
              <a:t> and </a:t>
            </a:r>
            <a:r>
              <a:rPr lang="nb-NO" dirty="0" err="1" smtClean="0">
                <a:sym typeface="Wingdings" pitchFamily="2" charset="2"/>
              </a:rPr>
              <a:t>decrease</a:t>
            </a:r>
            <a:r>
              <a:rPr lang="nb-NO" dirty="0" smtClean="0">
                <a:sym typeface="Wingdings" pitchFamily="2" charset="2"/>
              </a:rPr>
              <a:t>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k</a:t>
            </a:r>
            <a:r>
              <a:rPr lang="nb-NO" dirty="0" smtClean="0">
                <a:sym typeface="Wingdings" pitchFamily="2" charset="2"/>
              </a:rPr>
              <a:t> by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1</a:t>
            </a:r>
            <a:r>
              <a:rPr lang="nb-NO" dirty="0" smtClean="0">
                <a:sym typeface="Wingdings" pitchFamily="2" charset="2"/>
              </a:rPr>
              <a:t>.</a:t>
            </a:r>
          </a:p>
          <a:p>
            <a:pPr>
              <a:buFont typeface="Wingdings"/>
              <a:buChar char="à"/>
            </a:pPr>
            <a:endParaRPr lang="nb-NO" dirty="0">
              <a:sym typeface="Wingdings" pitchFamily="2" charset="2"/>
            </a:endParaRPr>
          </a:p>
          <a:p>
            <a:pPr marL="0" indent="0">
              <a:buNone/>
            </a:pP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Correctness</a:t>
            </a:r>
            <a:r>
              <a:rPr lang="nb-NO" dirty="0" smtClean="0">
                <a:sym typeface="Wingdings" pitchFamily="2" charset="2"/>
              </a:rPr>
              <a:t> follows from Nemhauser Trotter</a:t>
            </a:r>
          </a:p>
          <a:p>
            <a:pPr marL="0" indent="0">
              <a:buNone/>
            </a:pP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Polynomial time </a:t>
            </a:r>
            <a:r>
              <a:rPr lang="nb-NO" dirty="0" smtClean="0">
                <a:sym typeface="Wingdings" pitchFamily="2" charset="2"/>
              </a:rPr>
              <a:t>by LP solving.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076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Kernel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15407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b-NO" dirty="0" smtClean="0"/>
                  <a:t>Suppose reduction rule can not be applied and consider any optimal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{0 ,</m:t>
                    </m:r>
                    <m:f>
                      <m:fPr>
                        <m:ctrlPr>
                          <a:rPr lang="nb-NO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, 1}</m:t>
                    </m:r>
                  </m:oMath>
                </a14:m>
                <a:r>
                  <a:rPr lang="nb-NO" dirty="0" smtClean="0"/>
                  <a:t> solution to LP.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1540768"/>
              </a:xfrm>
              <a:blipFill rotWithShape="0">
                <a:blip r:embed="rId2"/>
                <a:stretch>
                  <a:fillRect l="-1852" t="-513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87824" y="5266083"/>
                <a:ext cx="1210011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nb-NO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nb-NO" sz="2400">
                          <a:solidFill>
                            <a:srgbClr val="C00000"/>
                          </a:solidFill>
                          <a:latin typeface="Cambria Math"/>
                        </a:rPr>
                        <m:t>n</m:t>
                      </m:r>
                      <m:r>
                        <a:rPr lang="nb-NO" sz="2400">
                          <a:solidFill>
                            <a:srgbClr val="C00000"/>
                          </a:solidFill>
                          <a:latin typeface="Cambria Math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nb-NO" sz="2400">
                          <a:solidFill>
                            <a:srgbClr val="C00000"/>
                          </a:solidFill>
                          <a:latin typeface="Cambria Math"/>
                        </a:rPr>
                        <m:t>k</m:t>
                      </m:r>
                    </m:oMath>
                  </m:oMathPara>
                </a14:m>
                <a:endParaRPr lang="nb-NO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5266083"/>
                <a:ext cx="1210011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08930" y="5435679"/>
                <a:ext cx="10102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24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n </a:t>
                </a:r>
                <a14:m>
                  <m:oMath xmlns:m="http://schemas.openxmlformats.org/officeDocument/2006/math">
                    <m:r>
                      <a:rPr lang="nb-NO" sz="2400" i="1">
                        <a:solidFill>
                          <a:srgbClr val="C00000"/>
                        </a:solidFill>
                        <a:latin typeface="Cambria Math"/>
                        <a:sym typeface="Wingdings" panose="05000000000000000000" pitchFamily="2" charset="2"/>
                      </a:rPr>
                      <m:t>≤</m:t>
                    </m:r>
                  </m:oMath>
                </a14:m>
                <a:r>
                  <a:rPr lang="nb-NO" sz="2400" dirty="0">
                    <a:solidFill>
                      <a:srgbClr val="C00000"/>
                    </a:solidFill>
                  </a:rPr>
                  <a:t> 2k</a:t>
                </a:r>
                <a:endParaRPr lang="nb-NO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930" y="5435679"/>
                <a:ext cx="1010213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9639" t="-10667" r="-8434" b="-30667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619672" y="3025551"/>
            <a:ext cx="1954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No vertex is </a:t>
            </a:r>
            <a:r>
              <a:rPr lang="nb-NO" sz="2400" dirty="0">
                <a:solidFill>
                  <a:srgbClr val="C00000"/>
                </a:solidFill>
              </a:rPr>
              <a:t>1</a:t>
            </a:r>
            <a:r>
              <a:rPr lang="nb-NO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0793" y="4609727"/>
                <a:ext cx="16898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2800" dirty="0">
                    <a:solidFill>
                      <a:srgbClr val="C00000"/>
                    </a:solidFill>
                  </a:rPr>
                  <a:t>OPT</a:t>
                </a:r>
                <a:r>
                  <a:rPr lang="nb-NO" sz="2800" baseline="-25000" dirty="0">
                    <a:solidFill>
                      <a:srgbClr val="C00000"/>
                    </a:solidFill>
                  </a:rPr>
                  <a:t>LP</a:t>
                </a:r>
                <a:r>
                  <a:rPr lang="nb-NO" sz="28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2800" i="1">
                        <a:solidFill>
                          <a:srgbClr val="C00000"/>
                        </a:solidFill>
                        <a:latin typeface="Cambria Math"/>
                      </a:rPr>
                      <m:t>≤ </m:t>
                    </m:r>
                  </m:oMath>
                </a14:m>
                <a:r>
                  <a:rPr lang="nb-NO" sz="2800" dirty="0">
                    <a:solidFill>
                      <a:srgbClr val="C00000"/>
                    </a:solidFill>
                  </a:rPr>
                  <a:t>k</a:t>
                </a:r>
                <a:r>
                  <a:rPr lang="nb-NO" sz="2800" dirty="0"/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0793" y="4609727"/>
                <a:ext cx="1689886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7220" t="-10465" r="-6859" b="-3255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919429" y="2887051"/>
            <a:ext cx="26144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400" dirty="0"/>
              <a:t>No vertex is </a:t>
            </a:r>
            <a:r>
              <a:rPr lang="nb-NO" sz="2400" dirty="0">
                <a:solidFill>
                  <a:srgbClr val="C00000"/>
                </a:solidFill>
              </a:rPr>
              <a:t>0</a:t>
            </a:r>
            <a:r>
              <a:rPr lang="nb-NO" sz="2400" dirty="0"/>
              <a:t>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(</a:t>
            </a:r>
            <a:r>
              <a:rPr lang="nb-NO" dirty="0"/>
              <a:t>remove isolated vertices</a:t>
            </a:r>
            <a:r>
              <a:rPr lang="nb-NO" dirty="0" smtClean="0"/>
              <a:t>)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27345" y="3893598"/>
                <a:ext cx="2296783" cy="983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2400" dirty="0"/>
                  <a:t>All vertices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b-NO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nb-NO" sz="2400" dirty="0"/>
                  <a:t>.</a:t>
                </a:r>
              </a:p>
              <a:p>
                <a:endParaRPr lang="nb-NO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345" y="3893598"/>
                <a:ext cx="2296783" cy="983218"/>
              </a:xfrm>
              <a:prstGeom prst="rect">
                <a:avLst/>
              </a:prstGeom>
              <a:blipFill rotWithShape="1">
                <a:blip r:embed="rId6"/>
                <a:stretch>
                  <a:fillRect l="-3979" r="-344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426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Above</a:t>
            </a:r>
            <a:r>
              <a:rPr lang="nb-NO" dirty="0" smtClean="0"/>
              <a:t> LP </a:t>
            </a:r>
            <a:r>
              <a:rPr lang="nb-NO" dirty="0" err="1" smtClean="0"/>
              <a:t>Vertex</a:t>
            </a:r>
            <a:r>
              <a:rPr lang="nb-NO" dirty="0" smtClean="0"/>
              <a:t> Cover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104256"/>
                <a:ext cx="8229600" cy="276490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dirty="0" smtClean="0"/>
                  <a:t>So far we have only seen the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solution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size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, k, </a:t>
                </a:r>
                <a:r>
                  <a:rPr lang="nb-NO" dirty="0" smtClean="0"/>
                  <a:t>as the parameter</a:t>
                </a:r>
                <a:r>
                  <a:rPr lang="nb-NO" dirty="0"/>
                  <a:t> </a:t>
                </a:r>
                <a:r>
                  <a:rPr lang="nb-NO" dirty="0" smtClean="0"/>
                  <a:t>for 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vertex cover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dirty="0" smtClean="0"/>
                  <a:t>Alternative parameter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b="0" i="0" smtClean="0">
                        <a:solidFill>
                          <a:srgbClr val="C00000"/>
                        </a:solidFill>
                        <a:latin typeface="Cambria Math"/>
                      </a:rPr>
                      <m:t>μ</m:t>
                    </m:r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k – OPT</a:t>
                </a:r>
                <a:r>
                  <a:rPr lang="nb-NO" baseline="-25000" dirty="0" smtClean="0">
                    <a:solidFill>
                      <a:srgbClr val="C00000"/>
                    </a:solidFill>
                  </a:rPr>
                  <a:t>LP</a:t>
                </a:r>
                <a:endParaRPr lang="nb-NO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104256"/>
                <a:ext cx="8229600" cy="2764904"/>
              </a:xfrm>
              <a:blipFill rotWithShape="1">
                <a:blip r:embed="rId2"/>
                <a:stretch>
                  <a:fillRect l="-1852" t="-286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47606" y="4869160"/>
                <a:ext cx="43799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dirty="0" smtClean="0"/>
                  <a:t>Note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b="0" i="0" smtClean="0">
                        <a:solidFill>
                          <a:srgbClr val="C00000"/>
                        </a:solidFill>
                        <a:latin typeface="Cambria Math"/>
                      </a:rPr>
                      <m:t>μ</m:t>
                    </m:r>
                  </m:oMath>
                </a14:m>
                <a:r>
                  <a:rPr lang="nb-NO" dirty="0" smtClean="0"/>
                  <a:t> can be very small even </a:t>
                </a:r>
                <a:r>
                  <a:rPr lang="nb-NO" dirty="0" err="1" smtClean="0"/>
                  <a:t>if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dirty="0" smtClean="0"/>
                  <a:t> is big!</a:t>
                </a:r>
                <a:endParaRPr lang="nb-NO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606" y="4869160"/>
                <a:ext cx="4379917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113" t="-8333" r="-417" b="-26667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04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Vertex Cover Above LP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57200" y="1700808"/>
                <a:ext cx="8229600" cy="27515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nb-NO" sz="3200" b="1" dirty="0" smtClean="0">
                    <a:solidFill>
                      <a:srgbClr val="002060"/>
                    </a:solidFill>
                  </a:rPr>
                  <a:t>In:</a:t>
                </a:r>
                <a:r>
                  <a:rPr lang="nb-NO" sz="3200" dirty="0" smtClean="0"/>
                  <a:t>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G</a:t>
                </a:r>
                <a:r>
                  <a:rPr lang="nb-NO" sz="3200" dirty="0" smtClean="0"/>
                  <a:t>,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sz="3200" dirty="0" smtClean="0"/>
                  <a:t>.</a:t>
                </a:r>
              </a:p>
              <a:p>
                <a:pPr marL="0" indent="0">
                  <a:buNone/>
                </a:pPr>
                <a:r>
                  <a:rPr lang="nb-NO" sz="3200" b="1" dirty="0" smtClean="0">
                    <a:solidFill>
                      <a:srgbClr val="002060"/>
                    </a:solidFill>
                  </a:rPr>
                  <a:t>Question:</a:t>
                </a:r>
                <a:r>
                  <a:rPr lang="nb-NO" sz="3200" dirty="0" smtClean="0">
                    <a:solidFill>
                      <a:srgbClr val="002060"/>
                    </a:solidFill>
                  </a:rPr>
                  <a:t> </a:t>
                </a:r>
                <a:r>
                  <a:rPr lang="nb-NO" sz="3200" dirty="0" smtClean="0"/>
                  <a:t>Does there exist a vertex cover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S</a:t>
                </a:r>
                <a:r>
                  <a:rPr lang="nb-NO" sz="3200" dirty="0" smtClean="0"/>
                  <a:t> of size at most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sz="3200" dirty="0" smtClean="0"/>
                  <a:t>?</a:t>
                </a:r>
              </a:p>
              <a:p>
                <a:pPr marL="0" indent="0">
                  <a:buNone/>
                </a:pPr>
                <a:r>
                  <a:rPr lang="nb-NO" b="1" dirty="0" smtClean="0">
                    <a:solidFill>
                      <a:srgbClr val="002060"/>
                    </a:solidFill>
                  </a:rPr>
                  <a:t>Parameter: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b="0" i="0" smtClean="0">
                        <a:solidFill>
                          <a:srgbClr val="C00000"/>
                        </a:solidFill>
                        <a:latin typeface="Cambria Math"/>
                      </a:rPr>
                      <m:t>k</m:t>
                    </m:r>
                    <m:r>
                      <a:rPr lang="nb-NO" i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nb-NO" b="0" i="0" smtClean="0">
                        <a:solidFill>
                          <a:srgbClr val="C00000"/>
                        </a:solidFill>
                        <a:latin typeface="Cambria Math"/>
                      </a:rPr>
                      <m:t>OPT</m:t>
                    </m:r>
                    <m:r>
                      <m:rPr>
                        <m:sty m:val="p"/>
                      </m:rPr>
                      <a:rPr lang="nb-NO" i="0" baseline="-25000">
                        <a:solidFill>
                          <a:srgbClr val="C00000"/>
                        </a:solidFill>
                        <a:latin typeface="Cambria Math"/>
                      </a:rPr>
                      <m:t>LP</m:t>
                    </m:r>
                  </m:oMath>
                </a14:m>
                <a:r>
                  <a:rPr lang="nb-NO" dirty="0"/>
                  <a:t> where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OPT</a:t>
                </a:r>
                <a:r>
                  <a:rPr lang="nb-NO" baseline="-25000" dirty="0" smtClean="0">
                    <a:solidFill>
                      <a:srgbClr val="C00000"/>
                    </a:solidFill>
                  </a:rPr>
                  <a:t>LP</a:t>
                </a:r>
                <a:r>
                  <a:rPr lang="nb-NO" dirty="0" smtClean="0"/>
                  <a:t> </a:t>
                </a:r>
                <a:r>
                  <a:rPr lang="nb-NO" dirty="0"/>
                  <a:t>is the value of </a:t>
                </a:r>
                <a:r>
                  <a:rPr lang="nb-NO" dirty="0" smtClean="0"/>
                  <a:t>an optimum </a:t>
                </a:r>
                <a:r>
                  <a:rPr lang="nb-NO" dirty="0"/>
                  <a:t>LP solution</a:t>
                </a:r>
                <a:r>
                  <a:rPr lang="nb-NO" dirty="0" smtClean="0"/>
                  <a:t>.</a:t>
                </a:r>
                <a:endParaRPr lang="nb-NO" b="1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00808"/>
                <a:ext cx="8229600" cy="2751522"/>
              </a:xfrm>
              <a:prstGeom prst="rect">
                <a:avLst/>
              </a:prstGeom>
              <a:blipFill rotWithShape="1">
                <a:blip r:embed="rId2"/>
                <a:stretch>
                  <a:fillRect l="-1852" t="-2882" r="-222" b="-6430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87282" y="4912764"/>
                <a:ext cx="48836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2400" dirty="0" smtClean="0"/>
                  <a:t>Now </a:t>
                </a:r>
                <a:r>
                  <a:rPr lang="nb-NO" sz="2400" dirty="0" smtClean="0">
                    <a:solidFill>
                      <a:srgbClr val="0070C0"/>
                    </a:solidFill>
                  </a:rPr>
                  <a:t>FPT</a:t>
                </a:r>
                <a:r>
                  <a:rPr lang="nb-NO" sz="2400" dirty="0" smtClean="0"/>
                  <a:t> means </a:t>
                </a:r>
                <a:r>
                  <a:rPr lang="nb-NO" sz="2400" dirty="0" smtClean="0">
                    <a:solidFill>
                      <a:srgbClr val="C00000"/>
                    </a:solidFill>
                  </a:rPr>
                  <a:t>f(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sz="2400">
                        <a:solidFill>
                          <a:srgbClr val="C00000"/>
                        </a:solidFill>
                        <a:latin typeface="Cambria Math"/>
                      </a:rPr>
                      <m:t>k</m:t>
                    </m:r>
                    <m:r>
                      <a:rPr lang="nb-NO" sz="240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nb-NO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nb-NO" sz="24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OPT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nb-NO" sz="24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LP</m:t>
                        </m:r>
                      </m:sub>
                    </m:sSub>
                  </m:oMath>
                </a14:m>
                <a:r>
                  <a:rPr lang="nb-NO" sz="2400" dirty="0" smtClean="0">
                    <a:solidFill>
                      <a:srgbClr val="C00000"/>
                    </a:solidFill>
                  </a:rPr>
                  <a:t>)n</a:t>
                </a:r>
                <a:r>
                  <a:rPr lang="nb-NO" sz="2400" baseline="30000" dirty="0" smtClean="0">
                    <a:solidFill>
                      <a:srgbClr val="C00000"/>
                    </a:solidFill>
                  </a:rPr>
                  <a:t>c</a:t>
                </a:r>
                <a:r>
                  <a:rPr lang="nb-NO" sz="2400" dirty="0" smtClean="0"/>
                  <a:t> time!</a:t>
                </a:r>
                <a:endParaRPr lang="nb-NO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282" y="4912764"/>
                <a:ext cx="4883645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998" t="-10526" r="-499" b="-28947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88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Reduction Rule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21398"/>
            <a:ext cx="8229600" cy="2571698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Recall the </a:t>
            </a:r>
            <a:r>
              <a:rPr lang="nb-NO" dirty="0" err="1" smtClean="0">
                <a:solidFill>
                  <a:srgbClr val="0070C0"/>
                </a:solidFill>
              </a:rPr>
              <a:t>reduction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err="1" smtClean="0">
                <a:solidFill>
                  <a:srgbClr val="0070C0"/>
                </a:solidFill>
              </a:rPr>
              <a:t>rules</a:t>
            </a:r>
            <a:r>
              <a:rPr lang="nb-NO" dirty="0" smtClean="0"/>
              <a:t> from the </a:t>
            </a:r>
            <a:r>
              <a:rPr lang="nb-NO" dirty="0" smtClean="0">
                <a:solidFill>
                  <a:srgbClr val="0070C0"/>
                </a:solidFill>
              </a:rPr>
              <a:t>kernel</a:t>
            </a:r>
            <a:r>
              <a:rPr lang="nb-NO" dirty="0" smtClean="0"/>
              <a:t> for Vertex Cover:</a:t>
            </a:r>
          </a:p>
          <a:p>
            <a:pPr lvl="1"/>
            <a:r>
              <a:rPr lang="nb-NO" sz="2000" dirty="0"/>
              <a:t>If exists optimal </a:t>
            </a:r>
            <a:r>
              <a:rPr lang="nb-NO" sz="2000" dirty="0">
                <a:solidFill>
                  <a:srgbClr val="C00000"/>
                </a:solidFill>
              </a:rPr>
              <a:t>LP</a:t>
            </a:r>
            <a:r>
              <a:rPr lang="nb-NO" sz="2000" dirty="0"/>
              <a:t> solution that sets </a:t>
            </a:r>
            <a:r>
              <a:rPr lang="nb-NO" sz="2000" dirty="0">
                <a:solidFill>
                  <a:srgbClr val="C00000"/>
                </a:solidFill>
              </a:rPr>
              <a:t>x</a:t>
            </a:r>
            <a:r>
              <a:rPr lang="nb-NO" sz="2000" baseline="-25000" dirty="0">
                <a:solidFill>
                  <a:srgbClr val="C00000"/>
                </a:solidFill>
              </a:rPr>
              <a:t>v</a:t>
            </a:r>
            <a:r>
              <a:rPr lang="nb-NO" sz="2000" dirty="0"/>
              <a:t> to </a:t>
            </a:r>
            <a:r>
              <a:rPr lang="nb-NO" sz="2000" dirty="0">
                <a:solidFill>
                  <a:srgbClr val="C00000"/>
                </a:solidFill>
              </a:rPr>
              <a:t>1</a:t>
            </a:r>
            <a:r>
              <a:rPr lang="nb-NO" sz="2000" dirty="0"/>
              <a:t>, then exists optimal vertex cover that selects </a:t>
            </a:r>
            <a:r>
              <a:rPr lang="nb-NO" sz="2000" dirty="0">
                <a:solidFill>
                  <a:srgbClr val="C00000"/>
                </a:solidFill>
              </a:rPr>
              <a:t>v</a:t>
            </a:r>
            <a:r>
              <a:rPr lang="nb-NO" sz="2000" dirty="0"/>
              <a:t>.</a:t>
            </a:r>
          </a:p>
          <a:p>
            <a:pPr lvl="1"/>
            <a:r>
              <a:rPr lang="nb-NO" sz="2000" dirty="0">
                <a:sym typeface="Wingdings" pitchFamily="2" charset="2"/>
              </a:rPr>
              <a:t>Remove </a:t>
            </a:r>
            <a:r>
              <a:rPr lang="nb-NO" sz="2000" dirty="0">
                <a:solidFill>
                  <a:srgbClr val="C00000"/>
                </a:solidFill>
                <a:sym typeface="Wingdings" pitchFamily="2" charset="2"/>
              </a:rPr>
              <a:t>v</a:t>
            </a:r>
            <a:r>
              <a:rPr lang="nb-NO" sz="2000" dirty="0">
                <a:sym typeface="Wingdings" pitchFamily="2" charset="2"/>
              </a:rPr>
              <a:t> from </a:t>
            </a:r>
            <a:r>
              <a:rPr lang="nb-NO" sz="2000" dirty="0">
                <a:solidFill>
                  <a:srgbClr val="C00000"/>
                </a:solidFill>
                <a:sym typeface="Wingdings" pitchFamily="2" charset="2"/>
              </a:rPr>
              <a:t>G</a:t>
            </a:r>
            <a:r>
              <a:rPr lang="nb-NO" sz="2000" dirty="0">
                <a:sym typeface="Wingdings" pitchFamily="2" charset="2"/>
              </a:rPr>
              <a:t> and decrease </a:t>
            </a:r>
            <a:r>
              <a:rPr lang="nb-NO" sz="2000" dirty="0">
                <a:solidFill>
                  <a:srgbClr val="C00000"/>
                </a:solidFill>
                <a:sym typeface="Wingdings" pitchFamily="2" charset="2"/>
              </a:rPr>
              <a:t>k</a:t>
            </a:r>
            <a:r>
              <a:rPr lang="nb-NO" sz="2000" dirty="0">
                <a:sym typeface="Wingdings" pitchFamily="2" charset="2"/>
              </a:rPr>
              <a:t> by </a:t>
            </a:r>
            <a:r>
              <a:rPr lang="nb-NO" sz="2000" dirty="0" smtClean="0">
                <a:solidFill>
                  <a:srgbClr val="C00000"/>
                </a:solidFill>
                <a:sym typeface="Wingdings" pitchFamily="2" charset="2"/>
              </a:rPr>
              <a:t>1</a:t>
            </a:r>
            <a:r>
              <a:rPr lang="nb-NO" sz="2000" dirty="0" smtClean="0">
                <a:sym typeface="Wingdings" pitchFamily="2" charset="2"/>
              </a:rPr>
              <a:t>.</a:t>
            </a:r>
          </a:p>
          <a:p>
            <a:pPr lvl="1"/>
            <a:r>
              <a:rPr lang="nb-NO" sz="2000" dirty="0" err="1" smtClean="0">
                <a:sym typeface="Wingdings" pitchFamily="2" charset="2"/>
              </a:rPr>
              <a:t>Remove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err="1" smtClean="0">
                <a:sym typeface="Wingdings" pitchFamily="2" charset="2"/>
              </a:rPr>
              <a:t>vertices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err="1" smtClean="0">
                <a:sym typeface="Wingdings" pitchFamily="2" charset="2"/>
              </a:rPr>
              <a:t>of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err="1" smtClean="0">
                <a:sym typeface="Wingdings" pitchFamily="2" charset="2"/>
              </a:rPr>
              <a:t>degree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smtClean="0">
                <a:solidFill>
                  <a:srgbClr val="C00000"/>
                </a:solidFill>
                <a:sym typeface="Wingdings" pitchFamily="2" charset="2"/>
              </a:rPr>
              <a:t>0</a:t>
            </a:r>
            <a:r>
              <a:rPr lang="nb-NO" sz="2000" dirty="0" smtClean="0">
                <a:sym typeface="Wingdings" pitchFamily="2" charset="2"/>
              </a:rPr>
              <a:t>.</a:t>
            </a:r>
            <a:endParaRPr lang="nb-NO" sz="2000" dirty="0">
              <a:sym typeface="Wingdings" pitchFamily="2" charset="2"/>
            </a:endParaRPr>
          </a:p>
          <a:p>
            <a:pPr marL="0" indent="0">
              <a:buNone/>
            </a:pPr>
            <a:endParaRPr lang="nb-NO" sz="2000" dirty="0">
              <a:sym typeface="Wingdings" pitchFamily="2" charset="2"/>
            </a:endParaRPr>
          </a:p>
          <a:p>
            <a:pPr marL="0" indent="0">
              <a:buNone/>
            </a:pPr>
            <a:endParaRPr lang="nb-NO" sz="2000" dirty="0" smtClean="0">
              <a:sym typeface="Wingdings" pitchFamily="2" charset="2"/>
            </a:endParaRPr>
          </a:p>
          <a:p>
            <a:pPr marL="0" indent="0">
              <a:buNone/>
            </a:pPr>
            <a:endParaRPr lang="nb-NO" sz="2000" dirty="0">
              <a:sym typeface="Wingdings" pitchFamily="2" charset="2"/>
            </a:endParaRPr>
          </a:p>
          <a:p>
            <a:pPr marL="457200" lvl="1" indent="0">
              <a:buNone/>
            </a:pPr>
            <a:endParaRPr lang="nb-NO" sz="2000" dirty="0" smtClean="0"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60514" y="4869160"/>
                <a:ext cx="6329938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2400" dirty="0" smtClean="0"/>
                  <a:t>Now the unique </a:t>
                </a:r>
                <a:r>
                  <a:rPr lang="nb-NO" sz="2400" dirty="0" smtClean="0">
                    <a:solidFill>
                      <a:srgbClr val="C00000"/>
                    </a:solidFill>
                  </a:rPr>
                  <a:t>LP </a:t>
                </a:r>
                <a:r>
                  <a:rPr lang="nb-NO" sz="2400" dirty="0" smtClean="0"/>
                  <a:t>optimum sets all vertices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b-NO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sz="24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sz="24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nb-NO" sz="2400" dirty="0" smtClean="0"/>
                  <a:t> </a:t>
                </a:r>
                <a:endParaRPr lang="nb-NO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514" y="4869160"/>
                <a:ext cx="6329938" cy="613886"/>
              </a:xfrm>
              <a:prstGeom prst="rect">
                <a:avLst/>
              </a:prstGeom>
              <a:blipFill rotWithShape="1">
                <a:blip r:embed="rId2"/>
                <a:stretch>
                  <a:fillRect l="-1541" b="-11000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89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Reduction</a:t>
            </a:r>
            <a:r>
              <a:rPr lang="nb-NO" dirty="0" smtClean="0"/>
              <a:t> </a:t>
            </a:r>
            <a:r>
              <a:rPr lang="nb-NO" dirty="0" err="1" smtClean="0"/>
              <a:t>affects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k-OPT</a:t>
            </a:r>
            <a:r>
              <a:rPr lang="nb-NO" baseline="-25000" dirty="0" smtClean="0">
                <a:solidFill>
                  <a:srgbClr val="C00000"/>
                </a:solidFill>
              </a:rPr>
              <a:t>LP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Reduction rule: If exists optimal LP solution that sets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v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Remove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v</a:t>
            </a:r>
            <a:r>
              <a:rPr lang="en-US" dirty="0" smtClean="0">
                <a:sym typeface="Wingdings" panose="05000000000000000000" pitchFamily="2" charset="2"/>
              </a:rPr>
              <a:t> and decrease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k</a:t>
            </a:r>
            <a:r>
              <a:rPr lang="en-US" dirty="0" smtClean="0">
                <a:sym typeface="Wingdings" panose="05000000000000000000" pitchFamily="2" charset="2"/>
              </a:rPr>
              <a:t> by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OPT</a:t>
            </a:r>
            <a:r>
              <a:rPr lang="en-US" baseline="-25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LP</a:t>
            </a:r>
            <a:r>
              <a:rPr lang="en-US" dirty="0" smtClean="0">
                <a:sym typeface="Wingdings" panose="05000000000000000000" pitchFamily="2" charset="2"/>
              </a:rPr>
              <a:t> decreases by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exactly</a:t>
            </a:r>
            <a:r>
              <a:rPr lang="en-US" dirty="0" smtClean="0">
                <a:sym typeface="Wingdings" panose="05000000000000000000" pitchFamily="2" charset="2"/>
              </a:rPr>
              <a:t> 1. Why?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3301513" y="3933056"/>
            <a:ext cx="3358719" cy="1725199"/>
          </a:xfrm>
          <a:custGeom>
            <a:avLst/>
            <a:gdLst>
              <a:gd name="connsiteX0" fmla="*/ 3299422 w 3358719"/>
              <a:gd name="connsiteY0" fmla="*/ 843261 h 1725199"/>
              <a:gd name="connsiteX1" fmla="*/ 3102869 w 3358719"/>
              <a:gd name="connsiteY1" fmla="*/ 253601 h 1725199"/>
              <a:gd name="connsiteX2" fmla="*/ 2547392 w 3358719"/>
              <a:gd name="connsiteY2" fmla="*/ 39956 h 1725199"/>
              <a:gd name="connsiteX3" fmla="*/ 2026099 w 3358719"/>
              <a:gd name="connsiteY3" fmla="*/ 14319 h 1725199"/>
              <a:gd name="connsiteX4" fmla="*/ 786958 w 3358719"/>
              <a:gd name="connsiteY4" fmla="*/ 202327 h 1725199"/>
              <a:gd name="connsiteX5" fmla="*/ 410943 w 3358719"/>
              <a:gd name="connsiteY5" fmla="*/ 757803 h 1725199"/>
              <a:gd name="connsiteX6" fmla="*/ 120386 w 3358719"/>
              <a:gd name="connsiteY6" fmla="*/ 971448 h 1725199"/>
              <a:gd name="connsiteX7" fmla="*/ 9291 w 3358719"/>
              <a:gd name="connsiteY7" fmla="*/ 1509833 h 1725199"/>
              <a:gd name="connsiteX8" fmla="*/ 342577 w 3358719"/>
              <a:gd name="connsiteY8" fmla="*/ 1723478 h 1725199"/>
              <a:gd name="connsiteX9" fmla="*/ 547676 w 3358719"/>
              <a:gd name="connsiteY9" fmla="*/ 1595291 h 1725199"/>
              <a:gd name="connsiteX10" fmla="*/ 624588 w 3358719"/>
              <a:gd name="connsiteY10" fmla="*/ 1330371 h 1725199"/>
              <a:gd name="connsiteX11" fmla="*/ 1068970 w 3358719"/>
              <a:gd name="connsiteY11" fmla="*/ 1210730 h 1725199"/>
              <a:gd name="connsiteX12" fmla="*/ 1462076 w 3358719"/>
              <a:gd name="connsiteY12" fmla="*/ 1210730 h 1725199"/>
              <a:gd name="connsiteX13" fmla="*/ 1880820 w 3358719"/>
              <a:gd name="connsiteY13" fmla="*/ 1227822 h 1725199"/>
              <a:gd name="connsiteX14" fmla="*/ 2479026 w 3358719"/>
              <a:gd name="connsiteY14" fmla="*/ 1492742 h 1725199"/>
              <a:gd name="connsiteX15" fmla="*/ 3043048 w 3358719"/>
              <a:gd name="connsiteY15" fmla="*/ 1458558 h 1725199"/>
              <a:gd name="connsiteX16" fmla="*/ 3342151 w 3358719"/>
              <a:gd name="connsiteY16" fmla="*/ 1022723 h 1725199"/>
              <a:gd name="connsiteX17" fmla="*/ 3299422 w 3358719"/>
              <a:gd name="connsiteY17" fmla="*/ 843261 h 1725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58719" h="1725199">
                <a:moveTo>
                  <a:pt x="3299422" y="843261"/>
                </a:moveTo>
                <a:cubicBezTo>
                  <a:pt x="3259542" y="715074"/>
                  <a:pt x="3228207" y="387485"/>
                  <a:pt x="3102869" y="253601"/>
                </a:cubicBezTo>
                <a:cubicBezTo>
                  <a:pt x="2977531" y="119717"/>
                  <a:pt x="2726854" y="79836"/>
                  <a:pt x="2547392" y="39956"/>
                </a:cubicBezTo>
                <a:cubicBezTo>
                  <a:pt x="2367930" y="76"/>
                  <a:pt x="2319505" y="-12743"/>
                  <a:pt x="2026099" y="14319"/>
                </a:cubicBezTo>
                <a:cubicBezTo>
                  <a:pt x="1732693" y="41381"/>
                  <a:pt x="1056151" y="78413"/>
                  <a:pt x="786958" y="202327"/>
                </a:cubicBezTo>
                <a:cubicBezTo>
                  <a:pt x="517765" y="326241"/>
                  <a:pt x="522038" y="629616"/>
                  <a:pt x="410943" y="757803"/>
                </a:cubicBezTo>
                <a:cubicBezTo>
                  <a:pt x="299848" y="885990"/>
                  <a:pt x="187328" y="846110"/>
                  <a:pt x="120386" y="971448"/>
                </a:cubicBezTo>
                <a:cubicBezTo>
                  <a:pt x="53444" y="1096786"/>
                  <a:pt x="-27741" y="1384495"/>
                  <a:pt x="9291" y="1509833"/>
                </a:cubicBezTo>
                <a:cubicBezTo>
                  <a:pt x="46323" y="1635171"/>
                  <a:pt x="252846" y="1709235"/>
                  <a:pt x="342577" y="1723478"/>
                </a:cubicBezTo>
                <a:cubicBezTo>
                  <a:pt x="432308" y="1737721"/>
                  <a:pt x="500674" y="1660809"/>
                  <a:pt x="547676" y="1595291"/>
                </a:cubicBezTo>
                <a:cubicBezTo>
                  <a:pt x="594678" y="1529773"/>
                  <a:pt x="537706" y="1394464"/>
                  <a:pt x="624588" y="1330371"/>
                </a:cubicBezTo>
                <a:cubicBezTo>
                  <a:pt x="711470" y="1266278"/>
                  <a:pt x="929389" y="1230670"/>
                  <a:pt x="1068970" y="1210730"/>
                </a:cubicBezTo>
                <a:cubicBezTo>
                  <a:pt x="1208551" y="1190790"/>
                  <a:pt x="1326768" y="1207881"/>
                  <a:pt x="1462076" y="1210730"/>
                </a:cubicBezTo>
                <a:cubicBezTo>
                  <a:pt x="1597384" y="1213579"/>
                  <a:pt x="1711328" y="1180820"/>
                  <a:pt x="1880820" y="1227822"/>
                </a:cubicBezTo>
                <a:cubicBezTo>
                  <a:pt x="2050312" y="1274824"/>
                  <a:pt x="2285321" y="1454286"/>
                  <a:pt x="2479026" y="1492742"/>
                </a:cubicBezTo>
                <a:cubicBezTo>
                  <a:pt x="2672731" y="1531198"/>
                  <a:pt x="2899194" y="1536894"/>
                  <a:pt x="3043048" y="1458558"/>
                </a:cubicBezTo>
                <a:cubicBezTo>
                  <a:pt x="3186902" y="1380222"/>
                  <a:pt x="3300846" y="1120999"/>
                  <a:pt x="3342151" y="1022723"/>
                </a:cubicBezTo>
                <a:cubicBezTo>
                  <a:pt x="3383456" y="924447"/>
                  <a:pt x="3339302" y="971448"/>
                  <a:pt x="3299422" y="84326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18332" y="4444730"/>
            <a:ext cx="457200" cy="75608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618332" y="4597130"/>
            <a:ext cx="609600" cy="60368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18332" y="4749530"/>
            <a:ext cx="762000" cy="45128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438312" y="5020794"/>
            <a:ext cx="360040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507357" y="4579764"/>
            <a:ext cx="658027" cy="1068224"/>
          </a:xfrm>
          <a:custGeom>
            <a:avLst/>
            <a:gdLst>
              <a:gd name="connsiteX0" fmla="*/ 0 w 658027"/>
              <a:gd name="connsiteY0" fmla="*/ 0 h 1068224"/>
              <a:gd name="connsiteX1" fmla="*/ 222191 w 658027"/>
              <a:gd name="connsiteY1" fmla="*/ 119641 h 1068224"/>
              <a:gd name="connsiteX2" fmla="*/ 478565 w 658027"/>
              <a:gd name="connsiteY2" fmla="*/ 401652 h 1068224"/>
              <a:gd name="connsiteX3" fmla="*/ 658027 w 658027"/>
              <a:gd name="connsiteY3" fmla="*/ 1068224 h 1068224"/>
              <a:gd name="connsiteX4" fmla="*/ 658027 w 658027"/>
              <a:gd name="connsiteY4" fmla="*/ 1068224 h 106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027" h="1068224">
                <a:moveTo>
                  <a:pt x="0" y="0"/>
                </a:moveTo>
                <a:cubicBezTo>
                  <a:pt x="71215" y="26349"/>
                  <a:pt x="142430" y="52699"/>
                  <a:pt x="222191" y="119641"/>
                </a:cubicBezTo>
                <a:cubicBezTo>
                  <a:pt x="301952" y="186583"/>
                  <a:pt x="405926" y="243555"/>
                  <a:pt x="478565" y="401652"/>
                </a:cubicBezTo>
                <a:cubicBezTo>
                  <a:pt x="551204" y="559749"/>
                  <a:pt x="658027" y="1068224"/>
                  <a:pt x="658027" y="1068224"/>
                </a:cubicBezTo>
                <a:lnTo>
                  <a:pt x="658027" y="1068224"/>
                </a:ln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xtBox 16"/>
          <p:cNvSpPr txBox="1"/>
          <p:nvPr/>
        </p:nvSpPr>
        <p:spPr>
          <a:xfrm>
            <a:off x="4380332" y="4256598"/>
            <a:ext cx="2096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chemeClr val="bg1"/>
                </a:solidFill>
              </a:rPr>
              <a:t>Feasible</a:t>
            </a:r>
            <a:r>
              <a:rPr lang="nb-NO" dirty="0" smtClean="0">
                <a:solidFill>
                  <a:schemeClr val="bg1"/>
                </a:solidFill>
              </a:rPr>
              <a:t> LP Solution </a:t>
            </a:r>
            <a:br>
              <a:rPr lang="nb-NO" dirty="0" smtClean="0">
                <a:solidFill>
                  <a:schemeClr val="bg1"/>
                </a:solidFill>
              </a:rPr>
            </a:br>
            <a:r>
              <a:rPr lang="nb-NO" dirty="0" smtClean="0">
                <a:solidFill>
                  <a:schemeClr val="bg1"/>
                </a:solidFill>
              </a:rPr>
              <a:t>to G\u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6224" y="50207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1</a:t>
            </a:r>
            <a:endParaRPr lang="nb-NO" dirty="0"/>
          </a:p>
        </p:txBody>
      </p:sp>
      <p:cxnSp>
        <p:nvCxnSpPr>
          <p:cNvPr id="20" name="Straight Arrow Connector 19"/>
          <p:cNvCxnSpPr>
            <a:stCxn id="18" idx="3"/>
          </p:cNvCxnSpPr>
          <p:nvPr/>
        </p:nvCxnSpPr>
        <p:spPr>
          <a:xfrm>
            <a:off x="2947910" y="5205460"/>
            <a:ext cx="49040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1113" y="5733256"/>
            <a:ext cx="3887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C00000"/>
                </a:solidFill>
              </a:rPr>
              <a:t>k-OPT</a:t>
            </a:r>
            <a:r>
              <a:rPr lang="nb-NO" sz="3200" baseline="-25000" dirty="0" smtClean="0">
                <a:solidFill>
                  <a:srgbClr val="C00000"/>
                </a:solidFill>
              </a:rPr>
              <a:t>LP </a:t>
            </a:r>
            <a:r>
              <a:rPr lang="nb-NO" sz="3200" baseline="-25000" dirty="0" smtClean="0"/>
              <a:t> </a:t>
            </a:r>
            <a:r>
              <a:rPr lang="nb-NO" sz="3200" dirty="0" smtClean="0"/>
              <a:t>is </a:t>
            </a:r>
            <a:r>
              <a:rPr lang="nb-NO" sz="3200" dirty="0" err="1" smtClean="0"/>
              <a:t>unchanged</a:t>
            </a:r>
            <a:r>
              <a:rPr lang="nb-NO" sz="3200" dirty="0" smtClean="0"/>
              <a:t>!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64049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17" grpId="0"/>
      <p:bldP spid="18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Branching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5651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b-NO" dirty="0" smtClean="0"/>
                  <a:t>Pick an edge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uv</a:t>
                </a:r>
                <a:r>
                  <a:rPr lang="nb-NO" dirty="0" smtClean="0"/>
                  <a:t>. Solve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(G\u, k-1)</a:t>
                </a:r>
                <a:r>
                  <a:rPr lang="nb-NO" dirty="0" smtClean="0"/>
                  <a:t> and </a:t>
                </a:r>
                <a:r>
                  <a:rPr lang="nb-NO" dirty="0">
                    <a:solidFill>
                      <a:srgbClr val="C00000"/>
                    </a:solidFill>
                  </a:rPr>
                  <a:t>(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G\v, k-1)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endParaRPr lang="nb-NO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LP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G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\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u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) &gt; 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LP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G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) – 1</m:t>
                    </m:r>
                  </m:oMath>
                </a14:m>
                <a:r>
                  <a:rPr lang="nb-NO" dirty="0" smtClean="0"/>
                  <a:t> since otherwise there is an optimal LP solution for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G</a:t>
                </a:r>
                <a:r>
                  <a:rPr lang="nb-NO" dirty="0" smtClean="0"/>
                  <a:t> that sets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u</a:t>
                </a:r>
                <a:r>
                  <a:rPr lang="nb-NO" dirty="0" smtClean="0"/>
                  <a:t> to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1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Then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LP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G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\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u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) </m:t>
                    </m:r>
                    <m:r>
                      <a:rPr lang="nb-NO" i="1" dirty="0" smtClean="0">
                        <a:latin typeface="Cambria Math"/>
                      </a:rPr>
                      <m:t>≥</m:t>
                    </m:r>
                    <m:r>
                      <m:rPr>
                        <m:nor/>
                      </m:rPr>
                      <a:rPr lang="nb-NO" dirty="0"/>
                      <m:t> 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LP</m:t>
                    </m:r>
                    <m:r>
                      <m:rPr>
                        <m:nor/>
                      </m:rPr>
                      <a:rPr lang="nb-NO" dirty="0" smtClean="0">
                        <a:solidFill>
                          <a:srgbClr val="C0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nb-NO" b="0" i="0" dirty="0" smtClean="0">
                        <a:solidFill>
                          <a:srgbClr val="C00000"/>
                        </a:solidFill>
                      </a:rPr>
                      <m:t>G</m:t>
                    </m:r>
                    <m:r>
                      <m:rPr>
                        <m:nor/>
                      </m:rPr>
                      <a:rPr lang="nb-NO" b="0" i="0" dirty="0" smtClean="0">
                        <a:solidFill>
                          <a:srgbClr val="C00000"/>
                        </a:solidFill>
                      </a:rPr>
                      <m:t>) − </m:t>
                    </m:r>
                    <m:f>
                      <m:fPr>
                        <m:ctrlPr>
                          <a:rPr lang="nb-NO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nb-NO" b="0" i="0" dirty="0" smtClean="0"/>
                      <m:t> </m:t>
                    </m:r>
                  </m:oMath>
                </a14:m>
                <a:endParaRPr lang="nb-NO" b="0" dirty="0" smtClean="0"/>
              </a:p>
              <a:p>
                <a:pPr marL="0" indent="0">
                  <a:buNone/>
                </a:pP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65104"/>
              </a:xfrm>
              <a:blipFill rotWithShape="1">
                <a:blip r:embed="rId2"/>
                <a:stretch>
                  <a:fillRect l="-1852" t="-173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88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Branching - Analysis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3701008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nb-NO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nb-NO" dirty="0" smtClean="0">
                    <a:solidFill>
                      <a:srgbClr val="C00000"/>
                    </a:solidFill>
                  </a:rPr>
                  <a:t>OPT</a:t>
                </a:r>
                <a:r>
                  <a:rPr lang="nb-NO" baseline="-25000" dirty="0" smtClean="0">
                    <a:solidFill>
                      <a:srgbClr val="C00000"/>
                    </a:solidFill>
                  </a:rPr>
                  <a:t>LP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>
                    <a:solidFill>
                      <a:srgbClr val="C00000"/>
                    </a:solidFill>
                  </a:rPr>
                  <a:t>–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dirty="0" smtClean="0"/>
                  <a:t> </a:t>
                </a:r>
                <a:r>
                  <a:rPr lang="nb-NO" dirty="0"/>
                  <a:t>drops by </a:t>
                </a:r>
                <a:r>
                  <a:rPr lang="nb-NO" dirty="0">
                    <a:solidFill>
                      <a:srgbClr val="C00000"/>
                    </a:solidFill>
                  </a:rPr>
                  <a:t>½</a:t>
                </a:r>
                <a:r>
                  <a:rPr lang="nb-NO" dirty="0"/>
                  <a:t> ... in both branches</a:t>
                </a:r>
                <a:r>
                  <a:rPr lang="nb-NO" dirty="0" smtClean="0"/>
                  <a:t>!</a:t>
                </a:r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nb-NO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𝜇</m:t>
                        </m:r>
                      </m:e>
                    </m:d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≤2</m:t>
                    </m:r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nb-NO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𝜇</m:t>
                        </m:r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nb-NO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b-NO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nb-NO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lang="nb-NO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𝑇</m:t>
                        </m:r>
                        <m:d>
                          <m:dPr>
                            <m:ctrlPr>
                              <a:rPr lang="nb-NO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𝜇</m:t>
                            </m:r>
                            <m:r>
                              <a:rPr lang="nb-NO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≤</m:t>
                        </m:r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𝜇</m:t>
                        </m:r>
                      </m:sup>
                    </m:sSup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Total </a:t>
                </a:r>
                <a:r>
                  <a:rPr lang="nb-NO" dirty="0"/>
                  <a:t>time</a:t>
                </a:r>
                <a:r>
                  <a:rPr lang="nb-NO" dirty="0" smtClean="0"/>
                  <a:t>: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4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k-OPT</a:t>
                </a:r>
                <a:r>
                  <a:rPr lang="nb-NO" sz="2400" baseline="25000" dirty="0" smtClean="0">
                    <a:solidFill>
                      <a:srgbClr val="C00000"/>
                    </a:solidFill>
                  </a:rPr>
                  <a:t>LP</a:t>
                </a:r>
                <a:r>
                  <a:rPr lang="nb-NO" sz="2000" baseline="200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n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O(1)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3701008"/>
              </a:xfrm>
              <a:blipFill rotWithShape="1">
                <a:blip r:embed="rId2"/>
                <a:stretch>
                  <a:fillRect l="-1852" b="-16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955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Linear Programming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4257"/>
            <a:ext cx="8229600" cy="3124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n </a:t>
            </a:r>
            <a:r>
              <a:rPr lang="nb-NO" dirty="0" smtClean="0">
                <a:solidFill>
                  <a:srgbClr val="0070C0"/>
                </a:solidFill>
              </a:rPr>
              <a:t>real-</a:t>
            </a:r>
            <a:r>
              <a:rPr lang="nb-NO" dirty="0" err="1" smtClean="0">
                <a:solidFill>
                  <a:srgbClr val="0070C0"/>
                </a:solidFill>
              </a:rPr>
              <a:t>valued</a:t>
            </a:r>
            <a:r>
              <a:rPr lang="nb-NO" dirty="0" smtClean="0"/>
              <a:t> variables,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… </a:t>
            </a:r>
            <a:r>
              <a:rPr lang="nb-NO" dirty="0" smtClean="0"/>
              <a:t>, </a:t>
            </a:r>
            <a:r>
              <a:rPr lang="nb-NO" dirty="0" err="1" smtClean="0">
                <a:solidFill>
                  <a:srgbClr val="C00000"/>
                </a:solidFill>
              </a:rPr>
              <a:t>x</a:t>
            </a:r>
            <a:r>
              <a:rPr lang="nb-NO" baseline="-25000" dirty="0" err="1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 smtClean="0"/>
              <a:t>Linear </a:t>
            </a:r>
            <a:r>
              <a:rPr lang="nb-NO" dirty="0" err="1" smtClean="0">
                <a:solidFill>
                  <a:srgbClr val="FF0000"/>
                </a:solidFill>
              </a:rPr>
              <a:t>objective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function</a:t>
            </a:r>
            <a:r>
              <a:rPr lang="nb-NO" dirty="0" smtClean="0"/>
              <a:t>.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Linear </a:t>
            </a:r>
            <a:r>
              <a:rPr lang="nb-NO" dirty="0" smtClean="0">
                <a:solidFill>
                  <a:srgbClr val="7030A0"/>
                </a:solidFill>
              </a:rPr>
              <a:t>(in)</a:t>
            </a:r>
            <a:r>
              <a:rPr lang="nb-NO" dirty="0" err="1" smtClean="0">
                <a:solidFill>
                  <a:srgbClr val="7030A0"/>
                </a:solidFill>
              </a:rPr>
              <a:t>equality</a:t>
            </a:r>
            <a:r>
              <a:rPr lang="nb-NO" dirty="0" smtClean="0"/>
              <a:t> </a:t>
            </a:r>
            <a:r>
              <a:rPr lang="nb-NO" dirty="0" err="1" smtClean="0"/>
              <a:t>constraints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 smtClean="0"/>
              <a:t>Solvable in </a:t>
            </a:r>
            <a:r>
              <a:rPr lang="nb-NO" dirty="0" smtClean="0">
                <a:solidFill>
                  <a:srgbClr val="0070C0"/>
                </a:solidFill>
              </a:rPr>
              <a:t>polynomial time</a:t>
            </a:r>
            <a:r>
              <a:rPr lang="nb-NO" dirty="0" smtClean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51720" y="2348880"/>
                <a:ext cx="4801314" cy="3046988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  <a:effectLst>
                <a:outerShdw blurRad="190500" sx="104000" sy="104000" algn="ctr" rotWithShape="0">
                  <a:prstClr val="black">
                    <a:alpha val="74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nb-NO" sz="3200" dirty="0" smtClean="0"/>
                  <a:t>	</a:t>
                </a:r>
              </a:p>
              <a:p>
                <a:r>
                  <a:rPr lang="nb-NO" sz="3200" dirty="0"/>
                  <a:t>	</a:t>
                </a:r>
                <a:r>
                  <a:rPr lang="nb-NO" sz="3200" dirty="0" err="1" smtClean="0"/>
                  <a:t>Maximize</a:t>
                </a:r>
                <a:r>
                  <a:rPr lang="nb-NO" sz="3200" dirty="0" smtClean="0"/>
                  <a:t>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x + y</a:t>
                </a:r>
                <a:endParaRPr lang="nb-NO" sz="3200" dirty="0">
                  <a:solidFill>
                    <a:srgbClr val="C00000"/>
                  </a:solidFill>
                </a:endParaRPr>
              </a:p>
              <a:p>
                <a:r>
                  <a:rPr lang="nb-NO" sz="3200" dirty="0" smtClean="0">
                    <a:solidFill>
                      <a:srgbClr val="C00000"/>
                    </a:solidFill>
                  </a:rPr>
                  <a:t>	3x + 2y </a:t>
                </a:r>
                <a14:m>
                  <m:oMath xmlns:m="http://schemas.openxmlformats.org/officeDocument/2006/math"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≤20</m:t>
                    </m:r>
                  </m:oMath>
                </a14:m>
                <a:r>
                  <a:rPr lang="nb-NO" sz="3200" b="0" dirty="0" smtClean="0">
                    <a:solidFill>
                      <a:srgbClr val="C00000"/>
                    </a:solidFill>
                  </a:rPr>
                  <a:t>		</a:t>
                </a:r>
              </a:p>
              <a:p>
                <a:r>
                  <a:rPr lang="nb-NO" sz="3200" dirty="0" smtClean="0">
                    <a:solidFill>
                      <a:srgbClr val="C00000"/>
                    </a:solidFill>
                  </a:rPr>
                  <a:t>	y – x = 8		</a:t>
                </a:r>
                <a:br>
                  <a:rPr lang="nb-NO" sz="3200" dirty="0" smtClean="0">
                    <a:solidFill>
                      <a:srgbClr val="C00000"/>
                    </a:solidFill>
                  </a:rPr>
                </a:br>
                <a:r>
                  <a:rPr lang="nb-NO" sz="3200" dirty="0" smtClean="0">
                    <a:solidFill>
                      <a:srgbClr val="C00000"/>
                    </a:solidFill>
                  </a:rPr>
                  <a:t>	0 </a:t>
                </a:r>
                <a14:m>
                  <m:oMath xmlns:m="http://schemas.openxmlformats.org/officeDocument/2006/math"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sz="3200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sz="3200" dirty="0" err="1" smtClean="0">
                    <a:solidFill>
                      <a:srgbClr val="C00000"/>
                    </a:solidFill>
                  </a:rPr>
                  <a:t>x,y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sz="3200" dirty="0" smtClean="0">
                    <a:solidFill>
                      <a:srgbClr val="C00000"/>
                    </a:solidFill>
                  </a:rPr>
                  <a:t> 10</a:t>
                </a:r>
              </a:p>
              <a:p>
                <a:r>
                  <a:rPr lang="nb-NO" sz="3200" dirty="0" smtClean="0"/>
                  <a:t>	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348880"/>
                <a:ext cx="4801314" cy="30469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  <a:effectLst>
                <a:outerShdw blurRad="190500" sx="104000" sy="104000" algn="ctr" rotWithShape="0">
                  <a:prstClr val="black">
                    <a:alpha val="74000"/>
                  </a:prstClr>
                </a:outerShdw>
              </a:effectLst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61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Vertex</a:t>
            </a:r>
            <a:r>
              <a:rPr lang="nb-NO" dirty="0" smtClean="0"/>
              <a:t> Cover </a:t>
            </a:r>
            <a:r>
              <a:rPr lang="nb-NO" dirty="0" err="1" smtClean="0"/>
              <a:t>recap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04482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dirty="0" smtClean="0"/>
                  <a:t>Using </a:t>
                </a:r>
                <a:r>
                  <a:rPr lang="nb-NO" dirty="0" err="1" smtClean="0"/>
                  <a:t>LP’s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we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can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get</a:t>
                </a:r>
                <a:r>
                  <a:rPr lang="nb-NO" dirty="0" smtClean="0"/>
                  <a:t> </a:t>
                </a:r>
              </a:p>
              <a:p>
                <a:pPr>
                  <a:buFontTx/>
                  <a:buChar char="-"/>
                </a:pPr>
                <a:r>
                  <a:rPr lang="nb-NO" dirty="0" smtClean="0"/>
                  <a:t>a </a:t>
                </a:r>
                <a:r>
                  <a:rPr lang="nb-NO" dirty="0" err="1" smtClean="0"/>
                  <a:t>kernel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with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2k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vertices</a:t>
                </a:r>
                <a:r>
                  <a:rPr lang="nb-NO" dirty="0" smtClean="0"/>
                  <a:t>,</a:t>
                </a:r>
                <a:endParaRPr lang="nb-NO" dirty="0"/>
              </a:p>
              <a:p>
                <a:pPr>
                  <a:buFontTx/>
                  <a:buChar char="-"/>
                </a:pPr>
                <a:r>
                  <a:rPr lang="nb-NO" dirty="0" smtClean="0"/>
                  <a:t>an </a:t>
                </a:r>
                <a:r>
                  <a:rPr lang="nb-NO" dirty="0" err="1" smtClean="0"/>
                  <a:t>algorithm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that</a:t>
                </a:r>
                <a:r>
                  <a:rPr lang="nb-NO" dirty="0" smtClean="0"/>
                  <a:t> runs in time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4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k-OPT</a:t>
                </a:r>
                <a:r>
                  <a:rPr lang="nb-NO" sz="2400" baseline="25000" dirty="0" smtClean="0">
                    <a:solidFill>
                      <a:srgbClr val="C00000"/>
                    </a:solidFill>
                  </a:rPr>
                  <a:t>LP</a:t>
                </a:r>
                <a:r>
                  <a:rPr lang="nb-NO" sz="2000" baseline="200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n</a:t>
                </a:r>
                <a:r>
                  <a:rPr lang="nb-NO" baseline="30000" dirty="0" err="1" smtClean="0">
                    <a:solidFill>
                      <a:srgbClr val="C00000"/>
                    </a:solidFill>
                  </a:rPr>
                  <a:t>O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(1)</a:t>
                </a:r>
                <a:r>
                  <a:rPr lang="nb-NO" dirty="0" smtClean="0"/>
                  <a:t>.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044824"/>
              </a:xfrm>
              <a:blipFill rotWithShape="1">
                <a:blip r:embed="rId2"/>
                <a:stretch>
                  <a:fillRect l="-1926" t="-388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71836" y="4581128"/>
            <a:ext cx="497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Is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useful</a:t>
            </a:r>
            <a:r>
              <a:rPr lang="nb-NO" dirty="0" smtClean="0"/>
              <a:t> </a:t>
            </a:r>
            <a:r>
              <a:rPr lang="nb-NO" dirty="0" err="1" smtClean="0"/>
              <a:t>when</a:t>
            </a:r>
            <a:r>
              <a:rPr lang="nb-NO" dirty="0" smtClean="0"/>
              <a:t> </a:t>
            </a:r>
            <a:r>
              <a:rPr lang="nb-NO" dirty="0" err="1" smtClean="0"/>
              <a:t>compared</a:t>
            </a:r>
            <a:r>
              <a:rPr lang="nb-NO" dirty="0" smtClean="0"/>
              <a:t> to a </a:t>
            </a:r>
            <a:r>
              <a:rPr lang="nb-NO" dirty="0" smtClean="0">
                <a:solidFill>
                  <a:srgbClr val="C00000"/>
                </a:solidFill>
              </a:rPr>
              <a:t>1.38</a:t>
            </a:r>
            <a:r>
              <a:rPr lang="nb-NO" baseline="30000" dirty="0" smtClean="0">
                <a:solidFill>
                  <a:srgbClr val="C00000"/>
                </a:solidFill>
              </a:rPr>
              <a:t>k</a:t>
            </a:r>
            <a:r>
              <a:rPr lang="nb-NO" dirty="0" smtClean="0"/>
              <a:t> </a:t>
            </a:r>
            <a:r>
              <a:rPr lang="nb-NO" dirty="0" err="1" smtClean="0"/>
              <a:t>algorithm</a:t>
            </a:r>
            <a:r>
              <a:rPr lang="nb-NO" dirty="0" smtClean="0"/>
              <a:t>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2710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Almost 2-SAT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7544" y="2147372"/>
                <a:ext cx="792088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b-NO" sz="3200" b="1" dirty="0" smtClean="0">
                    <a:solidFill>
                      <a:srgbClr val="002060"/>
                    </a:solidFill>
                  </a:rPr>
                  <a:t>In:</a:t>
                </a:r>
                <a:r>
                  <a:rPr lang="nb-NO" sz="3200" dirty="0"/>
                  <a:t>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2</a:t>
                </a:r>
                <a:r>
                  <a:rPr lang="nb-NO" sz="3200" dirty="0" smtClean="0"/>
                  <a:t>-</a:t>
                </a:r>
                <a:r>
                  <a:rPr lang="nb-NO" sz="3200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sz="3200" dirty="0" smtClean="0"/>
                  <a:t> formula</a:t>
                </a:r>
                <a14:m>
                  <m:oMath xmlns:m="http://schemas.openxmlformats.org/officeDocument/2006/math">
                    <m:r>
                      <a:rPr lang="nb-NO" sz="3200" b="0" i="0" smtClean="0">
                        <a:latin typeface="Cambria Math"/>
                      </a:rPr>
                      <m:t> </m:t>
                    </m:r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nb-NO" sz="3200" dirty="0" smtClean="0"/>
                  <a:t>, integer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k</a:t>
                </a:r>
                <a:endParaRPr lang="nb-NO" sz="3200" dirty="0">
                  <a:solidFill>
                    <a:srgbClr val="C00000"/>
                  </a:solidFill>
                </a:endParaRPr>
              </a:p>
              <a:p>
                <a:r>
                  <a:rPr lang="nb-NO" sz="3200" b="1" dirty="0">
                    <a:solidFill>
                      <a:srgbClr val="002060"/>
                    </a:solidFill>
                  </a:rPr>
                  <a:t>Question</a:t>
                </a:r>
                <a:r>
                  <a:rPr lang="nb-NO" sz="3200" b="1" dirty="0" smtClean="0">
                    <a:solidFill>
                      <a:srgbClr val="002060"/>
                    </a:solidFill>
                  </a:rPr>
                  <a:t>: </a:t>
                </a:r>
                <a:r>
                  <a:rPr lang="nb-NO" sz="3200" dirty="0" smtClean="0"/>
                  <a:t>Can </a:t>
                </a:r>
                <a:r>
                  <a:rPr lang="nb-NO" sz="3200" dirty="0" err="1" smtClean="0"/>
                  <a:t>we</a:t>
                </a:r>
                <a:r>
                  <a:rPr lang="nb-NO" sz="3200" dirty="0" smtClean="0"/>
                  <a:t> </a:t>
                </a:r>
                <a:r>
                  <a:rPr lang="nb-NO" sz="3200" dirty="0" err="1" smtClean="0"/>
                  <a:t>remove</a:t>
                </a:r>
                <a:r>
                  <a:rPr lang="nb-NO" sz="3200" baseline="30000" dirty="0" smtClean="0">
                    <a:solidFill>
                      <a:srgbClr val="FF0000"/>
                    </a:solidFill>
                  </a:rPr>
                  <a:t>*</a:t>
                </a:r>
                <a:r>
                  <a:rPr lang="nb-NO" sz="3200" dirty="0" smtClean="0"/>
                  <a:t>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sz="3200" dirty="0" smtClean="0"/>
                  <a:t> variables from </a:t>
                </a:r>
                <a14:m>
                  <m:oMath xmlns:m="http://schemas.openxmlformats.org/officeDocument/2006/math"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nb-NO" sz="3200" dirty="0" smtClean="0"/>
                  <a:t> and make it satisfiable?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47372"/>
                <a:ext cx="7920880" cy="1569660"/>
              </a:xfrm>
              <a:prstGeom prst="rect">
                <a:avLst/>
              </a:prstGeom>
              <a:blipFill rotWithShape="1">
                <a:blip r:embed="rId3"/>
                <a:stretch>
                  <a:fillRect l="-2002" t="-4651" b="-1162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979712" y="4221088"/>
            <a:ext cx="5032660" cy="400110"/>
          </a:xfrm>
          <a:prstGeom prst="rect">
            <a:avLst/>
          </a:prstGeom>
          <a:solidFill>
            <a:schemeClr val="bg1"/>
          </a:solidFill>
          <a:ln w="50800">
            <a:solidFill>
              <a:srgbClr val="0070C0"/>
            </a:solidFill>
          </a:ln>
          <a:effectLst>
            <a:outerShdw blurRad="317500" sx="102000" sy="102000" algn="ctr" rotWithShape="0">
              <a:prstClr val="black">
                <a:alpha val="7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nb-NO" sz="2000" baseline="30000" dirty="0" smtClean="0">
                <a:solidFill>
                  <a:srgbClr val="FF0000"/>
                </a:solidFill>
              </a:rPr>
              <a:t>  *</a:t>
            </a:r>
            <a:r>
              <a:rPr lang="nb-NO" sz="2000" dirty="0" err="1" smtClean="0"/>
              <a:t>Remove</a:t>
            </a:r>
            <a:r>
              <a:rPr lang="nb-NO" sz="2000" dirty="0" smtClean="0"/>
              <a:t> all </a:t>
            </a:r>
            <a:r>
              <a:rPr lang="nb-NO" sz="2000" dirty="0" err="1" smtClean="0"/>
              <a:t>clauses</a:t>
            </a:r>
            <a:r>
              <a:rPr lang="nb-NO" sz="2000" dirty="0" smtClean="0"/>
              <a:t> </a:t>
            </a:r>
            <a:r>
              <a:rPr lang="nb-NO" sz="2000" dirty="0" err="1" smtClean="0"/>
              <a:t>that</a:t>
            </a:r>
            <a:r>
              <a:rPr lang="nb-NO" sz="2000" dirty="0" smtClean="0"/>
              <a:t> </a:t>
            </a:r>
            <a:r>
              <a:rPr lang="nb-NO" sz="2000" dirty="0" err="1" smtClean="0"/>
              <a:t>contain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variable 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4883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Odd </a:t>
            </a:r>
            <a:r>
              <a:rPr lang="nb-NO" dirty="0" err="1" smtClean="0"/>
              <a:t>Cycle</a:t>
            </a:r>
            <a:r>
              <a:rPr lang="nb-NO" dirty="0" smtClean="0"/>
              <a:t> Transversal (OCT)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7544" y="2507412"/>
                <a:ext cx="792088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b-NO" sz="3200" b="1" dirty="0">
                    <a:solidFill>
                      <a:srgbClr val="002060"/>
                    </a:solidFill>
                  </a:rPr>
                  <a:t>In:</a:t>
                </a:r>
                <a:r>
                  <a:rPr lang="nb-NO" sz="3200" dirty="0"/>
                  <a:t> </a:t>
                </a:r>
                <a:r>
                  <a:rPr lang="nb-NO" sz="3200" dirty="0">
                    <a:solidFill>
                      <a:srgbClr val="C00000"/>
                    </a:solidFill>
                  </a:rPr>
                  <a:t>G</a:t>
                </a:r>
                <a:r>
                  <a:rPr lang="nb-NO" sz="3200" dirty="0"/>
                  <a:t>,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k</a:t>
                </a:r>
                <a:endParaRPr lang="nb-NO" sz="3200" dirty="0">
                  <a:solidFill>
                    <a:srgbClr val="C00000"/>
                  </a:solidFill>
                </a:endParaRPr>
              </a:p>
              <a:p>
                <a:r>
                  <a:rPr lang="nb-NO" sz="3200" b="1" dirty="0">
                    <a:solidFill>
                      <a:srgbClr val="002060"/>
                    </a:solidFill>
                  </a:rPr>
                  <a:t>Question:</a:t>
                </a:r>
                <a:r>
                  <a:rPr lang="nb-NO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∃</m:t>
                    </m:r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⊆</m:t>
                    </m:r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nb-NO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nb-NO" sz="3200" i="1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nb-NO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  <m:r>
                      <m:rPr>
                        <m:nor/>
                      </m:rPr>
                      <a:rPr lang="nb-NO" sz="3200" b="0" i="0" dirty="0" smtClean="0">
                        <a:solidFill>
                          <a:srgbClr val="C00000"/>
                        </a:solidFill>
                      </a:rPr>
                      <m:t>k</m:t>
                    </m:r>
                  </m:oMath>
                </a14:m>
                <a:r>
                  <a:rPr lang="nb-NO" sz="3200" dirty="0"/>
                  <a:t> such that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G\S</a:t>
                </a:r>
                <a:r>
                  <a:rPr lang="nb-NO" sz="3200" dirty="0" smtClean="0"/>
                  <a:t> is bipartite?</a:t>
                </a:r>
                <a:endParaRPr lang="nb-NO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07412"/>
                <a:ext cx="7920880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2002" t="-5039" r="-1617" b="-1162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979712" y="4737338"/>
            <a:ext cx="5099345" cy="707886"/>
          </a:xfrm>
          <a:prstGeom prst="rect">
            <a:avLst/>
          </a:prstGeom>
          <a:solidFill>
            <a:schemeClr val="bg1"/>
          </a:solidFill>
          <a:ln w="50800">
            <a:solidFill>
              <a:srgbClr val="0070C0"/>
            </a:solidFill>
          </a:ln>
          <a:effectLst>
            <a:outerShdw blurRad="317500" sx="102000" sy="102000" algn="ctr" rotWithShape="0">
              <a:prstClr val="black">
                <a:alpha val="7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nb-NO" sz="2000" dirty="0" smtClean="0"/>
              <a:t>Will </a:t>
            </a:r>
            <a:r>
              <a:rPr lang="nb-NO" sz="2000" dirty="0" err="1" smtClean="0"/>
              <a:t>give</a:t>
            </a:r>
            <a:r>
              <a:rPr lang="nb-NO" sz="2000" dirty="0" smtClean="0"/>
              <a:t> </a:t>
            </a:r>
            <a:r>
              <a:rPr lang="nb-NO" sz="2000" dirty="0" err="1" smtClean="0">
                <a:solidFill>
                  <a:srgbClr val="C00000"/>
                </a:solidFill>
              </a:rPr>
              <a:t>algorithms</a:t>
            </a:r>
            <a:r>
              <a:rPr lang="nb-NO" sz="2000" dirty="0" smtClean="0">
                <a:solidFill>
                  <a:srgbClr val="C00000"/>
                </a:solidFill>
              </a:rPr>
              <a:t> </a:t>
            </a:r>
            <a:r>
              <a:rPr lang="nb-NO" sz="2000" dirty="0" smtClean="0"/>
              <a:t>for </a:t>
            </a:r>
            <a:r>
              <a:rPr lang="nb-NO" sz="2000" dirty="0" err="1" smtClean="0">
                <a:solidFill>
                  <a:srgbClr val="7030A0"/>
                </a:solidFill>
              </a:rPr>
              <a:t>Almost</a:t>
            </a:r>
            <a:r>
              <a:rPr lang="nb-NO" sz="2000" dirty="0" smtClean="0">
                <a:solidFill>
                  <a:srgbClr val="7030A0"/>
                </a:solidFill>
              </a:rPr>
              <a:t> 2-SAT</a:t>
            </a:r>
            <a:r>
              <a:rPr lang="nb-NO" sz="2000" dirty="0" smtClean="0"/>
              <a:t> and </a:t>
            </a:r>
            <a:r>
              <a:rPr lang="nb-NO" sz="2000" dirty="0" smtClean="0">
                <a:solidFill>
                  <a:srgbClr val="7030A0"/>
                </a:solidFill>
              </a:rPr>
              <a:t>OCT</a:t>
            </a:r>
            <a:r>
              <a:rPr lang="nb-NO" sz="2000" dirty="0" smtClean="0"/>
              <a:t>,</a:t>
            </a:r>
          </a:p>
          <a:p>
            <a:r>
              <a:rPr lang="nb-NO" sz="2000" dirty="0" err="1" smtClean="0"/>
              <a:t>using</a:t>
            </a:r>
            <a:r>
              <a:rPr lang="nb-NO" sz="2000" dirty="0" smtClean="0"/>
              <a:t> </a:t>
            </a:r>
            <a:r>
              <a:rPr lang="nb-NO" sz="2000" dirty="0" smtClean="0">
                <a:solidFill>
                  <a:srgbClr val="FF0000"/>
                </a:solidFill>
              </a:rPr>
              <a:t>FPT-</a:t>
            </a:r>
            <a:r>
              <a:rPr lang="nb-NO" sz="2000" dirty="0" err="1" smtClean="0">
                <a:solidFill>
                  <a:srgbClr val="FF0000"/>
                </a:solidFill>
              </a:rPr>
              <a:t>reductions</a:t>
            </a:r>
            <a:r>
              <a:rPr lang="nb-NO" sz="2000" dirty="0" smtClean="0"/>
              <a:t> to </a:t>
            </a:r>
            <a:r>
              <a:rPr lang="nb-NO" sz="2000" dirty="0" err="1" smtClean="0">
                <a:solidFill>
                  <a:srgbClr val="C00000"/>
                </a:solidFill>
              </a:rPr>
              <a:t>Vertex</a:t>
            </a:r>
            <a:r>
              <a:rPr lang="nb-NO" sz="2000" dirty="0" smtClean="0">
                <a:solidFill>
                  <a:srgbClr val="C00000"/>
                </a:solidFill>
              </a:rPr>
              <a:t> Cover </a:t>
            </a:r>
            <a:r>
              <a:rPr lang="nb-NO" sz="2000" dirty="0" err="1" smtClean="0">
                <a:solidFill>
                  <a:srgbClr val="C00000"/>
                </a:solidFill>
              </a:rPr>
              <a:t>above</a:t>
            </a:r>
            <a:r>
              <a:rPr lang="nb-NO" sz="2000" dirty="0" smtClean="0">
                <a:solidFill>
                  <a:srgbClr val="C00000"/>
                </a:solidFill>
              </a:rPr>
              <a:t> LP</a:t>
            </a:r>
            <a:r>
              <a:rPr lang="nb-NO" sz="2000" dirty="0" smtClean="0"/>
              <a:t>!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86315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002060"/>
                </a:solidFill>
              </a:rPr>
              <a:t>Odd Cycle Transversal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>
                <a:sym typeface="Wingdings" pitchFamily="2" charset="2"/>
              </a:rPr>
              <a:t> </a:t>
            </a:r>
            <a:r>
              <a:rPr lang="nb-NO" dirty="0" smtClean="0">
                <a:solidFill>
                  <a:srgbClr val="002060"/>
                </a:solidFill>
                <a:sym typeface="Wingdings" pitchFamily="2" charset="2"/>
              </a:rPr>
              <a:t>Almost 2-Sat</a:t>
            </a:r>
            <a:endParaRPr lang="nb-NO" dirty="0">
              <a:solidFill>
                <a:srgbClr val="00206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7584" y="2636912"/>
            <a:ext cx="2736243" cy="2130700"/>
            <a:chOff x="827584" y="2636912"/>
            <a:chExt cx="2736243" cy="2130700"/>
          </a:xfrm>
        </p:grpSpPr>
        <p:sp>
          <p:nvSpPr>
            <p:cNvPr id="4" name="Oval 3"/>
            <p:cNvSpPr/>
            <p:nvPr/>
          </p:nvSpPr>
          <p:spPr>
            <a:xfrm>
              <a:off x="827584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2915755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835696" y="4119540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z</a:t>
              </a:r>
              <a:endParaRPr lang="nb-NO" dirty="0"/>
            </a:p>
          </p:txBody>
        </p:sp>
        <p:cxnSp>
          <p:nvCxnSpPr>
            <p:cNvPr id="8" name="Straight Connector 7"/>
            <p:cNvCxnSpPr>
              <a:stCxn id="4" idx="6"/>
              <a:endCxn id="5" idx="2"/>
            </p:cNvCxnSpPr>
            <p:nvPr/>
          </p:nvCxnSpPr>
          <p:spPr>
            <a:xfrm>
              <a:off x="1475656" y="2960948"/>
              <a:ext cx="1440099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4" idx="5"/>
              <a:endCxn id="6" idx="1"/>
            </p:cNvCxnSpPr>
            <p:nvPr/>
          </p:nvCxnSpPr>
          <p:spPr>
            <a:xfrm>
              <a:off x="1380748" y="3190076"/>
              <a:ext cx="549856" cy="102437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3"/>
              <a:endCxn id="6" idx="7"/>
            </p:cNvCxnSpPr>
            <p:nvPr/>
          </p:nvCxnSpPr>
          <p:spPr>
            <a:xfrm flipH="1">
              <a:off x="2388860" y="3190076"/>
              <a:ext cx="621803" cy="102437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4444007" y="2636912"/>
            <a:ext cx="4010178" cy="3240360"/>
            <a:chOff x="4444007" y="2636912"/>
            <a:chExt cx="4010178" cy="3240360"/>
          </a:xfrm>
        </p:grpSpPr>
        <p:sp>
          <p:nvSpPr>
            <p:cNvPr id="15" name="Oval 14"/>
            <p:cNvSpPr/>
            <p:nvPr/>
          </p:nvSpPr>
          <p:spPr>
            <a:xfrm>
              <a:off x="4444007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/>
                <a:t>x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7806113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6034488" y="5229200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z</a:t>
              </a:r>
              <a:endParaRPr lang="nb-NO" dirty="0"/>
            </a:p>
          </p:txBody>
        </p:sp>
      </p:grpSp>
      <p:cxnSp>
        <p:nvCxnSpPr>
          <p:cNvPr id="19" name="Straight Connector 18"/>
          <p:cNvCxnSpPr>
            <a:stCxn id="15" idx="5"/>
            <a:endCxn id="17" idx="1"/>
          </p:cNvCxnSpPr>
          <p:nvPr/>
        </p:nvCxnSpPr>
        <p:spPr>
          <a:xfrm>
            <a:off x="4997171" y="3190076"/>
            <a:ext cx="1132225" cy="2134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3"/>
            <a:endCxn id="17" idx="7"/>
          </p:cNvCxnSpPr>
          <p:nvPr/>
        </p:nvCxnSpPr>
        <p:spPr>
          <a:xfrm flipH="1">
            <a:off x="6587652" y="3190076"/>
            <a:ext cx="1313369" cy="2134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940152" y="1959223"/>
                <a:ext cx="11503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/>
                        </a:rPr>
                        <m:t>𝑥</m:t>
                      </m:r>
                      <m:r>
                        <a:rPr lang="nb-NO" sz="2400" b="0" i="1" smtClean="0">
                          <a:latin typeface="Cambria Math"/>
                        </a:rPr>
                        <m:t>∨¬</m:t>
                      </m:r>
                      <m:r>
                        <a:rPr lang="nb-NO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nb-NO" sz="2400" b="0" dirty="0" smtClean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1959223"/>
                <a:ext cx="1150380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urved Connector 23"/>
          <p:cNvCxnSpPr>
            <a:stCxn id="15" idx="0"/>
            <a:endCxn id="16" idx="0"/>
          </p:cNvCxnSpPr>
          <p:nvPr/>
        </p:nvCxnSpPr>
        <p:spPr>
          <a:xfrm rot="5400000" flipH="1" flipV="1">
            <a:off x="6449096" y="955859"/>
            <a:ext cx="12700" cy="3362106"/>
          </a:xfrm>
          <a:prstGeom prst="curvedConnector3">
            <a:avLst>
              <a:gd name="adj1" fmla="val 180000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15" idx="4"/>
            <a:endCxn id="17" idx="2"/>
          </p:cNvCxnSpPr>
          <p:nvPr/>
        </p:nvCxnSpPr>
        <p:spPr>
          <a:xfrm rot="16200000" flipH="1">
            <a:off x="4267139" y="3785887"/>
            <a:ext cx="2268252" cy="1266445"/>
          </a:xfrm>
          <a:prstGeom prst="curvedConnector2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7" idx="6"/>
            <a:endCxn id="16" idx="4"/>
          </p:cNvCxnSpPr>
          <p:nvPr/>
        </p:nvCxnSpPr>
        <p:spPr>
          <a:xfrm flipV="1">
            <a:off x="6682560" y="3284984"/>
            <a:ext cx="1447589" cy="2268252"/>
          </a:xfrm>
          <a:prstGeom prst="curvedConnector2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5" idx="6"/>
            <a:endCxn id="16" idx="2"/>
          </p:cNvCxnSpPr>
          <p:nvPr/>
        </p:nvCxnSpPr>
        <p:spPr>
          <a:xfrm>
            <a:off x="5092079" y="2960948"/>
            <a:ext cx="271403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940152" y="2535287"/>
                <a:ext cx="11503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/>
                        </a:rPr>
                        <m:t>¬</m:t>
                      </m:r>
                      <m:r>
                        <a:rPr lang="nb-NO" sz="2400" b="0" i="1" smtClean="0">
                          <a:latin typeface="Cambria Math"/>
                        </a:rPr>
                        <m:t>𝑥</m:t>
                      </m:r>
                      <m:r>
                        <a:rPr lang="nb-NO" sz="2400" b="0" i="1" smtClean="0">
                          <a:latin typeface="Cambria Math"/>
                        </a:rPr>
                        <m:t>∨</m:t>
                      </m:r>
                      <m:r>
                        <a:rPr lang="nb-NO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nb-NO" sz="2400" b="0" dirty="0" smtClean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535287"/>
                <a:ext cx="115038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5897" y="4582946"/>
                <a:ext cx="11279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/>
                        </a:rPr>
                        <m:t>𝑥</m:t>
                      </m:r>
                      <m:r>
                        <a:rPr lang="nb-NO" sz="2400" b="0" i="1" smtClean="0">
                          <a:latin typeface="Cambria Math"/>
                        </a:rPr>
                        <m:t>∨¬</m:t>
                      </m:r>
                      <m:r>
                        <a:rPr lang="nb-NO" sz="2400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nb-NO" sz="2400" b="0" dirty="0" smtClean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897" y="4582946"/>
                <a:ext cx="112793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92080" y="3573016"/>
                <a:ext cx="11279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/>
                        </a:rPr>
                        <m:t>¬</m:t>
                      </m:r>
                      <m:r>
                        <a:rPr lang="nb-NO" sz="2400" b="0" i="1" smtClean="0">
                          <a:latin typeface="Cambria Math"/>
                        </a:rPr>
                        <m:t>𝑥</m:t>
                      </m:r>
                      <m:r>
                        <a:rPr lang="nb-NO" sz="2400" b="0" i="1" smtClean="0">
                          <a:latin typeface="Cambria Math"/>
                        </a:rPr>
                        <m:t>∨</m:t>
                      </m:r>
                      <m:r>
                        <a:rPr lang="nb-NO" sz="2400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nb-NO" sz="2400" b="0" dirty="0" smtClean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573016"/>
                <a:ext cx="112793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812360" y="4499828"/>
                <a:ext cx="11319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/>
                        </a:rPr>
                        <m:t>¬</m:t>
                      </m:r>
                      <m:r>
                        <a:rPr lang="nb-NO" sz="2400" b="0" i="1" smtClean="0">
                          <a:latin typeface="Cambria Math"/>
                        </a:rPr>
                        <m:t>𝑦</m:t>
                      </m:r>
                      <m:r>
                        <a:rPr lang="nb-NO" sz="2400" b="0" i="1" smtClean="0">
                          <a:latin typeface="Cambria Math"/>
                        </a:rPr>
                        <m:t>∨</m:t>
                      </m:r>
                      <m:r>
                        <a:rPr lang="nb-NO" sz="2400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nb-NO" sz="2400" b="0" dirty="0" smtClean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4499828"/>
                <a:ext cx="1131913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84168" y="4077072"/>
                <a:ext cx="11319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/>
                        </a:rPr>
                        <m:t>𝑦</m:t>
                      </m:r>
                      <m:r>
                        <a:rPr lang="nb-NO" sz="2400" b="0" i="1" smtClean="0">
                          <a:latin typeface="Cambria Math"/>
                        </a:rPr>
                        <m:t>∨¬</m:t>
                      </m:r>
                      <m:r>
                        <a:rPr lang="nb-NO" sz="2400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nb-NO" sz="2400" b="0" dirty="0" smtClean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077072"/>
                <a:ext cx="1131913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10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32" grpId="0"/>
      <p:bldP spid="33" grpId="0"/>
      <p:bldP spid="46" grpId="0"/>
      <p:bldP spid="4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2060"/>
                </a:solidFill>
              </a:rPr>
              <a:t>Almost 2-SAT</a:t>
            </a:r>
            <a:r>
              <a:rPr lang="nb-NO" dirty="0" smtClean="0"/>
              <a:t> </a:t>
            </a:r>
            <a:r>
              <a:rPr lang="nb-NO" dirty="0" smtClean="0">
                <a:sym typeface="Wingdings" pitchFamily="2" charset="2"/>
              </a:rPr>
              <a:t> </a:t>
            </a:r>
            <a:r>
              <a:rPr lang="nb-NO" dirty="0" err="1" smtClean="0">
                <a:sym typeface="Wingdings" pitchFamily="2" charset="2"/>
              </a:rPr>
              <a:t>Vertex</a:t>
            </a:r>
            <a:r>
              <a:rPr lang="nb-NO" dirty="0" smtClean="0">
                <a:sym typeface="Wingdings" pitchFamily="2" charset="2"/>
              </a:rPr>
              <a:t> Cover/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k-LP</a:t>
            </a:r>
            <a:endParaRPr lang="nb-NO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/>
              <p:cNvSpPr/>
              <p:nvPr/>
            </p:nvSpPr>
            <p:spPr>
              <a:xfrm>
                <a:off x="1979712" y="24928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 dirty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492896"/>
                <a:ext cx="576064" cy="576064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/>
              <p:cNvSpPr/>
              <p:nvPr/>
            </p:nvSpPr>
            <p:spPr>
              <a:xfrm>
                <a:off x="1979712" y="4077072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dirty="0" smtClean="0">
                          <a:latin typeface="Cambria Math"/>
                        </a:rPr>
                        <m:t>¬</m:t>
                      </m:r>
                      <m:r>
                        <a:rPr lang="nb-NO" b="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5" name="Oval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077072"/>
                <a:ext cx="576064" cy="576064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/>
              <p:cNvSpPr/>
              <p:nvPr/>
            </p:nvSpPr>
            <p:spPr>
              <a:xfrm>
                <a:off x="3923928" y="2492896"/>
                <a:ext cx="576065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dirty="0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6" name="Oval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492896"/>
                <a:ext cx="576065" cy="576064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/>
              <p:cNvSpPr/>
              <p:nvPr/>
            </p:nvSpPr>
            <p:spPr>
              <a:xfrm>
                <a:off x="3923928" y="4077072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 dirty="0" smtClean="0">
                          <a:latin typeface="Cambria Math"/>
                        </a:rPr>
                        <m:t>¬</m:t>
                      </m:r>
                      <m:r>
                        <a:rPr lang="nb-NO" b="0" i="1" dirty="0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7" name="Ova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077072"/>
                <a:ext cx="576064" cy="576064"/>
              </a:xfrm>
              <a:prstGeom prst="ellipse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val 7"/>
              <p:cNvSpPr/>
              <p:nvPr/>
            </p:nvSpPr>
            <p:spPr>
              <a:xfrm>
                <a:off x="5796136" y="249289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dirty="0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8" name="Oval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492896"/>
                <a:ext cx="576064" cy="576064"/>
              </a:xfrm>
              <a:prstGeom prst="ellipse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val 8"/>
              <p:cNvSpPr/>
              <p:nvPr/>
            </p:nvSpPr>
            <p:spPr>
              <a:xfrm>
                <a:off x="5796136" y="4077072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 dirty="0" smtClean="0">
                          <a:latin typeface="Cambria Math"/>
                        </a:rPr>
                        <m:t>¬</m:t>
                      </m:r>
                      <m:r>
                        <a:rPr lang="nb-NO" b="0" i="1" dirty="0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9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4077072"/>
                <a:ext cx="576064" cy="576064"/>
              </a:xfrm>
              <a:prstGeom prst="ellipse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>
            <a:stCxn id="4" idx="4"/>
            <a:endCxn id="5" idx="0"/>
          </p:cNvCxnSpPr>
          <p:nvPr/>
        </p:nvCxnSpPr>
        <p:spPr>
          <a:xfrm>
            <a:off x="2267744" y="3068960"/>
            <a:ext cx="0" cy="100811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4"/>
            <a:endCxn id="7" idx="0"/>
          </p:cNvCxnSpPr>
          <p:nvPr/>
        </p:nvCxnSpPr>
        <p:spPr>
          <a:xfrm flipH="1">
            <a:off x="4211960" y="3068960"/>
            <a:ext cx="1" cy="100811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9" idx="0"/>
          </p:cNvCxnSpPr>
          <p:nvPr/>
        </p:nvCxnSpPr>
        <p:spPr>
          <a:xfrm>
            <a:off x="6084168" y="3068960"/>
            <a:ext cx="0" cy="100811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6"/>
            <a:endCxn id="6" idx="2"/>
          </p:cNvCxnSpPr>
          <p:nvPr/>
        </p:nvCxnSpPr>
        <p:spPr>
          <a:xfrm>
            <a:off x="2555776" y="2780928"/>
            <a:ext cx="136815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5"/>
            <a:endCxn id="9" idx="1"/>
          </p:cNvCxnSpPr>
          <p:nvPr/>
        </p:nvCxnSpPr>
        <p:spPr>
          <a:xfrm>
            <a:off x="4415630" y="2984597"/>
            <a:ext cx="1464869" cy="11768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786754" y="2348880"/>
                <a:ext cx="9211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/>
                        </a:rPr>
                        <m:t>𝑥</m:t>
                      </m:r>
                      <m:r>
                        <a:rPr lang="nb-NO" sz="2400" b="0" i="1" smtClean="0">
                          <a:latin typeface="Cambria Math"/>
                        </a:rPr>
                        <m:t>∨</m:t>
                      </m:r>
                      <m:r>
                        <a:rPr lang="nb-NO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nb-NO" sz="2400" b="0" dirty="0" smtClean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754" y="2348880"/>
                <a:ext cx="921150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80247" y="2967335"/>
                <a:ext cx="11319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/>
                        </a:rPr>
                        <m:t>𝑦</m:t>
                      </m:r>
                      <m:r>
                        <a:rPr lang="nb-NO" sz="2400" b="0" i="1" smtClean="0">
                          <a:latin typeface="Cambria Math"/>
                        </a:rPr>
                        <m:t>∨¬</m:t>
                      </m:r>
                      <m:r>
                        <a:rPr lang="nb-NO" sz="2400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nb-NO" sz="2400" b="0" dirty="0" smtClean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247" y="2967335"/>
                <a:ext cx="1131913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14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2" grpId="0"/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Consequences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432048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nb-NO" dirty="0" smtClean="0">
                    <a:solidFill>
                      <a:srgbClr val="C00000"/>
                    </a:solidFill>
                  </a:rPr>
                  <a:t>4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O(1)</a:t>
                </a:r>
                <a:r>
                  <a:rPr lang="nb-NO" dirty="0" smtClean="0"/>
                  <a:t> time </a:t>
                </a:r>
                <a:r>
                  <a:rPr lang="nb-NO" dirty="0" err="1" smtClean="0"/>
                  <a:t>algorithms</a:t>
                </a:r>
                <a:r>
                  <a:rPr lang="nb-NO" dirty="0" smtClean="0"/>
                  <a:t> for </a:t>
                </a:r>
                <a:r>
                  <a:rPr lang="nb-NO" dirty="0" err="1" smtClean="0">
                    <a:solidFill>
                      <a:srgbClr val="0070C0"/>
                    </a:solidFill>
                  </a:rPr>
                  <a:t>Almost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 2-SAT </a:t>
                </a:r>
                <a:r>
                  <a:rPr lang="nb-NO" dirty="0" smtClean="0"/>
                  <a:t>and 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Odd </a:t>
                </a:r>
                <a:r>
                  <a:rPr lang="nb-NO" dirty="0" err="1" smtClean="0">
                    <a:solidFill>
                      <a:srgbClr val="0070C0"/>
                    </a:solidFill>
                  </a:rPr>
                  <a:t>Cycle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 Transversal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dirty="0" smtClean="0"/>
                  <a:t>A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c</a:t>
                </a:r>
                <a:r>
                  <a:rPr lang="nb-NO" baseline="30000" dirty="0" err="1" smtClean="0">
                    <a:solidFill>
                      <a:srgbClr val="C00000"/>
                    </a:solidFill>
                  </a:rPr>
                  <a:t>k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-OPT</a:t>
                </a:r>
                <a:r>
                  <a:rPr lang="nb-NO" sz="2400" baseline="25000" dirty="0" smtClean="0">
                    <a:solidFill>
                      <a:srgbClr val="C00000"/>
                    </a:solidFill>
                  </a:rPr>
                  <a:t>LP</a:t>
                </a:r>
                <a:r>
                  <a:rPr lang="nb-NO" sz="2000" baseline="200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n</a:t>
                </a:r>
                <a:r>
                  <a:rPr lang="nb-NO" baseline="30000" dirty="0" err="1" smtClean="0">
                    <a:solidFill>
                      <a:srgbClr val="C00000"/>
                    </a:solidFill>
                  </a:rPr>
                  <a:t>O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(1)</a:t>
                </a:r>
                <a:r>
                  <a:rPr lang="nb-NO" dirty="0"/>
                  <a:t> </a:t>
                </a:r>
                <a:r>
                  <a:rPr lang="nb-NO" dirty="0" err="1" smtClean="0"/>
                  <a:t>algorithm</a:t>
                </a:r>
                <a:r>
                  <a:rPr lang="nb-NO" dirty="0" smtClean="0"/>
                  <a:t> for </a:t>
                </a:r>
                <a:r>
                  <a:rPr lang="nb-NO" dirty="0" err="1" smtClean="0">
                    <a:solidFill>
                      <a:srgbClr val="FF0000"/>
                    </a:solidFill>
                  </a:rPr>
                  <a:t>Vertex</a:t>
                </a:r>
                <a:r>
                  <a:rPr lang="nb-NO" dirty="0" smtClean="0">
                    <a:solidFill>
                      <a:srgbClr val="FF0000"/>
                    </a:solidFill>
                  </a:rPr>
                  <a:t> Cover </a:t>
                </a:r>
                <a:r>
                  <a:rPr lang="nb-NO" dirty="0" err="1" smtClean="0"/>
                  <a:t>automatically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gives</a:t>
                </a:r>
                <a:r>
                  <a:rPr lang="nb-NO" dirty="0" smtClean="0"/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c</a:t>
                </a:r>
                <a:r>
                  <a:rPr lang="nb-NO" baseline="30000" dirty="0" err="1" smtClean="0">
                    <a:solidFill>
                      <a:srgbClr val="C00000"/>
                    </a:solidFill>
                  </a:rPr>
                  <a:t>k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-OPT</a:t>
                </a:r>
                <a:r>
                  <a:rPr lang="nb-NO" sz="2400" baseline="25000" dirty="0" smtClean="0">
                    <a:solidFill>
                      <a:srgbClr val="C00000"/>
                    </a:solidFill>
                  </a:rPr>
                  <a:t>LP</a:t>
                </a:r>
                <a:r>
                  <a:rPr lang="nb-NO" sz="2000" baseline="200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n</a:t>
                </a:r>
                <a:r>
                  <a:rPr lang="nb-NO" baseline="30000" dirty="0" err="1" smtClean="0">
                    <a:solidFill>
                      <a:srgbClr val="C00000"/>
                    </a:solidFill>
                  </a:rPr>
                  <a:t>O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(1)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algorithm</a:t>
                </a:r>
                <a:r>
                  <a:rPr lang="nb-NO" dirty="0" smtClean="0"/>
                  <a:t> for </a:t>
                </a:r>
                <a:r>
                  <a:rPr lang="nb-NO" dirty="0" err="1" smtClean="0">
                    <a:solidFill>
                      <a:srgbClr val="0070C0"/>
                    </a:solidFill>
                  </a:rPr>
                  <a:t>Almost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 2-SAT </a:t>
                </a:r>
                <a:r>
                  <a:rPr lang="nb-NO" dirty="0" smtClean="0"/>
                  <a:t>and 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Odd </a:t>
                </a:r>
                <a:r>
                  <a:rPr lang="nb-NO" dirty="0" err="1" smtClean="0">
                    <a:solidFill>
                      <a:srgbClr val="0070C0"/>
                    </a:solidFill>
                  </a:rPr>
                  <a:t>Cycle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 Transversal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b="1" dirty="0" err="1" smtClean="0"/>
                  <a:t>Can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get</a:t>
                </a:r>
                <a:r>
                  <a:rPr lang="nb-NO" dirty="0" smtClean="0"/>
                  <a:t> a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2.32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k-OPT</a:t>
                </a:r>
                <a:r>
                  <a:rPr lang="nb-NO" sz="2400" baseline="25000" dirty="0" smtClean="0">
                    <a:solidFill>
                      <a:srgbClr val="C00000"/>
                    </a:solidFill>
                  </a:rPr>
                  <a:t>LP</a:t>
                </a:r>
                <a:r>
                  <a:rPr lang="nb-NO" sz="2000" baseline="200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n</a:t>
                </a:r>
                <a:r>
                  <a:rPr lang="nb-NO" baseline="30000" dirty="0" err="1" smtClean="0">
                    <a:solidFill>
                      <a:srgbClr val="C00000"/>
                    </a:solidFill>
                  </a:rPr>
                  <a:t>O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(1)</a:t>
                </a:r>
                <a:r>
                  <a:rPr lang="nb-NO" dirty="0"/>
                  <a:t> </a:t>
                </a:r>
                <a:r>
                  <a:rPr lang="nb-NO" dirty="0" err="1" smtClean="0"/>
                  <a:t>algorithm</a:t>
                </a:r>
                <a:r>
                  <a:rPr lang="nb-NO" dirty="0" smtClean="0"/>
                  <a:t> for </a:t>
                </a:r>
                <a:r>
                  <a:rPr lang="nb-NO" dirty="0" err="1" smtClean="0">
                    <a:solidFill>
                      <a:srgbClr val="FF0000"/>
                    </a:solidFill>
                  </a:rPr>
                  <a:t>Vertex</a:t>
                </a:r>
                <a:r>
                  <a:rPr lang="nb-NO" dirty="0" smtClean="0">
                    <a:solidFill>
                      <a:srgbClr val="FF0000"/>
                    </a:solidFill>
                  </a:rPr>
                  <a:t> Cover</a:t>
                </a:r>
                <a:r>
                  <a:rPr lang="nb-NO" dirty="0" smtClean="0"/>
                  <a:t> by </a:t>
                </a:r>
                <a:r>
                  <a:rPr lang="nb-NO" dirty="0" err="1" smtClean="0"/>
                  <a:t>improving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the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branching</a:t>
                </a:r>
                <a:r>
                  <a:rPr lang="nb-NO" dirty="0" smtClean="0"/>
                  <a:t>.</a:t>
                </a:r>
                <a:r>
                  <a:rPr lang="nb-NO" dirty="0" smtClean="0">
                    <a:solidFill>
                      <a:srgbClr val="FF0000"/>
                    </a:solidFill>
                  </a:rPr>
                  <a:t> 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4320480"/>
              </a:xfrm>
              <a:blipFill rotWithShape="1">
                <a:blip r:embed="rId2"/>
                <a:stretch>
                  <a:fillRect l="-1704" t="-2821" r="-1704" b="-70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3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LP versus ILP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saw</a:t>
            </a:r>
            <a:r>
              <a:rPr lang="nb-NO" dirty="0" smtClean="0"/>
              <a:t> an </a:t>
            </a:r>
            <a:r>
              <a:rPr lang="nb-NO" dirty="0" err="1" smtClean="0">
                <a:solidFill>
                  <a:srgbClr val="0070C0"/>
                </a:solidFill>
              </a:rPr>
              <a:t>application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err="1" smtClean="0">
                <a:solidFill>
                  <a:srgbClr val="0070C0"/>
                </a:solidFill>
              </a:rPr>
              <a:t>of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err="1" smtClean="0">
                <a:solidFill>
                  <a:srgbClr val="0070C0"/>
                </a:solidFill>
              </a:rPr>
              <a:t>LP</a:t>
            </a:r>
            <a:r>
              <a:rPr lang="nb-NO" dirty="0" err="1" smtClean="0"/>
              <a:t>’s</a:t>
            </a:r>
            <a:r>
              <a:rPr lang="nb-NO" dirty="0" smtClean="0"/>
              <a:t> in </a:t>
            </a:r>
            <a:r>
              <a:rPr lang="nb-NO" dirty="0" err="1" smtClean="0"/>
              <a:t>parameterized</a:t>
            </a:r>
            <a:r>
              <a:rPr lang="nb-NO" dirty="0" smtClean="0"/>
              <a:t> </a:t>
            </a:r>
            <a:r>
              <a:rPr lang="nb-NO" dirty="0" err="1" smtClean="0"/>
              <a:t>algorithms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ILP </a:t>
            </a:r>
            <a:r>
              <a:rPr lang="nb-NO" dirty="0" err="1" smtClean="0"/>
              <a:t>solving</a:t>
            </a:r>
            <a:r>
              <a:rPr lang="nb-NO" dirty="0" smtClean="0"/>
              <a:t> is </a:t>
            </a:r>
            <a:r>
              <a:rPr lang="nb-NO" dirty="0" smtClean="0">
                <a:solidFill>
                  <a:srgbClr val="C00000"/>
                </a:solidFill>
              </a:rPr>
              <a:t>NP-hard</a:t>
            </a:r>
            <a:r>
              <a:rPr lang="nb-NO" dirty="0" smtClean="0"/>
              <a:t>. </a:t>
            </a:r>
            <a:r>
              <a:rPr lang="nb-NO" dirty="0" err="1" smtClean="0">
                <a:solidFill>
                  <a:srgbClr val="00B050"/>
                </a:solidFill>
              </a:rPr>
              <a:t>Useless</a:t>
            </a:r>
            <a:r>
              <a:rPr lang="nb-NO" dirty="0" smtClean="0">
                <a:solidFill>
                  <a:srgbClr val="00B050"/>
                </a:solidFill>
              </a:rPr>
              <a:t> </a:t>
            </a:r>
            <a:r>
              <a:rPr lang="nb-NO" dirty="0" smtClean="0"/>
              <a:t>for </a:t>
            </a:r>
            <a:r>
              <a:rPr lang="nb-NO" dirty="0" err="1" smtClean="0"/>
              <a:t>algorithms</a:t>
            </a:r>
            <a:r>
              <a:rPr lang="nb-NO" dirty="0" smtClean="0"/>
              <a:t>?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>
                <a:solidFill>
                  <a:srgbClr val="FFC000"/>
                </a:solidFill>
              </a:rPr>
              <a:t>No</a:t>
            </a:r>
            <a:r>
              <a:rPr lang="nb-NO" dirty="0" smtClean="0"/>
              <a:t>!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use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FF0000"/>
                </a:solidFill>
              </a:rPr>
              <a:t>parameterized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algorithms</a:t>
            </a:r>
            <a:r>
              <a:rPr lang="nb-NO" dirty="0" smtClean="0"/>
              <a:t> for </a:t>
            </a:r>
            <a:r>
              <a:rPr lang="nb-NO" dirty="0" err="1" smtClean="0"/>
              <a:t>Integer</a:t>
            </a:r>
            <a:r>
              <a:rPr lang="nb-NO" dirty="0" smtClean="0"/>
              <a:t> Linear Programming.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821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Integer</a:t>
            </a:r>
            <a:r>
              <a:rPr lang="nb-NO" dirty="0" smtClean="0"/>
              <a:t> Linear Programming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b="1" dirty="0" err="1" smtClean="0"/>
              <a:t>Theorem</a:t>
            </a:r>
            <a:r>
              <a:rPr lang="nb-NO" b="1" dirty="0" smtClean="0"/>
              <a:t>:</a:t>
            </a:r>
          </a:p>
          <a:p>
            <a:pPr marL="0" indent="0">
              <a:buNone/>
            </a:pPr>
            <a:r>
              <a:rPr lang="nb-NO" dirty="0" smtClean="0">
                <a:solidFill>
                  <a:srgbClr val="C00000"/>
                </a:solidFill>
              </a:rPr>
              <a:t>k</a:t>
            </a:r>
            <a:r>
              <a:rPr lang="nb-NO" baseline="30000" dirty="0" smtClean="0">
                <a:solidFill>
                  <a:srgbClr val="C00000"/>
                </a:solidFill>
              </a:rPr>
              <a:t>4.5k</a:t>
            </a:r>
            <a:r>
              <a:rPr lang="nb-NO" dirty="0" smtClean="0">
                <a:solidFill>
                  <a:srgbClr val="C00000"/>
                </a:solidFill>
              </a:rPr>
              <a:t>poly(L)</a:t>
            </a:r>
            <a:r>
              <a:rPr lang="nb-NO" dirty="0" smtClean="0"/>
              <a:t> time </a:t>
            </a:r>
            <a:r>
              <a:rPr lang="nb-NO" dirty="0" err="1" smtClean="0"/>
              <a:t>algorithm</a:t>
            </a:r>
            <a:r>
              <a:rPr lang="nb-NO" dirty="0" smtClean="0"/>
              <a:t>,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k</a:t>
            </a:r>
            <a:r>
              <a:rPr lang="nb-NO" dirty="0" smtClean="0"/>
              <a:t> is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0070C0"/>
                </a:solidFill>
              </a:rPr>
              <a:t>number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err="1" smtClean="0">
                <a:solidFill>
                  <a:srgbClr val="0070C0"/>
                </a:solidFill>
              </a:rPr>
              <a:t>of</a:t>
            </a:r>
            <a:r>
              <a:rPr lang="nb-NO" dirty="0" smtClean="0">
                <a:solidFill>
                  <a:srgbClr val="0070C0"/>
                </a:solidFill>
              </a:rPr>
              <a:t> variables</a:t>
            </a:r>
            <a:r>
              <a:rPr lang="nb-NO" dirty="0" smtClean="0"/>
              <a:t>, and </a:t>
            </a:r>
            <a:r>
              <a:rPr lang="nb-NO" dirty="0" smtClean="0">
                <a:solidFill>
                  <a:srgbClr val="00B050"/>
                </a:solidFill>
              </a:rPr>
              <a:t>L</a:t>
            </a:r>
            <a:r>
              <a:rPr lang="nb-NO" dirty="0" smtClean="0"/>
              <a:t> is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FF0000"/>
                </a:solidFill>
              </a:rPr>
              <a:t>number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of</a:t>
            </a:r>
            <a:r>
              <a:rPr lang="nb-NO" dirty="0" smtClean="0">
                <a:solidFill>
                  <a:srgbClr val="FF0000"/>
                </a:solidFill>
              </a:rPr>
              <a:t> bits </a:t>
            </a:r>
            <a:r>
              <a:rPr lang="nb-NO" dirty="0" err="1" smtClean="0"/>
              <a:t>encoding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instance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117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Closest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98092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b="1" dirty="0" smtClean="0">
                    <a:solidFill>
                      <a:srgbClr val="002060"/>
                    </a:solidFill>
                  </a:rPr>
                  <a:t>Input: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strings</a:t>
                </a:r>
                <a:r>
                  <a:rPr lang="nb-NO" dirty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s</a:t>
                </a:r>
                <a:r>
                  <a:rPr lang="nb-NO" baseline="-25000" dirty="0" smtClean="0">
                    <a:solidFill>
                      <a:srgbClr val="C00000"/>
                    </a:solidFill>
                  </a:rPr>
                  <a:t>1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…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s</a:t>
                </a:r>
                <a:r>
                  <a:rPr lang="nb-NO" baseline="-25000" dirty="0" err="1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/>
                  <a:t> over an </a:t>
                </a:r>
                <a:r>
                  <a:rPr lang="nb-NO" dirty="0" err="1" smtClean="0"/>
                  <a:t>alphabet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A</a:t>
                </a:r>
                <a:r>
                  <a:rPr lang="nb-NO" dirty="0" smtClean="0"/>
                  <a:t>, all </a:t>
                </a:r>
                <a:r>
                  <a:rPr lang="nb-NO" dirty="0" err="1" smtClean="0"/>
                  <a:t>of</a:t>
                </a:r>
                <a:r>
                  <a:rPr lang="nb-NO" dirty="0" smtClean="0"/>
                  <a:t> 	same </a:t>
                </a:r>
                <a:r>
                  <a:rPr lang="nb-NO" dirty="0" err="1" smtClean="0"/>
                  <a:t>length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L</a:t>
                </a:r>
                <a:r>
                  <a:rPr lang="nb-NO" dirty="0" smtClean="0"/>
                  <a:t>, and an </a:t>
                </a:r>
                <a:r>
                  <a:rPr lang="nb-NO" dirty="0" err="1" smtClean="0"/>
                  <a:t>integer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r>
                  <a:rPr lang="nb-NO" b="1" dirty="0" err="1" smtClean="0">
                    <a:solidFill>
                      <a:srgbClr val="002060"/>
                    </a:solidFill>
                  </a:rPr>
                  <a:t>Question</a:t>
                </a:r>
                <a:r>
                  <a:rPr lang="nb-NO" dirty="0" smtClean="0"/>
                  <a:t>: Is </a:t>
                </a:r>
                <a:r>
                  <a:rPr lang="nb-NO" dirty="0" err="1" smtClean="0"/>
                  <a:t>there</a:t>
                </a:r>
                <a:r>
                  <a:rPr lang="nb-NO" dirty="0" smtClean="0"/>
                  <a:t> a </a:t>
                </a:r>
                <a:r>
                  <a:rPr lang="nb-NO" dirty="0" err="1" smtClean="0"/>
                  <a:t>string</a:t>
                </a:r>
                <a:r>
                  <a:rPr lang="nb-NO" dirty="0" smtClean="0"/>
                  <a:t> s </a:t>
                </a:r>
                <a:r>
                  <a:rPr lang="nb-NO" dirty="0" err="1" smtClean="0"/>
                  <a:t>such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that</a:t>
                </a:r>
                <a:r>
                  <a:rPr lang="nb-NO" dirty="0" smtClean="0"/>
                  <a:t> for </a:t>
                </a:r>
                <a:r>
                  <a:rPr lang="nb-NO" dirty="0" err="1" smtClean="0"/>
                  <a:t>every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i</a:t>
                </a:r>
                <a:r>
                  <a:rPr lang="nb-NO" dirty="0" smtClean="0"/>
                  <a:t>, 	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d(s, s</a:t>
                </a:r>
                <a:r>
                  <a:rPr lang="nb-NO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k?</a:t>
                </a:r>
              </a:p>
              <a:p>
                <a:pPr marL="0" indent="0">
                  <a:buNone/>
                </a:pPr>
                <a:r>
                  <a:rPr lang="nb-NO" b="1" dirty="0" smtClean="0">
                    <a:solidFill>
                      <a:srgbClr val="002060"/>
                    </a:solidFill>
                  </a:rPr>
                  <a:t>Parameter: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 n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980928"/>
              </a:xfrm>
              <a:blipFill rotWithShape="1">
                <a:blip r:embed="rId2"/>
                <a:stretch>
                  <a:fillRect l="-1852" t="-2664" r="-259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23728" y="4715852"/>
            <a:ext cx="4980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2060"/>
                </a:solidFill>
              </a:rPr>
              <a:t>Note: </a:t>
            </a:r>
            <a:r>
              <a:rPr lang="nb-NO" dirty="0" err="1" smtClean="0">
                <a:solidFill>
                  <a:srgbClr val="002060"/>
                </a:solidFill>
              </a:rPr>
              <a:t>the</a:t>
            </a:r>
            <a:r>
              <a:rPr lang="nb-NO" dirty="0" smtClean="0">
                <a:solidFill>
                  <a:srgbClr val="002060"/>
                </a:solidFill>
              </a:rPr>
              <a:t> parameter is </a:t>
            </a:r>
            <a:r>
              <a:rPr lang="nb-NO" dirty="0" err="1" smtClean="0">
                <a:solidFill>
                  <a:srgbClr val="002060"/>
                </a:solidFill>
              </a:rPr>
              <a:t>the</a:t>
            </a:r>
            <a:r>
              <a:rPr lang="nb-NO" dirty="0" smtClean="0">
                <a:solidFill>
                  <a:srgbClr val="002060"/>
                </a:solidFill>
              </a:rPr>
              <a:t> </a:t>
            </a:r>
            <a:r>
              <a:rPr lang="nb-NO" dirty="0" err="1" smtClean="0">
                <a:solidFill>
                  <a:srgbClr val="002060"/>
                </a:solidFill>
              </a:rPr>
              <a:t>number</a:t>
            </a:r>
            <a:r>
              <a:rPr lang="nb-NO" dirty="0" smtClean="0">
                <a:solidFill>
                  <a:srgbClr val="002060"/>
                </a:solidFill>
              </a:rPr>
              <a:t> </a:t>
            </a:r>
            <a:r>
              <a:rPr lang="nb-NO" dirty="0" err="1" smtClean="0">
                <a:solidFill>
                  <a:srgbClr val="002060"/>
                </a:solidFill>
              </a:rPr>
              <a:t>of</a:t>
            </a:r>
            <a:r>
              <a:rPr lang="nb-NO" dirty="0" smtClean="0">
                <a:solidFill>
                  <a:srgbClr val="002060"/>
                </a:solidFill>
              </a:rPr>
              <a:t> </a:t>
            </a:r>
            <a:r>
              <a:rPr lang="nb-NO" dirty="0" err="1" smtClean="0">
                <a:solidFill>
                  <a:srgbClr val="002060"/>
                </a:solidFill>
              </a:rPr>
              <a:t>strings</a:t>
            </a:r>
            <a:r>
              <a:rPr lang="nb-NO" dirty="0" smtClean="0">
                <a:solidFill>
                  <a:srgbClr val="002060"/>
                </a:solidFill>
              </a:rPr>
              <a:t>, not </a:t>
            </a:r>
            <a:r>
              <a:rPr lang="nb-NO" dirty="0" smtClean="0">
                <a:solidFill>
                  <a:srgbClr val="C00000"/>
                </a:solidFill>
              </a:rPr>
              <a:t>k</a:t>
            </a:r>
            <a:endParaRPr lang="nb-NO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3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Closest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r>
              <a:rPr lang="nb-NO" dirty="0" smtClean="0"/>
              <a:t> as Hit &amp; Miss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For </a:t>
            </a:r>
            <a:r>
              <a:rPr lang="nb-NO" dirty="0" err="1" smtClean="0"/>
              <a:t>every</a:t>
            </a:r>
            <a:r>
              <a:rPr lang="nb-NO" dirty="0" smtClean="0"/>
              <a:t> </a:t>
            </a:r>
            <a:r>
              <a:rPr lang="nb-NO" dirty="0" err="1" smtClean="0"/>
              <a:t>position</a:t>
            </a:r>
            <a:r>
              <a:rPr lang="nb-NO" dirty="0" smtClean="0"/>
              <a:t>, </a:t>
            </a:r>
            <a:r>
              <a:rPr lang="nb-NO" dirty="0" err="1" smtClean="0"/>
              <a:t>need</a:t>
            </a:r>
            <a:r>
              <a:rPr lang="nb-NO" dirty="0" smtClean="0"/>
              <a:t> to </a:t>
            </a:r>
            <a:r>
              <a:rPr lang="nb-NO" dirty="0" err="1" smtClean="0"/>
              <a:t>choose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letter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solution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For all </a:t>
            </a:r>
            <a:r>
              <a:rPr lang="nb-NO" dirty="0" err="1" smtClean="0"/>
              <a:t>strings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</a:t>
            </a:r>
            <a:r>
              <a:rPr lang="nb-NO" dirty="0" err="1" smtClean="0"/>
              <a:t>differs</a:t>
            </a:r>
            <a:r>
              <a:rPr lang="nb-NO" dirty="0" smtClean="0"/>
              <a:t> from at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position</a:t>
            </a:r>
            <a:r>
              <a:rPr lang="nb-NO" dirty="0" smtClean="0"/>
              <a:t>, </a:t>
            </a:r>
            <a:r>
              <a:rPr lang="nb-NO" dirty="0" err="1" smtClean="0">
                <a:solidFill>
                  <a:srgbClr val="0070C0"/>
                </a:solidFill>
              </a:rPr>
              <a:t>increase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err="1" smtClean="0">
                <a:solidFill>
                  <a:srgbClr val="0070C0"/>
                </a:solidFill>
              </a:rPr>
              <a:t>distance</a:t>
            </a:r>
            <a:r>
              <a:rPr lang="nb-NO" dirty="0" smtClean="0"/>
              <a:t> by </a:t>
            </a:r>
            <a:r>
              <a:rPr lang="nb-NO" dirty="0" err="1" smtClean="0"/>
              <a:t>one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err="1" smtClean="0"/>
              <a:t>Can’t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miss</a:t>
            </a:r>
            <a:r>
              <a:rPr lang="nb-NO" dirty="0" smtClean="0"/>
              <a:t> </a:t>
            </a:r>
            <a:r>
              <a:rPr lang="nb-NO" dirty="0" err="1" smtClean="0"/>
              <a:t>any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r>
              <a:rPr lang="nb-NO" dirty="0" smtClean="0"/>
              <a:t> more </a:t>
            </a:r>
            <a:r>
              <a:rPr lang="nb-NO" dirty="0" err="1" smtClean="0"/>
              <a:t>than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k</a:t>
            </a:r>
            <a:r>
              <a:rPr lang="nb-NO" dirty="0" smtClean="0"/>
              <a:t> times.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337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Integer</a:t>
            </a:r>
            <a:r>
              <a:rPr lang="nb-NO" dirty="0" smtClean="0"/>
              <a:t> Linear Programming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4257"/>
            <a:ext cx="8229600" cy="3124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n </a:t>
            </a:r>
            <a:r>
              <a:rPr lang="nb-NO" dirty="0" err="1" smtClean="0">
                <a:solidFill>
                  <a:srgbClr val="0070C0"/>
                </a:solidFill>
              </a:rPr>
              <a:t>integer-valued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smtClean="0"/>
              <a:t>variables,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… </a:t>
            </a:r>
            <a:r>
              <a:rPr lang="nb-NO" dirty="0" smtClean="0"/>
              <a:t>, </a:t>
            </a:r>
            <a:r>
              <a:rPr lang="nb-NO" dirty="0" err="1" smtClean="0">
                <a:solidFill>
                  <a:srgbClr val="C00000"/>
                </a:solidFill>
              </a:rPr>
              <a:t>x</a:t>
            </a:r>
            <a:r>
              <a:rPr lang="nb-NO" baseline="-25000" dirty="0" err="1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 smtClean="0"/>
              <a:t>Linear </a:t>
            </a:r>
            <a:r>
              <a:rPr lang="nb-NO" dirty="0" err="1" smtClean="0"/>
              <a:t>objective</a:t>
            </a:r>
            <a:r>
              <a:rPr lang="nb-NO" dirty="0" smtClean="0"/>
              <a:t> </a:t>
            </a:r>
            <a:r>
              <a:rPr lang="nb-NO" dirty="0" err="1" smtClean="0"/>
              <a:t>function</a:t>
            </a:r>
            <a:r>
              <a:rPr lang="nb-NO" dirty="0" smtClean="0"/>
              <a:t>.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Linear (in)</a:t>
            </a:r>
            <a:r>
              <a:rPr lang="nb-NO" dirty="0" err="1" smtClean="0"/>
              <a:t>equality</a:t>
            </a:r>
            <a:r>
              <a:rPr lang="nb-NO" dirty="0" smtClean="0"/>
              <a:t> </a:t>
            </a:r>
            <a:r>
              <a:rPr lang="nb-NO" dirty="0" err="1" smtClean="0"/>
              <a:t>constraints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 smtClean="0">
                <a:solidFill>
                  <a:srgbClr val="C00000"/>
                </a:solidFill>
              </a:rPr>
              <a:t>NP</a:t>
            </a:r>
            <a:r>
              <a:rPr lang="nb-NO" dirty="0" smtClean="0"/>
              <a:t>-</a:t>
            </a:r>
            <a:r>
              <a:rPr lang="nb-NO" dirty="0" err="1" smtClean="0"/>
              <a:t>complete</a:t>
            </a:r>
            <a:r>
              <a:rPr lang="nb-NO" dirty="0" smtClean="0"/>
              <a:t>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907705" y="4437112"/>
            <a:ext cx="3398626" cy="1521460"/>
            <a:chOff x="1907705" y="4437112"/>
            <a:chExt cx="3398626" cy="1521460"/>
          </a:xfrm>
          <a:solidFill>
            <a:schemeClr val="bg1"/>
          </a:solidFill>
          <a:effectLst>
            <a:outerShdw blurRad="317500" sx="102000" sy="102000" algn="ctr" rotWithShape="0">
              <a:prstClr val="black">
                <a:alpha val="70000"/>
              </a:prst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2123728" y="5589240"/>
              <a:ext cx="3182603" cy="369332"/>
            </a:xfrm>
            <a:prstGeom prst="rect">
              <a:avLst/>
            </a:prstGeom>
            <a:grpFill/>
            <a:ln w="50800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b-NO" dirty="0" err="1" smtClean="0"/>
                <a:t>Easy</a:t>
              </a:r>
              <a:r>
                <a:rPr lang="nb-NO" dirty="0" smtClean="0"/>
                <a:t> to </a:t>
              </a:r>
              <a:r>
                <a:rPr lang="nb-NO" dirty="0" err="1" smtClean="0"/>
                <a:t>encode</a:t>
              </a:r>
              <a:r>
                <a:rPr lang="nb-NO" dirty="0" smtClean="0"/>
                <a:t> </a:t>
              </a:r>
              <a:r>
                <a:rPr lang="nb-NO" dirty="0" smtClean="0">
                  <a:solidFill>
                    <a:srgbClr val="C00000"/>
                  </a:solidFill>
                </a:rPr>
                <a:t>3-SAT</a:t>
              </a:r>
              <a:r>
                <a:rPr lang="nb-NO" dirty="0" smtClean="0"/>
                <a:t> (</a:t>
              </a:r>
              <a:r>
                <a:rPr lang="nb-NO" dirty="0" err="1" smtClean="0"/>
                <a:t>Exercise</a:t>
              </a:r>
              <a:r>
                <a:rPr lang="nb-NO" dirty="0" smtClean="0"/>
                <a:t>!)</a:t>
              </a:r>
              <a:endParaRPr lang="nb-NO" dirty="0"/>
            </a:p>
          </p:txBody>
        </p:sp>
        <p:cxnSp>
          <p:nvCxnSpPr>
            <p:cNvPr id="7" name="Straight Arrow Connector 6"/>
            <p:cNvCxnSpPr>
              <a:stCxn id="5" idx="0"/>
            </p:cNvCxnSpPr>
            <p:nvPr/>
          </p:nvCxnSpPr>
          <p:spPr>
            <a:xfrm flipH="1" flipV="1">
              <a:off x="1907705" y="4437112"/>
              <a:ext cx="1807325" cy="1152128"/>
            </a:xfrm>
            <a:prstGeom prst="straightConnector1">
              <a:avLst/>
            </a:prstGeom>
            <a:grpFill/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851920" y="3489681"/>
            <a:ext cx="3973075" cy="1200329"/>
          </a:xfrm>
          <a:prstGeom prst="rect">
            <a:avLst/>
          </a:prstGeom>
          <a:solidFill>
            <a:schemeClr val="bg1"/>
          </a:solidFill>
          <a:ln w="50800">
            <a:solidFill>
              <a:srgbClr val="0070C0"/>
            </a:solidFill>
          </a:ln>
          <a:effectLst>
            <a:outerShdw blurRad="317500" sx="102000" sy="102000" algn="ctr" rotWithShape="0">
              <a:prstClr val="black">
                <a:alpha val="7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nb-NO" sz="2400" dirty="0" smtClean="0"/>
              <a:t>Lingo:</a:t>
            </a:r>
            <a:br>
              <a:rPr lang="nb-NO" sz="2400" dirty="0" smtClean="0"/>
            </a:br>
            <a:r>
              <a:rPr lang="nb-NO" sz="2400" dirty="0" smtClean="0"/>
              <a:t>Linear Programs (</a:t>
            </a:r>
            <a:r>
              <a:rPr lang="nb-NO" sz="2400" dirty="0" err="1" smtClean="0">
                <a:solidFill>
                  <a:srgbClr val="C00000"/>
                </a:solidFill>
              </a:rPr>
              <a:t>LP</a:t>
            </a:r>
            <a:r>
              <a:rPr lang="nb-NO" sz="2400" dirty="0" err="1" smtClean="0"/>
              <a:t>’s</a:t>
            </a:r>
            <a:r>
              <a:rPr lang="nb-NO" sz="2400" dirty="0" smtClean="0"/>
              <a:t>),</a:t>
            </a:r>
            <a:br>
              <a:rPr lang="nb-NO" sz="2400" dirty="0" smtClean="0"/>
            </a:br>
            <a:r>
              <a:rPr lang="nb-NO" sz="2400" dirty="0" err="1" smtClean="0"/>
              <a:t>Integer</a:t>
            </a:r>
            <a:r>
              <a:rPr lang="nb-NO" sz="2400" dirty="0" smtClean="0"/>
              <a:t> Linear Programs (</a:t>
            </a:r>
            <a:r>
              <a:rPr lang="nb-NO" sz="2400" dirty="0" err="1" smtClean="0">
                <a:solidFill>
                  <a:srgbClr val="C00000"/>
                </a:solidFill>
              </a:rPr>
              <a:t>ILP</a:t>
            </a:r>
            <a:r>
              <a:rPr lang="nb-NO" sz="2400" dirty="0" err="1" smtClean="0"/>
              <a:t>’s</a:t>
            </a:r>
            <a:r>
              <a:rPr lang="nb-NO" sz="2400" dirty="0" smtClean="0"/>
              <a:t>)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66049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Closest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r>
              <a:rPr lang="nb-NO" dirty="0" smtClean="0"/>
              <a:t> </a:t>
            </a:r>
            <a:r>
              <a:rPr lang="nb-NO" dirty="0" err="1" smtClean="0"/>
              <a:t>Alphabet</a:t>
            </a:r>
            <a:r>
              <a:rPr lang="nb-NO" dirty="0" smtClean="0"/>
              <a:t> </a:t>
            </a:r>
            <a:r>
              <a:rPr lang="nb-NO" dirty="0" err="1" smtClean="0"/>
              <a:t>Reduction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assume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alphabet</a:t>
            </a:r>
            <a:r>
              <a:rPr lang="nb-NO" dirty="0" smtClean="0"/>
              <a:t> </a:t>
            </a:r>
            <a:r>
              <a:rPr lang="nb-NO" dirty="0" err="1" smtClean="0"/>
              <a:t>size</a:t>
            </a:r>
            <a:r>
              <a:rPr lang="nb-NO" dirty="0" smtClean="0"/>
              <a:t> is at most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2492896"/>
            <a:ext cx="3518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002060"/>
                </a:solidFill>
              </a:rPr>
              <a:t>1111111111111111</a:t>
            </a:r>
            <a:endParaRPr lang="nb-NO" sz="32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2988241"/>
            <a:ext cx="3518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  <a:r>
              <a:rPr lang="nb-NO" sz="3200" dirty="0" smtClean="0">
                <a:solidFill>
                  <a:srgbClr val="C00000"/>
                </a:solidFill>
              </a:rPr>
              <a:t>234</a:t>
            </a:r>
            <a:r>
              <a:rPr lang="nb-NO" sz="3200" dirty="0" smtClean="0">
                <a:solidFill>
                  <a:srgbClr val="002060"/>
                </a:solidFill>
              </a:rPr>
              <a:t>1</a:t>
            </a:r>
            <a:r>
              <a:rPr lang="nb-NO" sz="3200" dirty="0" smtClean="0">
                <a:solidFill>
                  <a:srgbClr val="C00000"/>
                </a:solidFill>
              </a:rPr>
              <a:t>234</a:t>
            </a:r>
            <a:r>
              <a:rPr lang="nb-NO" sz="3200" dirty="0" smtClean="0">
                <a:solidFill>
                  <a:srgbClr val="002060"/>
                </a:solidFill>
              </a:rPr>
              <a:t>1</a:t>
            </a:r>
            <a:r>
              <a:rPr lang="nb-NO" sz="3200" dirty="0" smtClean="0">
                <a:solidFill>
                  <a:srgbClr val="C00000"/>
                </a:solidFill>
              </a:rPr>
              <a:t>2342222</a:t>
            </a:r>
            <a:endParaRPr lang="nb-NO" sz="32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3492297"/>
            <a:ext cx="3518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C00000"/>
                </a:solidFill>
              </a:rPr>
              <a:t>32</a:t>
            </a:r>
            <a:r>
              <a:rPr lang="nb-NO" sz="3200" dirty="0" smtClean="0">
                <a:solidFill>
                  <a:srgbClr val="002060"/>
                </a:solidFill>
              </a:rPr>
              <a:t>1</a:t>
            </a:r>
            <a:r>
              <a:rPr lang="nb-NO" sz="3200" dirty="0" smtClean="0">
                <a:solidFill>
                  <a:srgbClr val="C00000"/>
                </a:solidFill>
              </a:rPr>
              <a:t>432</a:t>
            </a:r>
            <a:r>
              <a:rPr lang="nb-NO" sz="3200" dirty="0" smtClean="0">
                <a:solidFill>
                  <a:srgbClr val="002060"/>
                </a:solidFill>
              </a:rPr>
              <a:t>1</a:t>
            </a:r>
            <a:r>
              <a:rPr lang="nb-NO" sz="3200" dirty="0" smtClean="0">
                <a:solidFill>
                  <a:srgbClr val="C00000"/>
                </a:solidFill>
              </a:rPr>
              <a:t>44</a:t>
            </a:r>
            <a:r>
              <a:rPr lang="nb-NO" sz="3200" dirty="0" smtClean="0">
                <a:solidFill>
                  <a:srgbClr val="00B050"/>
                </a:solidFill>
              </a:rPr>
              <a:t>3</a:t>
            </a:r>
            <a:r>
              <a:rPr lang="nb-NO" sz="3200" dirty="0" smtClean="0">
                <a:solidFill>
                  <a:srgbClr val="C00000"/>
                </a:solidFill>
              </a:rPr>
              <a:t>3</a:t>
            </a:r>
            <a:r>
              <a:rPr lang="nb-NO" sz="3200" dirty="0" smtClean="0">
                <a:solidFill>
                  <a:srgbClr val="00B050"/>
                </a:solidFill>
              </a:rPr>
              <a:t>2</a:t>
            </a:r>
            <a:r>
              <a:rPr lang="nb-NO" sz="3200" dirty="0" smtClean="0">
                <a:solidFill>
                  <a:srgbClr val="C00000"/>
                </a:solidFill>
              </a:rPr>
              <a:t>2</a:t>
            </a:r>
            <a:r>
              <a:rPr lang="nb-NO" sz="3200" dirty="0" smtClean="0">
                <a:solidFill>
                  <a:srgbClr val="002060"/>
                </a:solidFill>
              </a:rPr>
              <a:t>11</a:t>
            </a:r>
            <a:r>
              <a:rPr lang="nb-NO" sz="3200" dirty="0" smtClean="0">
                <a:solidFill>
                  <a:srgbClr val="00B050"/>
                </a:solidFill>
              </a:rPr>
              <a:t>4</a:t>
            </a:r>
            <a:endParaRPr lang="nb-NO" sz="3200" dirty="0">
              <a:solidFill>
                <a:srgbClr val="00B05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9592" y="4149080"/>
            <a:ext cx="684076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66776" y="4307612"/>
            <a:ext cx="393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1</a:t>
            </a:r>
          </a:p>
          <a:p>
            <a:r>
              <a:rPr lang="nb-NO" sz="3200" dirty="0" smtClean="0"/>
              <a:t>1</a:t>
            </a:r>
          </a:p>
          <a:p>
            <a:r>
              <a:rPr lang="nb-NO" sz="32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82800" y="4307612"/>
            <a:ext cx="393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1</a:t>
            </a:r>
          </a:p>
          <a:p>
            <a:r>
              <a:rPr lang="nb-NO" sz="3200" dirty="0" smtClean="0"/>
              <a:t>2</a:t>
            </a:r>
          </a:p>
          <a:p>
            <a:r>
              <a:rPr lang="nb-NO" sz="3200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98824" y="4307612"/>
            <a:ext cx="393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1</a:t>
            </a:r>
          </a:p>
          <a:p>
            <a:r>
              <a:rPr lang="nb-NO" sz="3200" dirty="0" smtClean="0"/>
              <a:t>2</a:t>
            </a:r>
          </a:p>
          <a:p>
            <a:r>
              <a:rPr lang="nb-NO" sz="3200" dirty="0" smtClean="0"/>
              <a:t>1</a:t>
            </a:r>
            <a:endParaRPr lang="nb-NO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314848" y="4307612"/>
            <a:ext cx="393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1</a:t>
            </a:r>
          </a:p>
          <a:p>
            <a:r>
              <a:rPr lang="nb-NO" sz="3200" dirty="0" smtClean="0"/>
              <a:t>2</a:t>
            </a:r>
          </a:p>
          <a:p>
            <a:r>
              <a:rPr lang="nb-NO" sz="3200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30872" y="4307612"/>
            <a:ext cx="26853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111111111111</a:t>
            </a:r>
          </a:p>
          <a:p>
            <a:r>
              <a:rPr lang="nb-NO" sz="3200" dirty="0" smtClean="0"/>
              <a:t>122212222222</a:t>
            </a:r>
          </a:p>
          <a:p>
            <a:r>
              <a:rPr lang="nb-NO" sz="3200" dirty="0" smtClean="0"/>
              <a:t>221223232113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10639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  <p:bldP spid="8" grpId="0"/>
      <p:bldP spid="12" grpId="0"/>
      <p:bldP spid="13" grpId="0"/>
      <p:bldP spid="14" grpId="0"/>
      <p:bldP spid="15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Column</a:t>
            </a:r>
            <a:r>
              <a:rPr lang="nb-NO" dirty="0" smtClean="0"/>
              <a:t> Types</a:t>
            </a: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2666776" y="2636912"/>
            <a:ext cx="393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nb-NO" sz="3200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2800" y="2636912"/>
            <a:ext cx="393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nb-NO" sz="3200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98824" y="2636912"/>
            <a:ext cx="393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nb-NO" sz="3200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14848" y="2636912"/>
            <a:ext cx="393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nb-NO" sz="3200" dirty="0" smtClean="0">
                <a:solidFill>
                  <a:srgbClr val="002060"/>
                </a:solidFill>
              </a:rPr>
              <a:t>1</a:t>
            </a:r>
          </a:p>
          <a:p>
            <a:r>
              <a:rPr lang="nb-NO" sz="3200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30872" y="2636912"/>
            <a:ext cx="26853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002060"/>
                </a:solidFill>
              </a:rPr>
              <a:t>111111111111</a:t>
            </a:r>
          </a:p>
          <a:p>
            <a:r>
              <a:rPr lang="nb-NO" sz="3200" dirty="0" smtClean="0">
                <a:solidFill>
                  <a:srgbClr val="002060"/>
                </a:solidFill>
              </a:rPr>
              <a:t>122212222222</a:t>
            </a:r>
          </a:p>
          <a:p>
            <a:r>
              <a:rPr lang="nb-NO" sz="3200" dirty="0" smtClean="0">
                <a:solidFill>
                  <a:srgbClr val="002060"/>
                </a:solidFill>
              </a:rPr>
              <a:t>221223232113</a:t>
            </a:r>
            <a:endParaRPr lang="nb-NO" sz="32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56826" y="4869160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112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2550" y="40770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1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79912" y="40770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2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5936" y="40770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3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1960" y="406778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4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1861" y="40770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5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95031" y="5157192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122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67554" y="5733256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121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95105" y="5381982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122</a:t>
            </a:r>
            <a:endParaRPr lang="nb-NO" sz="20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6136" y="525364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C00000"/>
                </a:solidFill>
              </a:rPr>
              <a:t>113</a:t>
            </a:r>
            <a:endParaRPr lang="nb-NO" sz="2000" dirty="0">
              <a:solidFill>
                <a:srgbClr val="C00000"/>
              </a:solidFill>
            </a:endParaRPr>
          </a:p>
        </p:txBody>
      </p:sp>
      <p:cxnSp>
        <p:nvCxnSpPr>
          <p:cNvPr id="23" name="Straight Arrow Connector 22"/>
          <p:cNvCxnSpPr>
            <a:stCxn id="12" idx="2"/>
            <a:endCxn id="11" idx="0"/>
          </p:cNvCxnSpPr>
          <p:nvPr/>
        </p:nvCxnSpPr>
        <p:spPr>
          <a:xfrm flipH="1">
            <a:off x="2443924" y="4477182"/>
            <a:ext cx="405881" cy="39197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2"/>
            <a:endCxn id="18" idx="0"/>
          </p:cNvCxnSpPr>
          <p:nvPr/>
        </p:nvCxnSpPr>
        <p:spPr>
          <a:xfrm flipH="1">
            <a:off x="3682129" y="4477182"/>
            <a:ext cx="255038" cy="68001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2"/>
            <a:endCxn id="19" idx="0"/>
          </p:cNvCxnSpPr>
          <p:nvPr/>
        </p:nvCxnSpPr>
        <p:spPr>
          <a:xfrm>
            <a:off x="4153191" y="4477182"/>
            <a:ext cx="201461" cy="125607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2"/>
            <a:endCxn id="20" idx="0"/>
          </p:cNvCxnSpPr>
          <p:nvPr/>
        </p:nvCxnSpPr>
        <p:spPr>
          <a:xfrm>
            <a:off x="4369215" y="4467890"/>
            <a:ext cx="812988" cy="91409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2"/>
            <a:endCxn id="21" idx="0"/>
          </p:cNvCxnSpPr>
          <p:nvPr/>
        </p:nvCxnSpPr>
        <p:spPr>
          <a:xfrm>
            <a:off x="4729116" y="4477182"/>
            <a:ext cx="1354118" cy="7764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10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Closest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r>
              <a:rPr lang="nb-NO" dirty="0" smtClean="0"/>
              <a:t> ILP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err="1" smtClean="0"/>
              <a:t>After</a:t>
            </a:r>
            <a:r>
              <a:rPr lang="nb-NO" dirty="0" smtClean="0"/>
              <a:t> </a:t>
            </a:r>
            <a:r>
              <a:rPr lang="nb-NO" dirty="0" err="1" smtClean="0"/>
              <a:t>alphabet</a:t>
            </a:r>
            <a:r>
              <a:rPr lang="nb-NO" dirty="0" smtClean="0"/>
              <a:t> </a:t>
            </a:r>
            <a:r>
              <a:rPr lang="nb-NO" dirty="0" err="1" smtClean="0"/>
              <a:t>reduction</a:t>
            </a:r>
            <a:r>
              <a:rPr lang="nb-NO" dirty="0" smtClean="0"/>
              <a:t>, </a:t>
            </a:r>
            <a:r>
              <a:rPr lang="nb-NO" dirty="0" err="1" smtClean="0"/>
              <a:t>there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at most </a:t>
            </a:r>
            <a:r>
              <a:rPr lang="nb-NO" dirty="0" err="1" smtClean="0">
                <a:solidFill>
                  <a:srgbClr val="C00000"/>
                </a:solidFill>
              </a:rPr>
              <a:t>n</a:t>
            </a:r>
            <a:r>
              <a:rPr lang="nb-NO" baseline="30000" dirty="0" err="1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7030A0"/>
                </a:solidFill>
              </a:rPr>
              <a:t>column</a:t>
            </a:r>
            <a:r>
              <a:rPr lang="nb-NO" dirty="0" smtClean="0">
                <a:solidFill>
                  <a:srgbClr val="7030A0"/>
                </a:solidFill>
              </a:rPr>
              <a:t> types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>
                <a:solidFill>
                  <a:srgbClr val="0070C0"/>
                </a:solidFill>
              </a:rPr>
              <a:t>Count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number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C00000"/>
                </a:solidFill>
              </a:rPr>
              <a:t>columns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each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7030A0"/>
                </a:solidFill>
              </a:rPr>
              <a:t>column</a:t>
            </a:r>
            <a:r>
              <a:rPr lang="nb-NO" dirty="0" smtClean="0">
                <a:solidFill>
                  <a:srgbClr val="7030A0"/>
                </a:solidFill>
              </a:rPr>
              <a:t> type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979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ILP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For </a:t>
            </a:r>
            <a:r>
              <a:rPr lang="nb-NO" dirty="0" err="1" smtClean="0"/>
              <a:t>each</a:t>
            </a:r>
            <a:r>
              <a:rPr lang="nb-NO" dirty="0" smtClean="0"/>
              <a:t> </a:t>
            </a:r>
            <a:r>
              <a:rPr lang="nb-NO" dirty="0" err="1" smtClean="0"/>
              <a:t>column</a:t>
            </a:r>
            <a:r>
              <a:rPr lang="nb-NO" dirty="0" smtClean="0"/>
              <a:t> type, make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 variables, </a:t>
            </a:r>
            <a:r>
              <a:rPr lang="nb-NO" dirty="0" err="1" smtClean="0"/>
              <a:t>one</a:t>
            </a:r>
            <a:r>
              <a:rPr lang="nb-NO" dirty="0" smtClean="0"/>
              <a:t> for </a:t>
            </a:r>
            <a:r>
              <a:rPr lang="nb-NO" dirty="0" err="1" smtClean="0"/>
              <a:t>each</a:t>
            </a:r>
            <a:r>
              <a:rPr lang="nb-NO" dirty="0" smtClean="0"/>
              <a:t> letter.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23603" y="2996952"/>
                <a:ext cx="6920805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b-NO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nb-NO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sz="28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nb-NO" sz="28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e>
                      <m:sup>
                        <m:r>
                          <a:rPr lang="nb-NO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nb-NO" sz="2800" dirty="0"/>
                  <a:t> = </a:t>
                </a:r>
                <a:r>
                  <a:rPr lang="nb-NO" sz="2800" dirty="0" smtClean="0"/>
                  <a:t>	</a:t>
                </a:r>
                <a:r>
                  <a:rPr lang="nb-NO" sz="2800" dirty="0" err="1" smtClean="0">
                    <a:solidFill>
                      <a:srgbClr val="002060"/>
                    </a:solidFill>
                  </a:rPr>
                  <a:t>number</a:t>
                </a:r>
                <a:r>
                  <a:rPr lang="nb-NO" sz="2800" dirty="0" smtClean="0">
                    <a:solidFill>
                      <a:srgbClr val="002060"/>
                    </a:solidFill>
                  </a:rPr>
                  <a:t> </a:t>
                </a:r>
                <a:r>
                  <a:rPr lang="nb-NO" sz="2800" dirty="0" err="1">
                    <a:solidFill>
                      <a:srgbClr val="002060"/>
                    </a:solidFill>
                  </a:rPr>
                  <a:t>of</a:t>
                </a:r>
                <a:r>
                  <a:rPr lang="nb-NO" sz="2800" dirty="0">
                    <a:solidFill>
                      <a:srgbClr val="002060"/>
                    </a:solidFill>
                  </a:rPr>
                  <a:t> </a:t>
                </a:r>
                <a:r>
                  <a:rPr lang="nb-NO" sz="2800" dirty="0" err="1">
                    <a:solidFill>
                      <a:srgbClr val="002060"/>
                    </a:solidFill>
                  </a:rPr>
                  <a:t>columns</a:t>
                </a:r>
                <a:r>
                  <a:rPr lang="nb-NO" sz="2800" dirty="0">
                    <a:solidFill>
                      <a:srgbClr val="002060"/>
                    </a:solidFill>
                  </a:rPr>
                  <a:t> </a:t>
                </a:r>
                <a:r>
                  <a:rPr lang="nb-NO" sz="2800" dirty="0" err="1">
                    <a:solidFill>
                      <a:srgbClr val="002060"/>
                    </a:solidFill>
                  </a:rPr>
                  <a:t>of</a:t>
                </a:r>
                <a:r>
                  <a:rPr lang="nb-NO" sz="2800" dirty="0">
                    <a:solidFill>
                      <a:srgbClr val="002060"/>
                    </a:solidFill>
                  </a:rPr>
                  <a:t> type</a:t>
                </a:r>
                <a:r>
                  <a:rPr lang="nb-NO" sz="2800" dirty="0"/>
                  <a:t> </a:t>
                </a:r>
                <a:r>
                  <a:rPr lang="nb-NO" sz="2800" dirty="0">
                    <a:solidFill>
                      <a:srgbClr val="C00000"/>
                    </a:solidFill>
                  </a:rPr>
                  <a:t>t</a:t>
                </a:r>
                <a:r>
                  <a:rPr lang="nb-NO" sz="2800" dirty="0"/>
                  <a:t> </a:t>
                </a:r>
                <a:r>
                  <a:rPr lang="nb-NO" sz="2800" dirty="0" err="1">
                    <a:solidFill>
                      <a:srgbClr val="002060"/>
                    </a:solidFill>
                  </a:rPr>
                  <a:t>where</a:t>
                </a:r>
                <a:r>
                  <a:rPr lang="nb-NO" sz="2800" dirty="0">
                    <a:solidFill>
                      <a:srgbClr val="002060"/>
                    </a:solidFill>
                  </a:rPr>
                  <a:t> </a:t>
                </a:r>
                <a:r>
                  <a:rPr lang="nb-NO" sz="2800" dirty="0" err="1">
                    <a:solidFill>
                      <a:srgbClr val="002060"/>
                    </a:solidFill>
                  </a:rPr>
                  <a:t>the</a:t>
                </a:r>
                <a:r>
                  <a:rPr lang="nb-NO" sz="2800" dirty="0">
                    <a:solidFill>
                      <a:srgbClr val="002060"/>
                    </a:solidFill>
                  </a:rPr>
                  <a:t> </a:t>
                </a:r>
                <a:r>
                  <a:rPr lang="nb-NO" sz="2800" dirty="0" smtClean="0">
                    <a:solidFill>
                      <a:srgbClr val="002060"/>
                    </a:solidFill>
                  </a:rPr>
                  <a:t/>
                </a:r>
                <a:br>
                  <a:rPr lang="nb-NO" sz="2800" dirty="0" smtClean="0">
                    <a:solidFill>
                      <a:srgbClr val="002060"/>
                    </a:solidFill>
                  </a:rPr>
                </a:br>
                <a:r>
                  <a:rPr lang="nb-NO" sz="2800" dirty="0" smtClean="0">
                    <a:solidFill>
                      <a:srgbClr val="002060"/>
                    </a:solidFill>
                  </a:rPr>
                  <a:t>	</a:t>
                </a:r>
                <a:r>
                  <a:rPr lang="nb-NO" sz="2800" dirty="0" err="1" smtClean="0">
                    <a:solidFill>
                      <a:srgbClr val="002060"/>
                    </a:solidFill>
                  </a:rPr>
                  <a:t>solution</a:t>
                </a:r>
                <a:r>
                  <a:rPr lang="nb-NO" sz="2800" dirty="0" smtClean="0">
                    <a:solidFill>
                      <a:srgbClr val="002060"/>
                    </a:solidFill>
                  </a:rPr>
                  <a:t> </a:t>
                </a:r>
                <a:r>
                  <a:rPr lang="nb-NO" sz="2800" dirty="0" err="1">
                    <a:solidFill>
                      <a:srgbClr val="002060"/>
                    </a:solidFill>
                  </a:rPr>
                  <a:t>picks</a:t>
                </a:r>
                <a:r>
                  <a:rPr lang="nb-NO" sz="2800" dirty="0">
                    <a:solidFill>
                      <a:srgbClr val="002060"/>
                    </a:solidFill>
                  </a:rPr>
                  <a:t> </a:t>
                </a:r>
                <a:r>
                  <a:rPr lang="nb-NO" sz="2800" dirty="0" err="1">
                    <a:solidFill>
                      <a:srgbClr val="002060"/>
                    </a:solidFill>
                  </a:rPr>
                  <a:t>the</a:t>
                </a:r>
                <a:r>
                  <a:rPr lang="nb-NO" sz="2800" dirty="0">
                    <a:solidFill>
                      <a:srgbClr val="002060"/>
                    </a:solidFill>
                  </a:rPr>
                  <a:t> letter </a:t>
                </a:r>
                <a:r>
                  <a:rPr lang="nb-NO" sz="2800" dirty="0">
                    <a:solidFill>
                      <a:srgbClr val="C00000"/>
                    </a:solidFill>
                  </a:rPr>
                  <a:t>a</a:t>
                </a:r>
                <a:r>
                  <a:rPr lang="nb-NO" sz="2800" dirty="0">
                    <a:solidFill>
                      <a:srgbClr val="002060"/>
                    </a:solidFill>
                  </a:rPr>
                  <a:t>.</a:t>
                </a:r>
                <a:r>
                  <a:rPr lang="nb-NO" sz="2800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603" y="2996952"/>
                <a:ext cx="6920805" cy="954107"/>
              </a:xfrm>
              <a:prstGeom prst="rect">
                <a:avLst/>
              </a:prstGeom>
              <a:blipFill rotWithShape="1">
                <a:blip r:embed="rId2"/>
                <a:stretch>
                  <a:fillRect t="-5769" b="-17949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5536" y="4149080"/>
            <a:ext cx="72553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err="1" smtClean="0">
                <a:solidFill>
                  <a:srgbClr val="002060"/>
                </a:solidFill>
              </a:rPr>
              <a:t>Constraints</a:t>
            </a:r>
            <a:r>
              <a:rPr lang="nb-NO" sz="2000" dirty="0" smtClean="0">
                <a:solidFill>
                  <a:srgbClr val="002060"/>
                </a:solidFill>
              </a:rPr>
              <a:t>: 	For </a:t>
            </a:r>
            <a:r>
              <a:rPr lang="nb-NO" sz="2000" dirty="0" err="1" smtClean="0">
                <a:solidFill>
                  <a:srgbClr val="002060"/>
                </a:solidFill>
              </a:rPr>
              <a:t>each</a:t>
            </a:r>
            <a:r>
              <a:rPr lang="nb-NO" sz="2000" dirty="0" smtClean="0">
                <a:solidFill>
                  <a:srgbClr val="002060"/>
                </a:solidFill>
              </a:rPr>
              <a:t> </a:t>
            </a:r>
            <a:r>
              <a:rPr lang="nb-NO" sz="2000" dirty="0" err="1" smtClean="0">
                <a:solidFill>
                  <a:srgbClr val="002060"/>
                </a:solidFill>
              </a:rPr>
              <a:t>column</a:t>
            </a:r>
            <a:r>
              <a:rPr lang="nb-NO" sz="2000" dirty="0" smtClean="0">
                <a:solidFill>
                  <a:srgbClr val="002060"/>
                </a:solidFill>
              </a:rPr>
              <a:t> type </a:t>
            </a:r>
            <a:r>
              <a:rPr lang="nb-NO" sz="2000" dirty="0" smtClean="0">
                <a:solidFill>
                  <a:srgbClr val="C00000"/>
                </a:solidFill>
              </a:rPr>
              <a:t>t</a:t>
            </a:r>
            <a:r>
              <a:rPr lang="nb-NO" sz="2000" dirty="0" smtClean="0">
                <a:solidFill>
                  <a:srgbClr val="002060"/>
                </a:solidFill>
              </a:rPr>
              <a:t>, </a:t>
            </a:r>
            <a:r>
              <a:rPr lang="nb-NO" sz="2000" dirty="0" err="1" smtClean="0">
                <a:solidFill>
                  <a:srgbClr val="002060"/>
                </a:solidFill>
              </a:rPr>
              <a:t>the</a:t>
            </a:r>
            <a:r>
              <a:rPr lang="nb-NO" sz="2000" dirty="0" smtClean="0">
                <a:solidFill>
                  <a:srgbClr val="002060"/>
                </a:solidFill>
              </a:rPr>
              <a:t> </a:t>
            </a:r>
            <a:r>
              <a:rPr lang="nb-NO" sz="2000" dirty="0" err="1" smtClean="0">
                <a:solidFill>
                  <a:srgbClr val="002060"/>
                </a:solidFill>
              </a:rPr>
              <a:t>chosen</a:t>
            </a:r>
            <a:r>
              <a:rPr lang="nb-NO" sz="2000" dirty="0" smtClean="0">
                <a:solidFill>
                  <a:srgbClr val="002060"/>
                </a:solidFill>
              </a:rPr>
              <a:t> letters </a:t>
            </a:r>
            <a:r>
              <a:rPr lang="nb-NO" sz="2000" dirty="0" err="1" smtClean="0">
                <a:solidFill>
                  <a:srgbClr val="002060"/>
                </a:solidFill>
              </a:rPr>
              <a:t>add</a:t>
            </a:r>
            <a:r>
              <a:rPr lang="nb-NO" sz="2000" dirty="0" smtClean="0">
                <a:solidFill>
                  <a:srgbClr val="002060"/>
                </a:solidFill>
              </a:rPr>
              <a:t> up </a:t>
            </a:r>
            <a:br>
              <a:rPr lang="nb-NO" sz="2000" dirty="0" smtClean="0">
                <a:solidFill>
                  <a:srgbClr val="002060"/>
                </a:solidFill>
              </a:rPr>
            </a:br>
            <a:r>
              <a:rPr lang="nb-NO" sz="2000" dirty="0" smtClean="0">
                <a:solidFill>
                  <a:srgbClr val="002060"/>
                </a:solidFill>
              </a:rPr>
              <a:t>		to </a:t>
            </a:r>
            <a:r>
              <a:rPr lang="nb-NO" sz="2000" dirty="0" err="1" smtClean="0">
                <a:solidFill>
                  <a:srgbClr val="002060"/>
                </a:solidFill>
              </a:rPr>
              <a:t>the</a:t>
            </a:r>
            <a:r>
              <a:rPr lang="nb-NO" sz="2000" dirty="0" smtClean="0">
                <a:solidFill>
                  <a:srgbClr val="002060"/>
                </a:solidFill>
              </a:rPr>
              <a:t> </a:t>
            </a:r>
            <a:r>
              <a:rPr lang="nb-NO" sz="2000" dirty="0" err="1" smtClean="0">
                <a:solidFill>
                  <a:srgbClr val="002060"/>
                </a:solidFill>
              </a:rPr>
              <a:t>number</a:t>
            </a:r>
            <a:r>
              <a:rPr lang="nb-NO" sz="2000" dirty="0" smtClean="0">
                <a:solidFill>
                  <a:srgbClr val="002060"/>
                </a:solidFill>
              </a:rPr>
              <a:t> </a:t>
            </a:r>
            <a:r>
              <a:rPr lang="nb-NO" sz="2000" dirty="0" err="1" smtClean="0">
                <a:solidFill>
                  <a:srgbClr val="002060"/>
                </a:solidFill>
              </a:rPr>
              <a:t>of</a:t>
            </a:r>
            <a:r>
              <a:rPr lang="nb-NO" sz="2000" dirty="0" smtClean="0">
                <a:solidFill>
                  <a:srgbClr val="002060"/>
                </a:solidFill>
              </a:rPr>
              <a:t> type </a:t>
            </a:r>
            <a:r>
              <a:rPr lang="nb-NO" sz="2000" dirty="0" smtClean="0">
                <a:solidFill>
                  <a:srgbClr val="C00000"/>
                </a:solidFill>
              </a:rPr>
              <a:t>t</a:t>
            </a:r>
            <a:r>
              <a:rPr lang="nb-NO" sz="2000" dirty="0" smtClean="0">
                <a:solidFill>
                  <a:srgbClr val="002060"/>
                </a:solidFill>
              </a:rPr>
              <a:t>.</a:t>
            </a:r>
            <a:endParaRPr lang="nb-NO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8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Objective</a:t>
            </a:r>
            <a:r>
              <a:rPr lang="nb-NO" dirty="0" smtClean="0"/>
              <a:t> </a:t>
            </a:r>
            <a:r>
              <a:rPr lang="nb-NO" dirty="0" err="1" smtClean="0"/>
              <a:t>Function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For a </a:t>
            </a:r>
            <a:r>
              <a:rPr lang="nb-NO" dirty="0" err="1" smtClean="0"/>
              <a:t>string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baseline="-25000" dirty="0" smtClean="0">
                <a:solidFill>
                  <a:srgbClr val="C00000"/>
                </a:solidFill>
              </a:rPr>
              <a:t>i</a:t>
            </a:r>
            <a:r>
              <a:rPr lang="nb-NO" dirty="0" smtClean="0"/>
              <a:t> and </a:t>
            </a:r>
            <a:r>
              <a:rPr lang="nb-NO" dirty="0" err="1" smtClean="0"/>
              <a:t>column</a:t>
            </a:r>
            <a:r>
              <a:rPr lang="nb-NO" dirty="0" smtClean="0"/>
              <a:t> type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, let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baseline="-25000" dirty="0" smtClean="0">
                <a:solidFill>
                  <a:srgbClr val="C00000"/>
                </a:solidFill>
              </a:rPr>
              <a:t>i</a:t>
            </a:r>
            <a:r>
              <a:rPr lang="nb-NO" dirty="0" smtClean="0">
                <a:solidFill>
                  <a:srgbClr val="C00000"/>
                </a:solidFill>
              </a:rPr>
              <a:t>[t]</a:t>
            </a:r>
            <a:r>
              <a:rPr lang="nb-NO" dirty="0" smtClean="0"/>
              <a:t> be </a:t>
            </a:r>
            <a:r>
              <a:rPr lang="nb-NO" dirty="0" err="1" smtClean="0"/>
              <a:t>the</a:t>
            </a:r>
            <a:r>
              <a:rPr lang="nb-NO" dirty="0" smtClean="0"/>
              <a:t> letter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baseline="-25000" dirty="0" smtClean="0">
                <a:solidFill>
                  <a:srgbClr val="C00000"/>
                </a:solidFill>
              </a:rPr>
              <a:t>i</a:t>
            </a:r>
            <a:r>
              <a:rPr lang="nb-NO" dirty="0" smtClean="0"/>
              <a:t> in </a:t>
            </a:r>
            <a:r>
              <a:rPr lang="nb-NO" dirty="0" err="1" smtClean="0"/>
              <a:t>columns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type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For </a:t>
            </a:r>
            <a:r>
              <a:rPr lang="nb-NO" dirty="0" err="1" smtClean="0"/>
              <a:t>each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baseline="-25000" dirty="0" smtClean="0">
                <a:solidFill>
                  <a:srgbClr val="C00000"/>
                </a:solidFill>
              </a:rPr>
              <a:t>i</a:t>
            </a:r>
            <a:r>
              <a:rPr lang="nb-NO" dirty="0" smtClean="0"/>
              <a:t>, </a:t>
            </a:r>
            <a:r>
              <a:rPr lang="nb-NO" dirty="0" err="1" smtClean="0"/>
              <a:t>its</a:t>
            </a:r>
            <a:r>
              <a:rPr lang="nb-NO" dirty="0" smtClean="0"/>
              <a:t> </a:t>
            </a:r>
            <a:r>
              <a:rPr lang="nb-NO" dirty="0" err="1" smtClean="0"/>
              <a:t>distance</a:t>
            </a:r>
            <a:r>
              <a:rPr lang="nb-NO" dirty="0" smtClean="0"/>
              <a:t> from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solution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is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36392" y="4005064"/>
                <a:ext cx="3347776" cy="1446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nb-NO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nb-NO" sz="28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nb-NO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nb-NO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nb-NO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𝑦𝑝𝑒</m:t>
                          </m:r>
                          <m:r>
                            <a:rPr lang="nb-NO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nb-NO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nb-NO" sz="28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nb-NO" sz="2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7"/>
                                    </m:rPr>
                                    <a:rPr lang="nb-NO" sz="28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𝑙</m:t>
                                  </m:r>
                                  <m:r>
                                    <a:rPr lang="nb-NO" sz="28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𝑒𝑡𝑡𝑒𝑟</m:t>
                                  </m:r>
                                </m:e>
                                <m:e>
                                  <m:r>
                                    <a:rPr lang="nb-NO" sz="28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nb-NO" sz="28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≠</m:t>
                                  </m:r>
                                  <m:sSub>
                                    <m:sSubPr>
                                      <m:ctrlPr>
                                        <a:rPr lang="nb-NO" sz="2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sz="2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nb-NO" sz="2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nb-NO" sz="28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[</m:t>
                                  </m:r>
                                  <m:r>
                                    <a:rPr lang="nb-NO" sz="28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nb-NO" sz="28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]</m:t>
                                  </m:r>
                                </m:e>
                              </m:eqAr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nb-NO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nb-NO" sz="2800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sz="2800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nb-NO" sz="2800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nb-NO" sz="28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nb-NO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392" y="4005064"/>
                <a:ext cx="3347776" cy="14460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39552" y="5733256"/>
            <a:ext cx="4331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err="1" smtClean="0"/>
              <a:t>Objective</a:t>
            </a:r>
            <a:r>
              <a:rPr lang="nb-NO" sz="2800" dirty="0"/>
              <a:t> </a:t>
            </a:r>
            <a:r>
              <a:rPr lang="nb-NO" sz="2800" dirty="0" smtClean="0"/>
              <a:t>is </a:t>
            </a:r>
            <a:r>
              <a:rPr lang="nb-NO" sz="2800" dirty="0" err="1" smtClean="0"/>
              <a:t>Minimize</a:t>
            </a:r>
            <a:r>
              <a:rPr lang="nb-NO" sz="2800" dirty="0" smtClean="0"/>
              <a:t> Max </a:t>
            </a:r>
            <a:r>
              <a:rPr lang="nb-NO" sz="2800" dirty="0" smtClean="0">
                <a:solidFill>
                  <a:srgbClr val="C00000"/>
                </a:solidFill>
              </a:rPr>
              <a:t>d</a:t>
            </a:r>
            <a:r>
              <a:rPr lang="nb-NO" sz="2800" baseline="-25000" dirty="0" smtClean="0">
                <a:solidFill>
                  <a:srgbClr val="C00000"/>
                </a:solidFill>
              </a:rPr>
              <a:t>i</a:t>
            </a:r>
            <a:endParaRPr lang="nb-NO" sz="2800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06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Algorithm</a:t>
            </a:r>
            <a:r>
              <a:rPr lang="nb-NO" dirty="0" smtClean="0"/>
              <a:t> for </a:t>
            </a:r>
            <a:r>
              <a:rPr lang="nb-NO" dirty="0" err="1" smtClean="0"/>
              <a:t>Closest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8312"/>
                <a:ext cx="8229600" cy="118072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dirty="0" smtClean="0">
                    <a:solidFill>
                      <a:srgbClr val="002060"/>
                    </a:solidFill>
                  </a:rPr>
                  <a:t>Number </a:t>
                </a:r>
                <a:r>
                  <a:rPr lang="nb-NO" dirty="0" err="1" smtClean="0">
                    <a:solidFill>
                      <a:srgbClr val="002060"/>
                    </a:solidFill>
                  </a:rPr>
                  <a:t>of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 variables in </a:t>
                </a:r>
                <a:r>
                  <a:rPr lang="nb-NO" dirty="0" err="1" smtClean="0">
                    <a:solidFill>
                      <a:srgbClr val="002060"/>
                    </a:solidFill>
                  </a:rPr>
                  <a:t>the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 ILP is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 so </a:t>
                </a:r>
                <a:r>
                  <a:rPr lang="nb-NO" dirty="0" err="1" smtClean="0">
                    <a:solidFill>
                      <a:srgbClr val="002060"/>
                    </a:solidFill>
                  </a:rPr>
                  <a:t>the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 final </a:t>
                </a:r>
                <a:r>
                  <a:rPr lang="nb-NO" dirty="0" err="1" smtClean="0">
                    <a:solidFill>
                      <a:srgbClr val="002060"/>
                    </a:solidFill>
                  </a:rPr>
                  <a:t>running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 time is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FPT</a:t>
                </a:r>
                <a:r>
                  <a:rPr lang="nb-NO" dirty="0">
                    <a:solidFill>
                      <a:srgbClr val="002060"/>
                    </a:solidFill>
                  </a:rPr>
                  <a:t> 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in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. (double </a:t>
                </a:r>
                <a:r>
                  <a:rPr lang="nb-NO" dirty="0" err="1" smtClean="0">
                    <a:solidFill>
                      <a:srgbClr val="002060"/>
                    </a:solidFill>
                  </a:rPr>
                  <a:t>exponential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)</a:t>
                </a:r>
                <a:endParaRPr lang="nb-NO" baseline="30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8312"/>
                <a:ext cx="8229600" cy="1180728"/>
              </a:xfrm>
              <a:blipFill rotWithShape="1">
                <a:blip r:embed="rId2"/>
                <a:stretch>
                  <a:fillRect l="-1852" t="-6186" r="-2667" b="-7216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572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Vertex Cover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368152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Have </a:t>
            </a:r>
            <a:r>
              <a:rPr lang="nb-NO" dirty="0" err="1" smtClean="0"/>
              <a:t>seen</a:t>
            </a:r>
            <a:r>
              <a:rPr lang="nb-NO" dirty="0" smtClean="0"/>
              <a:t> a </a:t>
            </a:r>
            <a:r>
              <a:rPr lang="nb-NO" dirty="0" err="1" smtClean="0"/>
              <a:t>kernel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O(k</a:t>
            </a:r>
            <a:r>
              <a:rPr lang="nb-NO" baseline="30000" dirty="0" smtClean="0">
                <a:solidFill>
                  <a:srgbClr val="C00000"/>
                </a:solidFill>
              </a:rPr>
              <a:t>2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 </a:t>
            </a:r>
            <a:r>
              <a:rPr lang="nb-NO" dirty="0" err="1" smtClean="0"/>
              <a:t>vertices</a:t>
            </a:r>
            <a:r>
              <a:rPr lang="nb-NO" dirty="0" smtClean="0"/>
              <a:t>, </a:t>
            </a:r>
            <a:br>
              <a:rPr lang="nb-NO" dirty="0" smtClean="0"/>
            </a:br>
            <a:r>
              <a:rPr lang="nb-NO" dirty="0" err="1" smtClean="0"/>
              <a:t>will</a:t>
            </a:r>
            <a:r>
              <a:rPr lang="nb-NO" dirty="0" smtClean="0"/>
              <a:t> </a:t>
            </a:r>
            <a:r>
              <a:rPr lang="nb-NO" dirty="0" err="1" smtClean="0"/>
              <a:t>see</a:t>
            </a:r>
            <a:r>
              <a:rPr lang="nb-NO" dirty="0" smtClean="0"/>
              <a:t> a </a:t>
            </a:r>
            <a:r>
              <a:rPr lang="nb-NO" dirty="0" err="1" smtClean="0"/>
              <a:t>kernel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2k</a:t>
            </a:r>
            <a:r>
              <a:rPr lang="nb-NO" dirty="0" smtClean="0"/>
              <a:t> </a:t>
            </a:r>
            <a:r>
              <a:rPr lang="nb-NO" dirty="0" err="1" smtClean="0"/>
              <a:t>vertices</a:t>
            </a:r>
            <a:r>
              <a:rPr lang="nb-NO" dirty="0" smtClean="0"/>
              <a:t>.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7544" y="1556792"/>
                <a:ext cx="792088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b-NO" sz="3200" b="1" dirty="0">
                    <a:solidFill>
                      <a:srgbClr val="002060"/>
                    </a:solidFill>
                  </a:rPr>
                  <a:t>In:</a:t>
                </a:r>
                <a:r>
                  <a:rPr lang="nb-NO" sz="3200" dirty="0"/>
                  <a:t> </a:t>
                </a:r>
                <a:r>
                  <a:rPr lang="nb-NO" sz="3200" dirty="0">
                    <a:solidFill>
                      <a:srgbClr val="C00000"/>
                    </a:solidFill>
                  </a:rPr>
                  <a:t>G</a:t>
                </a:r>
                <a:r>
                  <a:rPr lang="nb-NO" sz="3200" dirty="0"/>
                  <a:t>,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k</a:t>
                </a:r>
                <a:endParaRPr lang="nb-NO" sz="3200" dirty="0">
                  <a:solidFill>
                    <a:srgbClr val="C00000"/>
                  </a:solidFill>
                </a:endParaRPr>
              </a:p>
              <a:p>
                <a:r>
                  <a:rPr lang="nb-NO" sz="3200" b="1" dirty="0">
                    <a:solidFill>
                      <a:srgbClr val="002060"/>
                    </a:solidFill>
                  </a:rPr>
                  <a:t>Question:</a:t>
                </a:r>
                <a:r>
                  <a:rPr lang="nb-NO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∃</m:t>
                    </m:r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⊆</m:t>
                    </m:r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nb-NO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nb-NO" sz="3200" i="1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nb-NO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nb-NO" sz="3200" i="1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  <m:r>
                      <m:rPr>
                        <m:nor/>
                      </m:rPr>
                      <a:rPr lang="nb-NO" sz="3200" b="0" i="0" dirty="0" smtClean="0">
                        <a:solidFill>
                          <a:srgbClr val="C00000"/>
                        </a:solidFill>
                      </a:rPr>
                      <m:t>k</m:t>
                    </m:r>
                    <m:r>
                      <m:rPr>
                        <m:nor/>
                      </m:rPr>
                      <a:rPr lang="nb-NO" sz="3200" b="0" i="0" dirty="0" smtClean="0">
                        <a:solidFill>
                          <a:srgbClr val="C00000"/>
                        </a:solidFill>
                      </a:rPr>
                      <m:t> </m:t>
                    </m:r>
                  </m:oMath>
                </a14:m>
                <a:r>
                  <a:rPr lang="nb-NO" sz="3200" dirty="0"/>
                  <a:t>such that every edge in </a:t>
                </a:r>
                <a:r>
                  <a:rPr lang="nb-NO" sz="3200" dirty="0">
                    <a:solidFill>
                      <a:srgbClr val="C00000"/>
                    </a:solidFill>
                  </a:rPr>
                  <a:t>G</a:t>
                </a:r>
                <a:r>
                  <a:rPr lang="nb-NO" sz="3200" dirty="0"/>
                  <a:t> has an endpoint in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S</a:t>
                </a:r>
                <a:r>
                  <a:rPr lang="nb-NO" sz="3200" dirty="0" smtClean="0"/>
                  <a:t>?</a:t>
                </a:r>
                <a:endParaRPr lang="nb-NO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556792"/>
                <a:ext cx="7920880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2002" t="-5039" r="-1155" b="-1162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Vertex</a:t>
            </a:r>
            <a:r>
              <a:rPr lang="nb-NO" dirty="0" smtClean="0"/>
              <a:t> Cover (I)LP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560" y="1484784"/>
                <a:ext cx="799288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3200" b="1" dirty="0" smtClean="0">
                    <a:solidFill>
                      <a:srgbClr val="002060"/>
                    </a:solidFill>
                  </a:rPr>
                  <a:t>In:</a:t>
                </a:r>
                <a:r>
                  <a:rPr lang="nb-NO" sz="3200" dirty="0" smtClean="0"/>
                  <a:t>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G</a:t>
                </a:r>
                <a:r>
                  <a:rPr lang="nb-NO" sz="3200" dirty="0" smtClean="0"/>
                  <a:t>,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k</a:t>
                </a:r>
              </a:p>
              <a:p>
                <a:r>
                  <a:rPr lang="nb-NO" sz="3200" b="1" dirty="0" smtClean="0">
                    <a:solidFill>
                      <a:srgbClr val="002060"/>
                    </a:solidFill>
                  </a:rPr>
                  <a:t>Question:</a:t>
                </a:r>
                <a:r>
                  <a:rPr lang="nb-NO" sz="32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∃</m:t>
                    </m:r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⊆</m:t>
                    </m:r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nb-NO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nb-NO" sz="3200" b="0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nb-NO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  <m:r>
                      <m:rPr>
                        <m:nor/>
                      </m:rPr>
                      <a:rPr lang="nb-NO" sz="3200" b="0" i="0" dirty="0" smtClean="0">
                        <a:solidFill>
                          <a:srgbClr val="C00000"/>
                        </a:solidFill>
                      </a:rPr>
                      <m:t>k</m:t>
                    </m:r>
                  </m:oMath>
                </a14:m>
                <a:r>
                  <a:rPr lang="nb-NO" sz="3200" dirty="0" smtClean="0"/>
                  <a:t> such that every edge in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G</a:t>
                </a:r>
                <a:r>
                  <a:rPr lang="nb-NO" sz="3200" dirty="0" smtClean="0"/>
                  <a:t> has an endpoint in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S</a:t>
                </a:r>
                <a:r>
                  <a:rPr lang="nb-NO" sz="3200" dirty="0" smtClean="0"/>
                  <a:t>?</a:t>
                </a:r>
                <a:endParaRPr lang="nb-NO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484784"/>
                <a:ext cx="7992888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907" t="-5058" r="-305" b="-12062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25125" y="3356992"/>
                <a:ext cx="28252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3600" b="0" dirty="0" smtClean="0"/>
                  <a:t>Minimize </a:t>
                </a:r>
                <a14:m>
                  <m:oMath xmlns:m="http://schemas.openxmlformats.org/officeDocument/2006/math">
                    <m:r>
                      <a:rPr lang="nb-NO" sz="3600" b="0" i="1" smtClean="0">
                        <a:solidFill>
                          <a:srgbClr val="C00000"/>
                        </a:solidFill>
                        <a:latin typeface="Cambria Math"/>
                      </a:rPr>
                      <m:t>∑</m:t>
                    </m:r>
                    <m:sSub>
                      <m:sSubPr>
                        <m:ctrlPr>
                          <a:rPr lang="nb-NO" sz="3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nb-NO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𝑢</m:t>
                        </m:r>
                      </m:sub>
                    </m:sSub>
                  </m:oMath>
                </a14:m>
                <a:endParaRPr lang="nb-NO" sz="3600" b="0" baseline="-25000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125" y="3356992"/>
                <a:ext cx="2825261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479" t="-14151" b="-34906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91006" y="3933056"/>
                <a:ext cx="52030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∀</m:t>
                      </m:r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𝑢𝑣</m:t>
                      </m:r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∈</m:t>
                      </m:r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:</m:t>
                      </m:r>
                      <m:sSub>
                        <m:sSubPr>
                          <m:ctrlP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≥1</m:t>
                      </m:r>
                    </m:oMath>
                  </m:oMathPara>
                </a14:m>
                <a:endParaRPr lang="nb-NO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006" y="3933056"/>
                <a:ext cx="5203026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63014" y="4437112"/>
                <a:ext cx="16317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≥0</m:t>
                      </m:r>
                    </m:oMath>
                  </m:oMathPara>
                </a14:m>
                <a:endParaRPr lang="nb-NO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014" y="4437112"/>
                <a:ext cx="1631792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39752" y="5004465"/>
                <a:ext cx="14105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b-NO" sz="3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nb-NO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nb-NO" sz="3600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</m:oMath>
                </a14:m>
                <a:r>
                  <a:rPr lang="nb-NO" sz="3600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sz="3600" b="1" dirty="0" smtClean="0">
                    <a:solidFill>
                      <a:srgbClr val="C00000"/>
                    </a:solidFill>
                  </a:rPr>
                  <a:t>Z</a:t>
                </a:r>
                <a:endParaRPr lang="nb-NO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004465"/>
                <a:ext cx="1410579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14151" r="-12121" b="-34906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03498" y="5008065"/>
                <a:ext cx="2182521" cy="1200329"/>
              </a:xfrm>
              <a:prstGeom prst="rect">
                <a:avLst/>
              </a:prstGeom>
              <a:solidFill>
                <a:schemeClr val="bg1"/>
              </a:solidFill>
              <a:ln w="50800">
                <a:solidFill>
                  <a:srgbClr val="0070C0"/>
                </a:solidFill>
              </a:ln>
              <a:effectLst>
                <a:outerShdw blurRad="317500" sx="102000" sy="102000" algn="ctr" rotWithShape="0">
                  <a:prstClr val="black">
                    <a:alpha val="7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endParaRPr lang="nb-NO" sz="2400" dirty="0" smtClean="0">
                  <a:solidFill>
                    <a:schemeClr val="tx1"/>
                  </a:solidFill>
                </a:endParaRPr>
              </a:p>
              <a:p>
                <a:r>
                  <a:rPr lang="nb-NO" sz="2400" dirty="0"/>
                  <a:t> </a:t>
                </a:r>
                <a:r>
                  <a:rPr lang="nb-NO" sz="2400" dirty="0" smtClean="0"/>
                  <a:t>  </a:t>
                </a:r>
                <a:r>
                  <a:rPr lang="nb-NO" sz="2400" dirty="0" smtClean="0">
                    <a:solidFill>
                      <a:schemeClr val="tx1"/>
                    </a:solidFill>
                  </a:rPr>
                  <a:t>OPT</a:t>
                </a:r>
                <a:r>
                  <a:rPr lang="nb-NO" sz="2400" baseline="-25000" dirty="0" smtClean="0">
                    <a:solidFill>
                      <a:schemeClr val="tx1"/>
                    </a:solidFill>
                  </a:rPr>
                  <a:t>LP</a:t>
                </a:r>
                <a:r>
                  <a:rPr lang="nb-NO" sz="2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sz="2400" dirty="0" smtClean="0">
                    <a:solidFill>
                      <a:schemeClr val="tx1"/>
                    </a:solidFill>
                  </a:rPr>
                  <a:t> OPT   </a:t>
                </a:r>
              </a:p>
              <a:p>
                <a:endParaRPr lang="nb-NO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498" y="5008065"/>
                <a:ext cx="2182521" cy="120032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50800">
                <a:solidFill>
                  <a:srgbClr val="0070C0"/>
                </a:solidFill>
              </a:ln>
              <a:effectLst>
                <a:outerShdw blurRad="317500" sx="102000" sy="102000" algn="ctr" rotWithShape="0">
                  <a:prstClr val="black">
                    <a:alpha val="70000"/>
                  </a:prstClr>
                </a:outerShdw>
              </a:effectLst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04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8" grpId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Nemhauser Trotter Theorem</a:t>
            </a:r>
            <a:endParaRPr 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lphaLcParenBoth"/>
                </a:pPr>
                <a:endParaRPr lang="nb-NO" dirty="0" smtClean="0"/>
              </a:p>
              <a:p>
                <a:pPr marL="514350" indent="-514350">
                  <a:buAutoNum type="alphaLcParenBoth"/>
                </a:pPr>
                <a:r>
                  <a:rPr lang="nb-NO" dirty="0" smtClean="0"/>
                  <a:t>There is always an optimal solution to 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Vertex Cover LP </a:t>
                </a:r>
                <a:r>
                  <a:rPr lang="nb-NO" dirty="0" smtClean="0"/>
                  <a:t>that sets variables to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{0 ,</m:t>
                    </m:r>
                    <m:f>
                      <m:fPr>
                        <m:ctrlPr>
                          <a:rPr lang="nb-NO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, 1}</m:t>
                    </m:r>
                  </m:oMath>
                </a14:m>
                <a:r>
                  <a:rPr lang="nb-NO" dirty="0" smtClean="0"/>
                  <a:t>.</a:t>
                </a:r>
              </a:p>
              <a:p>
                <a:pPr marL="514350" indent="-514350">
                  <a:buAutoNum type="alphaLcParenBoth"/>
                </a:pPr>
                <a:r>
                  <a:rPr lang="nb-NO" dirty="0"/>
                  <a:t>For any optimal solution there is an optimal integer solution using all the </a:t>
                </a:r>
                <a:r>
                  <a:rPr lang="nb-NO" dirty="0">
                    <a:solidFill>
                      <a:srgbClr val="C00000"/>
                    </a:solidFill>
                  </a:rPr>
                  <a:t>1</a:t>
                </a:r>
                <a:r>
                  <a:rPr lang="nb-NO" dirty="0"/>
                  <a:t>-vertices and none of the </a:t>
                </a:r>
                <a:r>
                  <a:rPr lang="nb-NO" dirty="0">
                    <a:solidFill>
                      <a:srgbClr val="C00000"/>
                    </a:solidFill>
                  </a:rPr>
                  <a:t>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b-NO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nb-NO" dirty="0"/>
                  <a:t>-vertices.</a:t>
                </a:r>
                <a:endParaRPr lang="nb-NO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926" r="-103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148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Matchings and Hall Sets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A </a:t>
            </a:r>
            <a:r>
              <a:rPr lang="nb-NO" dirty="0" smtClean="0">
                <a:solidFill>
                  <a:srgbClr val="C00000"/>
                </a:solidFill>
              </a:rPr>
              <a:t>matching</a:t>
            </a:r>
            <a:r>
              <a:rPr lang="nb-NO" dirty="0" smtClean="0"/>
              <a:t> in a </a:t>
            </a:r>
            <a:r>
              <a:rPr lang="nb-NO" dirty="0" err="1" smtClean="0"/>
              <a:t>graph</a:t>
            </a:r>
            <a:r>
              <a:rPr lang="nb-NO" dirty="0" smtClean="0"/>
              <a:t> is a </a:t>
            </a:r>
            <a:r>
              <a:rPr lang="nb-NO" dirty="0" err="1" smtClean="0"/>
              <a:t>set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00B0F0"/>
                </a:solidFill>
              </a:rPr>
              <a:t>edges</a:t>
            </a:r>
            <a:r>
              <a:rPr lang="nb-NO" dirty="0" smtClean="0">
                <a:solidFill>
                  <a:srgbClr val="00B0F0"/>
                </a:solidFill>
              </a:rPr>
              <a:t> </a:t>
            </a:r>
            <a:r>
              <a:rPr lang="nb-NO" dirty="0" err="1" smtClean="0"/>
              <a:t>that</a:t>
            </a:r>
            <a:r>
              <a:rPr lang="nb-NO" dirty="0" smtClean="0"/>
              <a:t> do not </a:t>
            </a:r>
            <a:r>
              <a:rPr lang="nb-NO" dirty="0" err="1" smtClean="0">
                <a:solidFill>
                  <a:srgbClr val="FF0000"/>
                </a:solidFill>
              </a:rPr>
              <a:t>share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any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endpoints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A matching </a:t>
            </a:r>
            <a:r>
              <a:rPr lang="nb-NO" dirty="0" err="1" smtClean="0">
                <a:solidFill>
                  <a:srgbClr val="FF0000"/>
                </a:solidFill>
              </a:rPr>
              <a:t>saturates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smtClean="0"/>
              <a:t>a </a:t>
            </a:r>
            <a:r>
              <a:rPr lang="nb-NO" dirty="0" err="1" smtClean="0"/>
              <a:t>vertex</a:t>
            </a:r>
            <a:r>
              <a:rPr lang="nb-NO" dirty="0" smtClean="0"/>
              <a:t> </a:t>
            </a:r>
            <a:r>
              <a:rPr lang="nb-NO" dirty="0" err="1" smtClean="0"/>
              <a:t>set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</a:t>
            </a:r>
            <a:r>
              <a:rPr lang="nb-NO" dirty="0" err="1" smtClean="0"/>
              <a:t>if</a:t>
            </a:r>
            <a:r>
              <a:rPr lang="nb-NO" dirty="0" smtClean="0"/>
              <a:t> </a:t>
            </a:r>
            <a:r>
              <a:rPr lang="nb-NO" dirty="0" err="1" smtClean="0"/>
              <a:t>every</a:t>
            </a:r>
            <a:r>
              <a:rPr lang="nb-NO" dirty="0" smtClean="0"/>
              <a:t> </a:t>
            </a:r>
            <a:r>
              <a:rPr lang="nb-NO" dirty="0" err="1" smtClean="0"/>
              <a:t>vertex</a:t>
            </a:r>
            <a:r>
              <a:rPr lang="nb-NO" dirty="0" smtClean="0"/>
              <a:t> in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is </a:t>
            </a:r>
            <a:r>
              <a:rPr lang="nb-NO" dirty="0" err="1" smtClean="0"/>
              <a:t>incident</a:t>
            </a:r>
            <a:r>
              <a:rPr lang="nb-NO" dirty="0" smtClean="0"/>
              <a:t> to a matching </a:t>
            </a:r>
            <a:r>
              <a:rPr lang="nb-NO" dirty="0" err="1" smtClean="0"/>
              <a:t>edge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A </a:t>
            </a:r>
            <a:r>
              <a:rPr lang="nb-NO" dirty="0" err="1" smtClean="0"/>
              <a:t>vertex</a:t>
            </a:r>
            <a:r>
              <a:rPr lang="nb-NO" dirty="0" smtClean="0"/>
              <a:t> </a:t>
            </a:r>
            <a:r>
              <a:rPr lang="nb-NO" dirty="0" err="1" smtClean="0"/>
              <a:t>set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is a </a:t>
            </a:r>
            <a:r>
              <a:rPr lang="nb-NO" dirty="0" smtClean="0">
                <a:solidFill>
                  <a:srgbClr val="0070C0"/>
                </a:solidFill>
              </a:rPr>
              <a:t>Hall </a:t>
            </a:r>
            <a:r>
              <a:rPr lang="nb-NO" dirty="0" err="1" smtClean="0">
                <a:solidFill>
                  <a:srgbClr val="0070C0"/>
                </a:solidFill>
              </a:rPr>
              <a:t>set</a:t>
            </a:r>
            <a:r>
              <a:rPr lang="nb-NO" dirty="0" smtClean="0"/>
              <a:t> </a:t>
            </a:r>
            <a:r>
              <a:rPr lang="nb-NO" dirty="0" err="1" smtClean="0"/>
              <a:t>if</a:t>
            </a:r>
            <a:r>
              <a:rPr lang="nb-NO" dirty="0" smtClean="0"/>
              <a:t> it is </a:t>
            </a:r>
            <a:r>
              <a:rPr lang="nb-NO" dirty="0" err="1" smtClean="0">
                <a:solidFill>
                  <a:srgbClr val="0070C0"/>
                </a:solidFill>
              </a:rPr>
              <a:t>independent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smtClean="0"/>
              <a:t>and </a:t>
            </a:r>
            <a:r>
              <a:rPr lang="nb-NO" dirty="0" smtClean="0">
                <a:solidFill>
                  <a:srgbClr val="C00000"/>
                </a:solidFill>
              </a:rPr>
              <a:t>|N(S)| &lt; |S|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A </a:t>
            </a:r>
            <a:r>
              <a:rPr lang="nb-NO" dirty="0" smtClean="0">
                <a:solidFill>
                  <a:srgbClr val="FF0000"/>
                </a:solidFill>
              </a:rPr>
              <a:t>Hall </a:t>
            </a:r>
            <a:r>
              <a:rPr lang="nb-NO" dirty="0" err="1" smtClean="0">
                <a:solidFill>
                  <a:srgbClr val="FF0000"/>
                </a:solidFill>
              </a:rPr>
              <a:t>set</a:t>
            </a:r>
            <a:r>
              <a:rPr lang="nb-NO" dirty="0" smtClean="0"/>
              <a:t> </a:t>
            </a:r>
            <a:r>
              <a:rPr lang="nb-NO" dirty="0" err="1" smtClean="0"/>
              <a:t>may</a:t>
            </a:r>
            <a:r>
              <a:rPr lang="nb-NO" dirty="0" smtClean="0"/>
              <a:t> never be </a:t>
            </a:r>
            <a:r>
              <a:rPr lang="nb-NO" dirty="0" err="1" smtClean="0">
                <a:solidFill>
                  <a:srgbClr val="C00000"/>
                </a:solidFill>
              </a:rPr>
              <a:t>saturated</a:t>
            </a:r>
            <a:r>
              <a:rPr lang="nb-NO" dirty="0" smtClean="0"/>
              <a:t>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332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Hall’s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b="1" dirty="0" smtClean="0"/>
          </a:p>
          <a:p>
            <a:pPr>
              <a:buNone/>
            </a:pPr>
            <a:r>
              <a:rPr lang="nb-NO" b="1" dirty="0" smtClean="0"/>
              <a:t>Theorem:</a:t>
            </a:r>
            <a:r>
              <a:rPr lang="nb-NO" dirty="0" smtClean="0"/>
              <a:t> A </a:t>
            </a:r>
            <a:r>
              <a:rPr lang="nb-NO" dirty="0" smtClean="0">
                <a:solidFill>
                  <a:srgbClr val="C00000"/>
                </a:solidFill>
              </a:rPr>
              <a:t>bipartite graph</a:t>
            </a:r>
            <a:r>
              <a:rPr lang="nb-NO" dirty="0" smtClean="0"/>
              <a:t> has a </a:t>
            </a:r>
            <a:r>
              <a:rPr lang="nb-NO" dirty="0" smtClean="0">
                <a:solidFill>
                  <a:srgbClr val="FF0000"/>
                </a:solidFill>
              </a:rPr>
              <a:t>matching</a:t>
            </a:r>
            <a:r>
              <a:rPr lang="nb-NO" dirty="0" smtClean="0"/>
              <a:t> such that every </a:t>
            </a:r>
            <a:r>
              <a:rPr lang="nb-NO" dirty="0" smtClean="0">
                <a:solidFill>
                  <a:srgbClr val="00B050"/>
                </a:solidFill>
              </a:rPr>
              <a:t>left hand side vertex</a:t>
            </a:r>
            <a:r>
              <a:rPr lang="nb-NO" dirty="0" smtClean="0"/>
              <a:t> is </a:t>
            </a:r>
            <a:r>
              <a:rPr lang="nb-NO" dirty="0" err="1" smtClean="0"/>
              <a:t>saturated</a:t>
            </a:r>
            <a:endParaRPr lang="nb-NO" dirty="0" smtClean="0"/>
          </a:p>
          <a:p>
            <a:pPr algn="ctr">
              <a:buNone/>
            </a:pPr>
            <a:r>
              <a:rPr lang="nb-NO" sz="4400" b="1" dirty="0" smtClean="0">
                <a:solidFill>
                  <a:srgbClr val="C00000"/>
                </a:solidFill>
              </a:rPr>
              <a:t>⇔</a:t>
            </a:r>
          </a:p>
          <a:p>
            <a:pPr algn="ctr">
              <a:buNone/>
            </a:pPr>
            <a:r>
              <a:rPr lang="nb-NO" dirty="0" smtClean="0"/>
              <a:t>there </a:t>
            </a:r>
            <a:r>
              <a:rPr lang="nb-NO" dirty="0" smtClean="0">
                <a:solidFill>
                  <a:srgbClr val="0070C0"/>
                </a:solidFill>
              </a:rPr>
              <a:t>is </a:t>
            </a:r>
            <a:r>
              <a:rPr lang="nb-NO" dirty="0" err="1" smtClean="0">
                <a:solidFill>
                  <a:srgbClr val="0070C0"/>
                </a:solidFill>
              </a:rPr>
              <a:t>no</a:t>
            </a:r>
            <a:r>
              <a:rPr lang="nb-NO" dirty="0" smtClean="0">
                <a:solidFill>
                  <a:srgbClr val="0070C0"/>
                </a:solidFill>
              </a:rPr>
              <a:t> Hall set </a:t>
            </a:r>
            <a:r>
              <a:rPr lang="nb-NO" dirty="0" smtClean="0"/>
              <a:t>on the </a:t>
            </a:r>
            <a:r>
              <a:rPr lang="nb-NO" dirty="0" smtClean="0">
                <a:solidFill>
                  <a:srgbClr val="002060"/>
                </a:solidFill>
              </a:rPr>
              <a:t>left hand side</a:t>
            </a:r>
            <a:r>
              <a:rPr lang="nb-N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3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>
            <a:stCxn id="6" idx="6"/>
            <a:endCxn id="9" idx="2"/>
          </p:cNvCxnSpPr>
          <p:nvPr/>
        </p:nvCxnSpPr>
        <p:spPr>
          <a:xfrm flipV="1">
            <a:off x="2267744" y="2996952"/>
            <a:ext cx="792088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" idx="6"/>
            <a:endCxn id="9" idx="2"/>
          </p:cNvCxnSpPr>
          <p:nvPr/>
        </p:nvCxnSpPr>
        <p:spPr>
          <a:xfrm>
            <a:off x="2267744" y="2780928"/>
            <a:ext cx="792088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6"/>
            <a:endCxn id="11" idx="2"/>
          </p:cNvCxnSpPr>
          <p:nvPr/>
        </p:nvCxnSpPr>
        <p:spPr>
          <a:xfrm flipV="1">
            <a:off x="2339752" y="4221088"/>
            <a:ext cx="720080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7"/>
            <a:endCxn id="10" idx="2"/>
          </p:cNvCxnSpPr>
          <p:nvPr/>
        </p:nvCxnSpPr>
        <p:spPr>
          <a:xfrm flipV="1">
            <a:off x="2297571" y="3645024"/>
            <a:ext cx="762261" cy="546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Hall’s</a:t>
            </a:r>
            <a:r>
              <a:rPr lang="nb-NO" dirty="0" smtClean="0"/>
              <a:t> </a:t>
            </a:r>
            <a:r>
              <a:rPr lang="nb-NO" dirty="0" err="1" smtClean="0"/>
              <a:t>Theorem</a:t>
            </a:r>
            <a:r>
              <a:rPr lang="nb-NO" dirty="0" smtClean="0"/>
              <a:t> </a:t>
            </a:r>
            <a:r>
              <a:rPr lang="nb-NO" dirty="0" err="1" smtClean="0"/>
              <a:t>Example</a:t>
            </a:r>
            <a:endParaRPr lang="nb-NO" dirty="0"/>
          </a:p>
        </p:txBody>
      </p:sp>
      <p:grpSp>
        <p:nvGrpSpPr>
          <p:cNvPr id="54" name="Group 53"/>
          <p:cNvGrpSpPr/>
          <p:nvPr/>
        </p:nvGrpSpPr>
        <p:grpSpPr>
          <a:xfrm>
            <a:off x="5508104" y="2348880"/>
            <a:ext cx="1440160" cy="2664296"/>
            <a:chOff x="5508104" y="2348880"/>
            <a:chExt cx="1440160" cy="2664296"/>
          </a:xfrm>
        </p:grpSpPr>
        <p:cxnSp>
          <p:nvCxnSpPr>
            <p:cNvPr id="50" name="Straight Connector 49"/>
            <p:cNvCxnSpPr>
              <a:stCxn id="35" idx="7"/>
              <a:endCxn id="37" idx="2"/>
            </p:cNvCxnSpPr>
            <p:nvPr/>
          </p:nvCxnSpPr>
          <p:spPr>
            <a:xfrm flipV="1">
              <a:off x="5825963" y="2996952"/>
              <a:ext cx="762261" cy="11943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5" idx="5"/>
              <a:endCxn id="40" idx="2"/>
            </p:cNvCxnSpPr>
            <p:nvPr/>
          </p:nvCxnSpPr>
          <p:spPr>
            <a:xfrm>
              <a:off x="5825963" y="4394931"/>
              <a:ext cx="834269" cy="4742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2" idx="6"/>
              <a:endCxn id="36" idx="2"/>
            </p:cNvCxnSpPr>
            <p:nvPr/>
          </p:nvCxnSpPr>
          <p:spPr>
            <a:xfrm flipV="1">
              <a:off x="5796136" y="2492896"/>
              <a:ext cx="720080" cy="2880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3" idx="6"/>
              <a:endCxn id="37" idx="2"/>
            </p:cNvCxnSpPr>
            <p:nvPr/>
          </p:nvCxnSpPr>
          <p:spPr>
            <a:xfrm flipV="1">
              <a:off x="5868144" y="2996952"/>
              <a:ext cx="720080" cy="2880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4" idx="6"/>
              <a:endCxn id="37" idx="2"/>
            </p:cNvCxnSpPr>
            <p:nvPr/>
          </p:nvCxnSpPr>
          <p:spPr>
            <a:xfrm flipV="1">
              <a:off x="5796136" y="2996952"/>
              <a:ext cx="792088" cy="7920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2" idx="6"/>
              <a:endCxn id="37" idx="2"/>
            </p:cNvCxnSpPr>
            <p:nvPr/>
          </p:nvCxnSpPr>
          <p:spPr>
            <a:xfrm>
              <a:off x="5796136" y="2780928"/>
              <a:ext cx="792088" cy="2160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5" idx="6"/>
              <a:endCxn id="39" idx="2"/>
            </p:cNvCxnSpPr>
            <p:nvPr/>
          </p:nvCxnSpPr>
          <p:spPr>
            <a:xfrm flipV="1">
              <a:off x="5868144" y="4221088"/>
              <a:ext cx="72008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5" idx="7"/>
              <a:endCxn id="38" idx="2"/>
            </p:cNvCxnSpPr>
            <p:nvPr/>
          </p:nvCxnSpPr>
          <p:spPr>
            <a:xfrm flipV="1">
              <a:off x="5825963" y="3645024"/>
              <a:ext cx="762261" cy="54623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5508104" y="2636912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" name="Oval 32"/>
            <p:cNvSpPr/>
            <p:nvPr/>
          </p:nvSpPr>
          <p:spPr>
            <a:xfrm>
              <a:off x="5580112" y="3140968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" name="Oval 33"/>
            <p:cNvSpPr/>
            <p:nvPr/>
          </p:nvSpPr>
          <p:spPr>
            <a:xfrm>
              <a:off x="5508104" y="3645024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" name="Oval 34"/>
            <p:cNvSpPr/>
            <p:nvPr/>
          </p:nvSpPr>
          <p:spPr>
            <a:xfrm>
              <a:off x="5580112" y="4149080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" name="Oval 35"/>
            <p:cNvSpPr/>
            <p:nvPr/>
          </p:nvSpPr>
          <p:spPr>
            <a:xfrm>
              <a:off x="6516216" y="2348880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Oval 36"/>
            <p:cNvSpPr/>
            <p:nvPr/>
          </p:nvSpPr>
          <p:spPr>
            <a:xfrm>
              <a:off x="6588224" y="2852936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" name="Oval 37"/>
            <p:cNvSpPr/>
            <p:nvPr/>
          </p:nvSpPr>
          <p:spPr>
            <a:xfrm>
              <a:off x="6588224" y="3501008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" name="Oval 38"/>
            <p:cNvSpPr/>
            <p:nvPr/>
          </p:nvSpPr>
          <p:spPr>
            <a:xfrm>
              <a:off x="6588224" y="4077072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" name="Oval 39"/>
            <p:cNvSpPr/>
            <p:nvPr/>
          </p:nvSpPr>
          <p:spPr>
            <a:xfrm>
              <a:off x="6660232" y="4725144"/>
              <a:ext cx="288032" cy="28803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cxnSp>
        <p:nvCxnSpPr>
          <p:cNvPr id="14" name="Straight Connector 13"/>
          <p:cNvCxnSpPr>
            <a:stCxn id="7" idx="5"/>
            <a:endCxn id="12" idx="2"/>
          </p:cNvCxnSpPr>
          <p:nvPr/>
        </p:nvCxnSpPr>
        <p:spPr>
          <a:xfrm>
            <a:off x="2297571" y="4394931"/>
            <a:ext cx="834269" cy="4742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6"/>
            <a:endCxn id="11" idx="2"/>
          </p:cNvCxnSpPr>
          <p:nvPr/>
        </p:nvCxnSpPr>
        <p:spPr>
          <a:xfrm>
            <a:off x="2267744" y="3789040"/>
            <a:ext cx="792088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6"/>
            <a:endCxn id="8" idx="2"/>
          </p:cNvCxnSpPr>
          <p:nvPr/>
        </p:nvCxnSpPr>
        <p:spPr>
          <a:xfrm flipV="1">
            <a:off x="2267744" y="2492896"/>
            <a:ext cx="72008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6"/>
            <a:endCxn id="9" idx="2"/>
          </p:cNvCxnSpPr>
          <p:nvPr/>
        </p:nvCxnSpPr>
        <p:spPr>
          <a:xfrm flipV="1">
            <a:off x="2339752" y="2996952"/>
            <a:ext cx="72008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979712" y="2636912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Oval 4"/>
          <p:cNvSpPr/>
          <p:nvPr/>
        </p:nvSpPr>
        <p:spPr>
          <a:xfrm>
            <a:off x="2051720" y="3140968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Oval 5"/>
          <p:cNvSpPr/>
          <p:nvPr/>
        </p:nvSpPr>
        <p:spPr>
          <a:xfrm>
            <a:off x="1979712" y="3645024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Oval 6"/>
          <p:cNvSpPr/>
          <p:nvPr/>
        </p:nvSpPr>
        <p:spPr>
          <a:xfrm>
            <a:off x="2051720" y="4149080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Oval 7"/>
          <p:cNvSpPr/>
          <p:nvPr/>
        </p:nvSpPr>
        <p:spPr>
          <a:xfrm>
            <a:off x="2987824" y="2348880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Oval 8"/>
          <p:cNvSpPr/>
          <p:nvPr/>
        </p:nvSpPr>
        <p:spPr>
          <a:xfrm>
            <a:off x="3059832" y="2852936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Oval 9"/>
          <p:cNvSpPr/>
          <p:nvPr/>
        </p:nvSpPr>
        <p:spPr>
          <a:xfrm>
            <a:off x="3059832" y="3501008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Oval 10"/>
          <p:cNvSpPr/>
          <p:nvPr/>
        </p:nvSpPr>
        <p:spPr>
          <a:xfrm>
            <a:off x="3059832" y="4077072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Oval 11"/>
          <p:cNvSpPr/>
          <p:nvPr/>
        </p:nvSpPr>
        <p:spPr>
          <a:xfrm>
            <a:off x="3131840" y="4725144"/>
            <a:ext cx="288032" cy="28803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Freeform 55"/>
          <p:cNvSpPr/>
          <p:nvPr/>
        </p:nvSpPr>
        <p:spPr>
          <a:xfrm>
            <a:off x="5213589" y="2412996"/>
            <a:ext cx="798571" cy="1592068"/>
          </a:xfrm>
          <a:custGeom>
            <a:avLst/>
            <a:gdLst>
              <a:gd name="connsiteX0" fmla="*/ 490922 w 798571"/>
              <a:gd name="connsiteY0" fmla="*/ 2534 h 1592068"/>
              <a:gd name="connsiteX1" fmla="*/ 234548 w 798571"/>
              <a:gd name="connsiteY1" fmla="*/ 45263 h 1592068"/>
              <a:gd name="connsiteX2" fmla="*/ 63633 w 798571"/>
              <a:gd name="connsiteY2" fmla="*/ 258908 h 1592068"/>
              <a:gd name="connsiteX3" fmla="*/ 12358 w 798571"/>
              <a:gd name="connsiteY3" fmla="*/ 540919 h 1592068"/>
              <a:gd name="connsiteX4" fmla="*/ 3812 w 798571"/>
              <a:gd name="connsiteY4" fmla="*/ 959663 h 1592068"/>
              <a:gd name="connsiteX5" fmla="*/ 63633 w 798571"/>
              <a:gd name="connsiteY5" fmla="*/ 1446773 h 1592068"/>
              <a:gd name="connsiteX6" fmla="*/ 320006 w 798571"/>
              <a:gd name="connsiteY6" fmla="*/ 1574960 h 1592068"/>
              <a:gd name="connsiteX7" fmla="*/ 619109 w 798571"/>
              <a:gd name="connsiteY7" fmla="*/ 1574960 h 1592068"/>
              <a:gd name="connsiteX8" fmla="*/ 696021 w 798571"/>
              <a:gd name="connsiteY8" fmla="*/ 1429682 h 1592068"/>
              <a:gd name="connsiteX9" fmla="*/ 798571 w 798571"/>
              <a:gd name="connsiteY9" fmla="*/ 746018 h 1592068"/>
              <a:gd name="connsiteX10" fmla="*/ 696021 w 798571"/>
              <a:gd name="connsiteY10" fmla="*/ 87992 h 1592068"/>
              <a:gd name="connsiteX11" fmla="*/ 490922 w 798571"/>
              <a:gd name="connsiteY11" fmla="*/ 2534 h 159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98571" h="1592068">
                <a:moveTo>
                  <a:pt x="490922" y="2534"/>
                </a:moveTo>
                <a:cubicBezTo>
                  <a:pt x="414010" y="-4588"/>
                  <a:pt x="305763" y="2534"/>
                  <a:pt x="234548" y="45263"/>
                </a:cubicBezTo>
                <a:cubicBezTo>
                  <a:pt x="163333" y="87992"/>
                  <a:pt x="100665" y="176299"/>
                  <a:pt x="63633" y="258908"/>
                </a:cubicBezTo>
                <a:cubicBezTo>
                  <a:pt x="26601" y="341517"/>
                  <a:pt x="22328" y="424127"/>
                  <a:pt x="12358" y="540919"/>
                </a:cubicBezTo>
                <a:cubicBezTo>
                  <a:pt x="2388" y="657711"/>
                  <a:pt x="-4734" y="808687"/>
                  <a:pt x="3812" y="959663"/>
                </a:cubicBezTo>
                <a:cubicBezTo>
                  <a:pt x="12358" y="1110639"/>
                  <a:pt x="10934" y="1344224"/>
                  <a:pt x="63633" y="1446773"/>
                </a:cubicBezTo>
                <a:cubicBezTo>
                  <a:pt x="116332" y="1549323"/>
                  <a:pt x="227427" y="1553596"/>
                  <a:pt x="320006" y="1574960"/>
                </a:cubicBezTo>
                <a:cubicBezTo>
                  <a:pt x="412585" y="1596324"/>
                  <a:pt x="556440" y="1599173"/>
                  <a:pt x="619109" y="1574960"/>
                </a:cubicBezTo>
                <a:cubicBezTo>
                  <a:pt x="681778" y="1550747"/>
                  <a:pt x="666111" y="1567839"/>
                  <a:pt x="696021" y="1429682"/>
                </a:cubicBezTo>
                <a:cubicBezTo>
                  <a:pt x="725931" y="1291525"/>
                  <a:pt x="798571" y="969633"/>
                  <a:pt x="798571" y="746018"/>
                </a:cubicBezTo>
                <a:cubicBezTo>
                  <a:pt x="798571" y="522403"/>
                  <a:pt x="741599" y="211906"/>
                  <a:pt x="696021" y="87992"/>
                </a:cubicBezTo>
                <a:cubicBezTo>
                  <a:pt x="650443" y="-35922"/>
                  <a:pt x="567834" y="9656"/>
                  <a:pt x="490922" y="2534"/>
                </a:cubicBezTo>
                <a:close/>
              </a:path>
            </a:pathLst>
          </a:custGeom>
          <a:solidFill>
            <a:schemeClr val="bg1">
              <a:lumMod val="6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7" name="Freeform 56"/>
          <p:cNvSpPr/>
          <p:nvPr/>
        </p:nvSpPr>
        <p:spPr>
          <a:xfrm rot="10610328">
            <a:off x="6403470" y="2132856"/>
            <a:ext cx="654555" cy="1152128"/>
          </a:xfrm>
          <a:custGeom>
            <a:avLst/>
            <a:gdLst>
              <a:gd name="connsiteX0" fmla="*/ 490922 w 798571"/>
              <a:gd name="connsiteY0" fmla="*/ 2534 h 1592068"/>
              <a:gd name="connsiteX1" fmla="*/ 234548 w 798571"/>
              <a:gd name="connsiteY1" fmla="*/ 45263 h 1592068"/>
              <a:gd name="connsiteX2" fmla="*/ 63633 w 798571"/>
              <a:gd name="connsiteY2" fmla="*/ 258908 h 1592068"/>
              <a:gd name="connsiteX3" fmla="*/ 12358 w 798571"/>
              <a:gd name="connsiteY3" fmla="*/ 540919 h 1592068"/>
              <a:gd name="connsiteX4" fmla="*/ 3812 w 798571"/>
              <a:gd name="connsiteY4" fmla="*/ 959663 h 1592068"/>
              <a:gd name="connsiteX5" fmla="*/ 63633 w 798571"/>
              <a:gd name="connsiteY5" fmla="*/ 1446773 h 1592068"/>
              <a:gd name="connsiteX6" fmla="*/ 320006 w 798571"/>
              <a:gd name="connsiteY6" fmla="*/ 1574960 h 1592068"/>
              <a:gd name="connsiteX7" fmla="*/ 619109 w 798571"/>
              <a:gd name="connsiteY7" fmla="*/ 1574960 h 1592068"/>
              <a:gd name="connsiteX8" fmla="*/ 696021 w 798571"/>
              <a:gd name="connsiteY8" fmla="*/ 1429682 h 1592068"/>
              <a:gd name="connsiteX9" fmla="*/ 798571 w 798571"/>
              <a:gd name="connsiteY9" fmla="*/ 746018 h 1592068"/>
              <a:gd name="connsiteX10" fmla="*/ 696021 w 798571"/>
              <a:gd name="connsiteY10" fmla="*/ 87992 h 1592068"/>
              <a:gd name="connsiteX11" fmla="*/ 490922 w 798571"/>
              <a:gd name="connsiteY11" fmla="*/ 2534 h 159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98571" h="1592068">
                <a:moveTo>
                  <a:pt x="490922" y="2534"/>
                </a:moveTo>
                <a:cubicBezTo>
                  <a:pt x="414010" y="-4588"/>
                  <a:pt x="305763" y="2534"/>
                  <a:pt x="234548" y="45263"/>
                </a:cubicBezTo>
                <a:cubicBezTo>
                  <a:pt x="163333" y="87992"/>
                  <a:pt x="100665" y="176299"/>
                  <a:pt x="63633" y="258908"/>
                </a:cubicBezTo>
                <a:cubicBezTo>
                  <a:pt x="26601" y="341517"/>
                  <a:pt x="22328" y="424127"/>
                  <a:pt x="12358" y="540919"/>
                </a:cubicBezTo>
                <a:cubicBezTo>
                  <a:pt x="2388" y="657711"/>
                  <a:pt x="-4734" y="808687"/>
                  <a:pt x="3812" y="959663"/>
                </a:cubicBezTo>
                <a:cubicBezTo>
                  <a:pt x="12358" y="1110639"/>
                  <a:pt x="10934" y="1344224"/>
                  <a:pt x="63633" y="1446773"/>
                </a:cubicBezTo>
                <a:cubicBezTo>
                  <a:pt x="116332" y="1549323"/>
                  <a:pt x="227427" y="1553596"/>
                  <a:pt x="320006" y="1574960"/>
                </a:cubicBezTo>
                <a:cubicBezTo>
                  <a:pt x="412585" y="1596324"/>
                  <a:pt x="556440" y="1599173"/>
                  <a:pt x="619109" y="1574960"/>
                </a:cubicBezTo>
                <a:cubicBezTo>
                  <a:pt x="681778" y="1550747"/>
                  <a:pt x="666111" y="1567839"/>
                  <a:pt x="696021" y="1429682"/>
                </a:cubicBezTo>
                <a:cubicBezTo>
                  <a:pt x="725931" y="1291525"/>
                  <a:pt x="798571" y="969633"/>
                  <a:pt x="798571" y="746018"/>
                </a:cubicBezTo>
                <a:cubicBezTo>
                  <a:pt x="798571" y="522403"/>
                  <a:pt x="741599" y="211906"/>
                  <a:pt x="696021" y="87992"/>
                </a:cubicBezTo>
                <a:cubicBezTo>
                  <a:pt x="650443" y="-35922"/>
                  <a:pt x="567834" y="9656"/>
                  <a:pt x="490922" y="2534"/>
                </a:cubicBezTo>
                <a:close/>
              </a:path>
            </a:pathLst>
          </a:custGeom>
          <a:solidFill>
            <a:schemeClr val="bg1">
              <a:lumMod val="6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8" name="TextBox 57"/>
          <p:cNvSpPr txBox="1"/>
          <p:nvPr/>
        </p:nvSpPr>
        <p:spPr>
          <a:xfrm>
            <a:off x="1907704" y="5229200"/>
            <a:ext cx="15972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400" dirty="0" smtClean="0">
                <a:solidFill>
                  <a:srgbClr val="C00000"/>
                </a:solidFill>
              </a:rPr>
              <a:t>Matching</a:t>
            </a:r>
            <a:endParaRPr lang="nb-NO" dirty="0" smtClean="0">
              <a:solidFill>
                <a:srgbClr val="C00000"/>
              </a:solidFill>
            </a:endParaRPr>
          </a:p>
          <a:p>
            <a:pPr algn="ctr"/>
            <a:r>
              <a:rPr lang="nb-NO" dirty="0" smtClean="0">
                <a:solidFill>
                  <a:srgbClr val="002060"/>
                </a:solidFill>
              </a:rPr>
              <a:t>(so </a:t>
            </a:r>
            <a:r>
              <a:rPr lang="nb-NO" dirty="0" err="1" smtClean="0">
                <a:solidFill>
                  <a:srgbClr val="002060"/>
                </a:solidFill>
              </a:rPr>
              <a:t>no</a:t>
            </a:r>
            <a:r>
              <a:rPr lang="nb-NO" dirty="0" smtClean="0">
                <a:solidFill>
                  <a:srgbClr val="002060"/>
                </a:solidFill>
              </a:rPr>
              <a:t> Hall </a:t>
            </a:r>
            <a:r>
              <a:rPr lang="nb-NO" dirty="0" err="1" smtClean="0">
                <a:solidFill>
                  <a:srgbClr val="002060"/>
                </a:solidFill>
              </a:rPr>
              <a:t>set</a:t>
            </a:r>
            <a:r>
              <a:rPr lang="nb-NO" dirty="0" smtClean="0">
                <a:solidFill>
                  <a:srgbClr val="002060"/>
                </a:solidFill>
              </a:rPr>
              <a:t>)</a:t>
            </a:r>
            <a:endParaRPr lang="nb-NO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12187" y="5229200"/>
            <a:ext cx="17570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400" dirty="0" smtClean="0">
                <a:solidFill>
                  <a:srgbClr val="C00000"/>
                </a:solidFill>
              </a:rPr>
              <a:t>Hall </a:t>
            </a:r>
            <a:r>
              <a:rPr lang="nb-NO" sz="2400" dirty="0" err="1" smtClean="0">
                <a:solidFill>
                  <a:srgbClr val="C00000"/>
                </a:solidFill>
              </a:rPr>
              <a:t>set</a:t>
            </a:r>
            <a:endParaRPr lang="nb-NO" dirty="0" smtClean="0">
              <a:solidFill>
                <a:srgbClr val="C00000"/>
              </a:solidFill>
            </a:endParaRPr>
          </a:p>
          <a:p>
            <a:pPr algn="ctr"/>
            <a:r>
              <a:rPr lang="nb-NO" dirty="0" smtClean="0">
                <a:solidFill>
                  <a:srgbClr val="002060"/>
                </a:solidFill>
              </a:rPr>
              <a:t>(so </a:t>
            </a:r>
            <a:r>
              <a:rPr lang="nb-NO" dirty="0" err="1" smtClean="0">
                <a:solidFill>
                  <a:srgbClr val="002060"/>
                </a:solidFill>
              </a:rPr>
              <a:t>no</a:t>
            </a:r>
            <a:r>
              <a:rPr lang="nb-NO" dirty="0" smtClean="0">
                <a:solidFill>
                  <a:srgbClr val="002060"/>
                </a:solidFill>
              </a:rPr>
              <a:t> matching)</a:t>
            </a:r>
            <a:endParaRPr lang="nb-N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42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/>
      <p:bldP spid="5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10215</TotalTime>
  <Words>1144</Words>
  <Application>Microsoft Office PowerPoint</Application>
  <PresentationFormat>Diavetítés a képernyőre (4:3 oldalarány)</PresentationFormat>
  <Paragraphs>261</Paragraphs>
  <Slides>35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35</vt:i4>
      </vt:variant>
    </vt:vector>
  </HeadingPairs>
  <TitlesOfParts>
    <vt:vector size="40" baseType="lpstr">
      <vt:lpstr>Arial</vt:lpstr>
      <vt:lpstr>Calibri</vt:lpstr>
      <vt:lpstr>Cambria Math</vt:lpstr>
      <vt:lpstr>Wingdings</vt:lpstr>
      <vt:lpstr>Office Theme</vt:lpstr>
      <vt:lpstr>Minicourse on parameterized algorithms and complexity  Part 4: Linear programming</vt:lpstr>
      <vt:lpstr>Linear Programming</vt:lpstr>
      <vt:lpstr>Integer Linear Programming</vt:lpstr>
      <vt:lpstr>Vertex Cover</vt:lpstr>
      <vt:lpstr>Vertex Cover (I)LP</vt:lpstr>
      <vt:lpstr>Nemhauser Trotter Theorem</vt:lpstr>
      <vt:lpstr>Matchings and Hall Sets</vt:lpstr>
      <vt:lpstr>Hall’s Theorem</vt:lpstr>
      <vt:lpstr>Hall’s Theorem Example</vt:lpstr>
      <vt:lpstr>Nemhauser Trotter Theorem</vt:lpstr>
      <vt:lpstr>Nemhauser Trotter Proof</vt:lpstr>
      <vt:lpstr>Reduction Rule</vt:lpstr>
      <vt:lpstr>Kernel</vt:lpstr>
      <vt:lpstr>Above LP Vertex Cover</vt:lpstr>
      <vt:lpstr>Vertex Cover Above LP</vt:lpstr>
      <vt:lpstr>Reduction Rule</vt:lpstr>
      <vt:lpstr>Reduction affects k-OPTLP?</vt:lpstr>
      <vt:lpstr>Branching</vt:lpstr>
      <vt:lpstr>Branching - Analysis</vt:lpstr>
      <vt:lpstr>Vertex Cover recap</vt:lpstr>
      <vt:lpstr>Almost 2-SAT</vt:lpstr>
      <vt:lpstr>Odd Cycle Transversal (OCT)</vt:lpstr>
      <vt:lpstr>Odd Cycle Transversal   Almost 2-Sat</vt:lpstr>
      <vt:lpstr>Almost 2-SAT  Vertex Cover/k-LP</vt:lpstr>
      <vt:lpstr>Consequences</vt:lpstr>
      <vt:lpstr>LP versus ILP</vt:lpstr>
      <vt:lpstr>Integer Linear Programming</vt:lpstr>
      <vt:lpstr>Closest String</vt:lpstr>
      <vt:lpstr>Closest String as Hit &amp; Miss</vt:lpstr>
      <vt:lpstr>Closest String Alphabet Reduction</vt:lpstr>
      <vt:lpstr>Column Types</vt:lpstr>
      <vt:lpstr>Closest String ILP</vt:lpstr>
      <vt:lpstr>ILP</vt:lpstr>
      <vt:lpstr>Objective Function</vt:lpstr>
      <vt:lpstr>Algorithm for Closest String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 and Parameterized Algorithms</dc:title>
  <dc:creator>Daniel</dc:creator>
  <cp:lastModifiedBy>Dani</cp:lastModifiedBy>
  <cp:revision>40</cp:revision>
  <cp:lastPrinted>2015-04-18T18:24:03Z</cp:lastPrinted>
  <dcterms:created xsi:type="dcterms:W3CDTF">2014-08-16T09:47:13Z</dcterms:created>
  <dcterms:modified xsi:type="dcterms:W3CDTF">2015-04-21T12:16:01Z</dcterms:modified>
</cp:coreProperties>
</file>