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6" r:id="rId2"/>
    <p:sldId id="327" r:id="rId3"/>
    <p:sldId id="328" r:id="rId4"/>
    <p:sldId id="316" r:id="rId5"/>
    <p:sldId id="336" r:id="rId6"/>
    <p:sldId id="337" r:id="rId7"/>
    <p:sldId id="338" r:id="rId8"/>
    <p:sldId id="339" r:id="rId9"/>
    <p:sldId id="371" r:id="rId10"/>
    <p:sldId id="372" r:id="rId11"/>
    <p:sldId id="387" r:id="rId12"/>
    <p:sldId id="374" r:id="rId13"/>
    <p:sldId id="382" r:id="rId14"/>
    <p:sldId id="384" r:id="rId15"/>
    <p:sldId id="375" r:id="rId16"/>
    <p:sldId id="376" r:id="rId17"/>
    <p:sldId id="390" r:id="rId18"/>
    <p:sldId id="377" r:id="rId19"/>
    <p:sldId id="378" r:id="rId20"/>
    <p:sldId id="379" r:id="rId21"/>
    <p:sldId id="380" r:id="rId22"/>
    <p:sldId id="381" r:id="rId23"/>
    <p:sldId id="332" r:id="rId24"/>
    <p:sldId id="340" r:id="rId25"/>
    <p:sldId id="342" r:id="rId26"/>
    <p:sldId id="345" r:id="rId27"/>
    <p:sldId id="386" r:id="rId28"/>
    <p:sldId id="341" r:id="rId29"/>
    <p:sldId id="346" r:id="rId30"/>
    <p:sldId id="349" r:id="rId31"/>
    <p:sldId id="347" r:id="rId32"/>
    <p:sldId id="348" r:id="rId33"/>
    <p:sldId id="350" r:id="rId34"/>
    <p:sldId id="351" r:id="rId35"/>
    <p:sldId id="352" r:id="rId36"/>
    <p:sldId id="353" r:id="rId37"/>
    <p:sldId id="354" r:id="rId38"/>
    <p:sldId id="315" r:id="rId39"/>
    <p:sldId id="322" r:id="rId40"/>
    <p:sldId id="368" r:id="rId41"/>
    <p:sldId id="369" r:id="rId42"/>
    <p:sldId id="357" r:id="rId43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Arial Narrow" panose="020B0606020202030204" pitchFamily="34" charset="0"/>
      <p:regular r:id="rId51"/>
      <p:bold r:id="rId52"/>
      <p:italic r:id="rId53"/>
      <p:boldItalic r:id="rId54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5405" autoAdjust="0"/>
  </p:normalViewPr>
  <p:slideViewPr>
    <p:cSldViewPr>
      <p:cViewPr varScale="1">
        <p:scale>
          <a:sx n="72" d="100"/>
          <a:sy n="72" d="100"/>
        </p:scale>
        <p:origin x="6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68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62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Let’s</a:t>
            </a:r>
            <a:r>
              <a:rPr lang="nl-NL" dirty="0" smtClean="0"/>
              <a:t> look at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giving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formal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52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45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44.png"/><Relationship Id="rId2" Type="http://schemas.openxmlformats.org/officeDocument/2006/relationships/image" Target="../media/image42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430.png"/><Relationship Id="rId5" Type="http://schemas.openxmlformats.org/officeDocument/2006/relationships/image" Target="../media/image180.png"/><Relationship Id="rId15" Type="http://schemas.openxmlformats.org/officeDocument/2006/relationships/image" Target="../media/image47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Relationship Id="rId1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en-US" dirty="0" err="1"/>
              <a:t>Minicourse</a:t>
            </a:r>
            <a:r>
              <a:rPr lang="en-US" dirty="0"/>
              <a:t> on </a:t>
            </a:r>
            <a:r>
              <a:rPr lang="en-US" dirty="0" smtClean="0"/>
              <a:t>parameterized</a:t>
            </a:r>
            <a:br>
              <a:rPr lang="en-US" dirty="0" smtClean="0"/>
            </a:br>
            <a:r>
              <a:rPr lang="en-US" dirty="0" smtClean="0"/>
              <a:t>algorithms  </a:t>
            </a:r>
            <a:r>
              <a:rPr lang="en-US" dirty="0"/>
              <a:t>and </a:t>
            </a:r>
            <a:r>
              <a:rPr lang="en-US" dirty="0" smtClean="0"/>
              <a:t>complexity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Part 1: Basic techniques</a:t>
            </a:r>
            <a:endParaRPr lang="nb-NO" i="1" dirty="0" smtClean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Undertittel 2"/>
          <p:cNvSpPr txBox="1">
            <a:spLocks/>
          </p:cNvSpPr>
          <p:nvPr/>
        </p:nvSpPr>
        <p:spPr bwMode="auto">
          <a:xfrm>
            <a:off x="1371600" y="3788320"/>
            <a:ext cx="64008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FontTx/>
              <a:buNone/>
              <a:defRPr sz="2400">
                <a:solidFill>
                  <a:srgbClr val="4E4A48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D</a:t>
            </a:r>
            <a:r>
              <a:rPr lang="hu-HU" b="1" kern="0" dirty="0" err="1" smtClean="0"/>
              <a:t>ániel</a:t>
            </a:r>
            <a:r>
              <a:rPr lang="hu-HU" b="1" kern="0" dirty="0" smtClean="0"/>
              <a:t> Marx</a:t>
            </a:r>
            <a:r>
              <a:rPr lang="en-US" b="1" kern="0" dirty="0" smtClean="0"/>
              <a:t/>
            </a:r>
            <a:br>
              <a:rPr lang="en-US" b="1" kern="0" dirty="0" smtClean="0"/>
            </a:br>
            <a:r>
              <a:rPr lang="en-US" b="1" kern="0" dirty="0" smtClean="0"/>
              <a:t>(slides by Bart M. P. Jansen)</a:t>
            </a:r>
            <a:endParaRPr lang="nb-NO" i="1" kern="0" dirty="0" smtClean="0"/>
          </a:p>
          <a:p>
            <a:r>
              <a:rPr lang="hu-HU" b="1" kern="0" dirty="0" err="1" smtClean="0"/>
              <a:t>Jag</a:t>
            </a:r>
            <a:r>
              <a:rPr lang="en-US" b="1" kern="0" dirty="0" err="1" smtClean="0"/>
              <a:t>i</a:t>
            </a:r>
            <a:r>
              <a:rPr lang="hu-HU" b="1" kern="0" dirty="0" err="1" smtClean="0"/>
              <a:t>ellonian</a:t>
            </a:r>
            <a:r>
              <a:rPr lang="hu-HU" b="1" kern="0" dirty="0" smtClean="0"/>
              <a:t> </a:t>
            </a:r>
            <a:r>
              <a:rPr lang="hu-HU" b="1" kern="0" dirty="0" smtClean="0"/>
              <a:t>University </a:t>
            </a:r>
            <a:r>
              <a:rPr lang="hu-HU" b="1" kern="0" dirty="0" err="1" smtClean="0"/>
              <a:t>in</a:t>
            </a:r>
            <a:r>
              <a:rPr lang="hu-HU" b="1" kern="0" dirty="0" smtClean="0"/>
              <a:t> </a:t>
            </a:r>
            <a:r>
              <a:rPr lang="hu-HU" b="1" kern="0" dirty="0" err="1" smtClean="0"/>
              <a:t>Kraków</a:t>
            </a:r>
            <a:r>
              <a:rPr lang="en-US" b="1" kern="0" dirty="0" smtClean="0"/>
              <a:t/>
            </a:r>
            <a:br>
              <a:rPr lang="en-US" b="1" kern="0" dirty="0" smtClean="0"/>
            </a:br>
            <a:r>
              <a:rPr lang="hu-HU" b="1" kern="0" dirty="0" err="1" smtClean="0"/>
              <a:t>April</a:t>
            </a:r>
            <a:r>
              <a:rPr lang="hu-HU" b="1" kern="0" dirty="0" smtClean="0"/>
              <a:t> 21-23, 2015</a:t>
            </a:r>
            <a:endParaRPr lang="en-US" b="1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</a:t>
            </a:r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</a:t>
            </a:r>
            <a:r>
              <a:rPr lang="nl-NL" dirty="0" err="1" smtClean="0"/>
              <a:t>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b="1" dirty="0" err="1" smtClean="0"/>
                  <a:t>Kernelization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method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preprocessing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Efficiently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equivalent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bounded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 smtClean="0"/>
              </a:p>
              <a:p>
                <a:r>
                  <a:rPr lang="nl-NL" dirty="0" err="1" smtClean="0"/>
                  <a:t>One</a:t>
                </a:r>
                <a:r>
                  <a:rPr lang="nl-NL" dirty="0" smtClean="0"/>
                  <a:t> of the </a:t>
                </a:r>
                <a:r>
                  <a:rPr lang="nl-NL" dirty="0" err="1" smtClean="0"/>
                  <a:t>simplest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ways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obtaining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algorithms</a:t>
                </a:r>
                <a:endParaRPr lang="nl-NL" dirty="0" smtClean="0"/>
              </a:p>
              <a:p>
                <a:pPr lvl="1"/>
                <a:r>
                  <a:rPr lang="nl-NL" dirty="0" err="1"/>
                  <a:t>Apply</a:t>
                </a:r>
                <a:r>
                  <a:rPr lang="nl-NL" dirty="0"/>
                  <a:t> a brute force </a:t>
                </a:r>
                <a:r>
                  <a:rPr lang="nl-NL" dirty="0" err="1"/>
                  <a:t>algorithm</a:t>
                </a:r>
                <a:r>
                  <a:rPr lang="nl-NL" dirty="0"/>
                  <a:t> on the </a:t>
                </a:r>
                <a:r>
                  <a:rPr lang="nl-NL" dirty="0" err="1"/>
                  <a:t>shrunk</a:t>
                </a:r>
                <a:r>
                  <a:rPr lang="nl-NL" dirty="0"/>
                  <a:t> </a:t>
                </a:r>
                <a:r>
                  <a:rPr lang="nl-NL" dirty="0" err="1"/>
                  <a:t>instance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get </a:t>
                </a:r>
                <a:r>
                  <a:rPr lang="nl-NL" dirty="0" err="1"/>
                  <a:t>an</a:t>
                </a:r>
                <a:r>
                  <a:rPr lang="nl-NL" dirty="0"/>
                  <a:t> FPT </a:t>
                </a:r>
                <a:r>
                  <a:rPr lang="nl-NL" dirty="0" err="1"/>
                  <a:t>algorithm</a:t>
                </a:r>
                <a:endParaRPr lang="nl-NL" dirty="0"/>
              </a:p>
              <a:p>
                <a:r>
                  <a:rPr lang="nl-NL" dirty="0" err="1" smtClean="0"/>
                  <a:t>Kernelization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also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allows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rigorous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mathematical</a:t>
                </a:r>
                <a:r>
                  <a:rPr lang="nl-NL" dirty="0" smtClean="0"/>
                  <a:t> analysis of </a:t>
                </a:r>
                <a:r>
                  <a:rPr lang="nl-NL" dirty="0" err="1" smtClean="0"/>
                  <a:t>efficient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preprocessing</a:t>
                </a:r>
                <a:endParaRPr lang="nl-NL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  <a:blipFill rotWithShape="0">
                <a:blip r:embed="rId3"/>
                <a:stretch>
                  <a:fillRect l="-1166" t="-2646" r="-729" b="-3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87624" y="4591686"/>
            <a:ext cx="6624736" cy="2077674"/>
            <a:chOff x="1187624" y="2780928"/>
            <a:chExt cx="6624736" cy="2077674"/>
          </a:xfrm>
        </p:grpSpPr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92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Vertex Cover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		that each edge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Such a set S is a </a:t>
                </a:r>
                <a:r>
                  <a:rPr lang="en-US" b="1" dirty="0" smtClean="0"/>
                  <a:t>vertex cover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286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 smtClean="0"/>
                  <a:t>an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isolated</a:t>
                </a:r>
                <a:r>
                  <a:rPr lang="nl-NL" sz="2000" dirty="0" smtClean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R</a:t>
                </a:r>
                <a:r>
                  <a:rPr lang="nl-NL" sz="2000" dirty="0" err="1" smtClean="0"/>
                  <a:t>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1916832"/>
            <a:ext cx="8435280" cy="2314575"/>
            <a:chOff x="251520" y="1916832"/>
            <a:chExt cx="8435280" cy="2314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1916832"/>
              <a:ext cx="3619500" cy="23145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upleTop"/>
                <p:cNvSpPr txBox="1"/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464809"/>
            <a:ext cx="8435280" cy="2295525"/>
            <a:chOff x="251520" y="4464809"/>
            <a:chExt cx="8435280" cy="2295525"/>
          </a:xfrm>
        </p:grpSpPr>
        <p:pic>
          <p:nvPicPr>
            <p:cNvPr id="14" name="SmallerGrap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7704" y="4464809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duceTo"/>
          <p:cNvSpPr/>
          <p:nvPr/>
        </p:nvSpPr>
        <p:spPr bwMode="auto">
          <a:xfrm>
            <a:off x="2555776" y="3665250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3665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 smtClean="0"/>
                  <a:t>an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isolated</a:t>
                </a:r>
                <a:r>
                  <a:rPr lang="nl-NL" sz="2000" dirty="0" smtClean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R</a:t>
                </a:r>
                <a:r>
                  <a:rPr lang="nl-NL" sz="2000" dirty="0" err="1" smtClean="0"/>
                  <a:t>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 smtClean="0"/>
              </a:p>
              <a:p>
                <a:pPr lvl="1"/>
                <a:endParaRPr lang="nl-NL" sz="2000" dirty="0"/>
              </a:p>
              <a:p>
                <a:r>
                  <a:rPr lang="nl-NL" sz="2000" dirty="0" err="1" smtClean="0"/>
                  <a:t>To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ensure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that</a:t>
                </a:r>
                <a:r>
                  <a:rPr lang="nl-NL" sz="2000" dirty="0" smtClean="0"/>
                  <a:t> a </a:t>
                </a:r>
                <a:r>
                  <a:rPr lang="nl-NL" sz="2000" dirty="0" err="1" smtClean="0"/>
                  <a:t>reduction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rule</a:t>
                </a:r>
                <a:r>
                  <a:rPr lang="nl-NL" sz="2000" dirty="0" smtClean="0"/>
                  <a:t> does </a:t>
                </a:r>
                <a:r>
                  <a:rPr lang="nl-NL" sz="2000" dirty="0" err="1" smtClean="0"/>
                  <a:t>not</a:t>
                </a:r>
                <a:r>
                  <a:rPr lang="nl-NL" sz="2000" dirty="0" smtClean="0"/>
                  <a:t> change the </a:t>
                </a:r>
                <a:r>
                  <a:rPr lang="nl-NL" sz="2000" dirty="0" err="1" smtClean="0"/>
                  <a:t>answer</a:t>
                </a:r>
                <a:r>
                  <a:rPr lang="nl-NL" sz="2000" dirty="0" smtClean="0"/>
                  <a:t>, we have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prove </a:t>
                </a:r>
                <a:r>
                  <a:rPr lang="nl-NL" sz="2000" b="1" dirty="0" err="1" smtClean="0"/>
                  <a:t>safeness</a:t>
                </a:r>
                <a:r>
                  <a:rPr lang="nl-NL" sz="2000" dirty="0" smtClean="0"/>
                  <a:t> of the </a:t>
                </a:r>
                <a:r>
                  <a:rPr lang="nl-NL" sz="2000" dirty="0" err="1" smtClean="0"/>
                  <a:t>reduction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rule</a:t>
                </a:r>
                <a:endParaRPr lang="nl-NL" sz="2000" dirty="0"/>
              </a:p>
              <a:p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 smtClean="0"/>
                  <a:t> is </a:t>
                </a:r>
                <a:r>
                  <a:rPr lang="nl-NL" sz="2000" dirty="0" err="1" smtClean="0"/>
                  <a:t>transformed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into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we </a:t>
                </a:r>
                <a:r>
                  <a:rPr lang="nl-NL" sz="2000" dirty="0" err="1" smtClean="0"/>
                  <a:t>should</a:t>
                </a:r>
                <a:r>
                  <a:rPr lang="nl-NL" sz="2000" dirty="0" smtClean="0"/>
                  <a:t> prove </a:t>
                </a:r>
                <a:r>
                  <a:rPr lang="nl-NL" sz="2000" dirty="0" err="1" smtClean="0"/>
                  <a:t>that</a:t>
                </a:r>
                <a:r>
                  <a:rPr lang="nl-NL" sz="2000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b="1" dirty="0" smtClean="0"/>
                  <a:t> is a </a:t>
                </a:r>
                <a:r>
                  <a:rPr lang="nl-NL" sz="2000" b="1" cap="small" dirty="0" smtClean="0"/>
                  <a:t>yes</a:t>
                </a:r>
                <a:r>
                  <a:rPr lang="nl-NL" sz="2000" b="1" dirty="0" smtClean="0"/>
                  <a:t>-</a:t>
                </a:r>
                <a:r>
                  <a:rPr lang="nl-NL" sz="2000" b="1" dirty="0" err="1" smtClean="0"/>
                  <a:t>instance</a:t>
                </a:r>
                <a:r>
                  <a:rPr lang="nl-NL" sz="2000" b="1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nl-NL" sz="2000" b="1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b="1" dirty="0" smtClean="0"/>
                  <a:t> is a </a:t>
                </a:r>
                <a:r>
                  <a:rPr lang="nl-NL" sz="2000" b="1" cap="small" dirty="0"/>
                  <a:t>yes</a:t>
                </a:r>
                <a:r>
                  <a:rPr lang="nl-NL" sz="2000" b="1" dirty="0" smtClean="0"/>
                  <a:t>-</a:t>
                </a:r>
                <a:r>
                  <a:rPr lang="nl-NL" sz="2000" b="1" dirty="0" err="1" smtClean="0"/>
                  <a:t>instance</a:t>
                </a:r>
                <a:endParaRPr lang="nl-NL" sz="2000" b="1" dirty="0"/>
              </a:p>
              <a:p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598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 smtClean="0"/>
                  <a:t>an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isolated</a:t>
                </a:r>
                <a:r>
                  <a:rPr lang="nl-NL" sz="2000" dirty="0" smtClean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R</a:t>
                </a:r>
                <a:r>
                  <a:rPr lang="nl-NL" sz="2000" dirty="0" err="1" smtClean="0"/>
                  <a:t>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1916832"/>
            <a:ext cx="8435280" cy="2314575"/>
            <a:chOff x="251520" y="1916832"/>
            <a:chExt cx="8435280" cy="2314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1916832"/>
              <a:ext cx="3619500" cy="23145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upleTop"/>
                <p:cNvSpPr txBox="1"/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464809"/>
            <a:ext cx="8435280" cy="2295525"/>
            <a:chOff x="251520" y="4464809"/>
            <a:chExt cx="8435280" cy="2295525"/>
          </a:xfrm>
        </p:grpSpPr>
        <p:pic>
          <p:nvPicPr>
            <p:cNvPr id="14" name="SmallerGrap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7704" y="4464809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duceTo"/>
          <p:cNvSpPr/>
          <p:nvPr/>
        </p:nvSpPr>
        <p:spPr bwMode="auto">
          <a:xfrm>
            <a:off x="2555776" y="3665250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646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r>
              <a:rPr lang="en-US" cap="small" dirty="0"/>
              <a:t> – (</a:t>
            </a:r>
            <a:r>
              <a:rPr lang="en-US" cap="small" dirty="0" smtClean="0"/>
              <a:t>R2)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2185898"/>
            <a:ext cx="8435280" cy="2295525"/>
            <a:chOff x="251520" y="2185898"/>
            <a:chExt cx="8435280" cy="2295525"/>
          </a:xfrm>
        </p:grpSpPr>
        <p:pic>
          <p:nvPicPr>
            <p:cNvPr id="5" name="HighDegBefor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704" y="2185898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upleTop"/>
                <p:cNvSpPr txBox="1"/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9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776608"/>
            <a:ext cx="8435280" cy="1857375"/>
            <a:chOff x="251520" y="4776608"/>
            <a:chExt cx="8435280" cy="1857375"/>
          </a:xfrm>
        </p:grpSpPr>
        <p:pic>
          <p:nvPicPr>
            <p:cNvPr id="14" name="HighDegAft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313" y="4776608"/>
              <a:ext cx="3619500" cy="18573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54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(R2)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there</a:t>
                </a:r>
                <a:r>
                  <a:rPr lang="nl-NL" sz="2000" dirty="0" smtClean="0"/>
                  <a:t> is a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of </a:t>
                </a:r>
                <a:r>
                  <a:rPr lang="nl-NL" sz="2000" dirty="0" err="1" smtClean="0"/>
                  <a:t>degree</a:t>
                </a:r>
                <a:r>
                  <a:rPr lang="nl-NL" sz="2000" dirty="0" smtClean="0"/>
                  <a:t>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,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delete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(</a:t>
                </a:r>
                <a:r>
                  <a:rPr lang="nl-NL" sz="2000" dirty="0" err="1" smtClean="0"/>
                  <a:t>and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its</a:t>
                </a:r>
                <a:r>
                  <a:rPr lang="nl-NL" sz="2000" dirty="0" smtClean="0"/>
                  <a:t> incident </a:t>
                </a:r>
                <a:r>
                  <a:rPr lang="nl-NL" sz="2000" dirty="0" err="1" smtClean="0"/>
                  <a:t>edges</a:t>
                </a:r>
                <a:r>
                  <a:rPr lang="nl-NL" sz="2000" dirty="0" smtClean="0"/>
                  <a:t>)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and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decrease</a:t>
                </a:r>
                <a:r>
                  <a:rPr lang="nl-NL" sz="2000" dirty="0" smtClean="0"/>
                  <a:t> the parameter </a:t>
                </a:r>
                <a:r>
                  <a:rPr lang="nl-NL" sz="2000" dirty="0" err="1" smtClean="0"/>
                  <a:t>by</a:t>
                </a:r>
                <a:r>
                  <a:rPr lang="nl-NL" sz="2000" dirty="0" smtClean="0"/>
                  <a:t> 1</a:t>
                </a:r>
              </a:p>
              <a:p>
                <a:pPr lvl="1"/>
                <a:r>
                  <a:rPr lang="nl-NL" sz="2000" dirty="0" err="1" smtClean="0"/>
                  <a:t>Reduce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duceTo"/>
          <p:cNvSpPr/>
          <p:nvPr/>
        </p:nvSpPr>
        <p:spPr bwMode="auto">
          <a:xfrm>
            <a:off x="2555776" y="393431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160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r>
              <a:rPr lang="en-US" cap="small" dirty="0"/>
              <a:t> – (</a:t>
            </a:r>
            <a:r>
              <a:rPr lang="en-US" cap="small" dirty="0" smtClean="0"/>
              <a:t>R3)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(R3)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previous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rules</a:t>
                </a:r>
                <a:r>
                  <a:rPr lang="nl-NL" sz="2000" dirty="0" smtClean="0"/>
                  <a:t> are </a:t>
                </a:r>
                <a:r>
                  <a:rPr lang="nl-NL" sz="2000" dirty="0" err="1" smtClean="0"/>
                  <a:t>not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applicable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and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vertices</a:t>
                </a:r>
                <a:r>
                  <a:rPr lang="nl-NL" sz="2000" dirty="0" smtClean="0"/>
                  <a:t> or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edges</a:t>
                </a:r>
                <a:r>
                  <a:rPr lang="nl-NL" sz="2000" dirty="0" smtClean="0"/>
                  <a:t>,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conclude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that</a:t>
                </a:r>
                <a:r>
                  <a:rPr lang="nl-NL" sz="2000" dirty="0" smtClean="0"/>
                  <a:t> we are </a:t>
                </a:r>
                <a:r>
                  <a:rPr lang="nl-NL" sz="2000" dirty="0" err="1" smtClean="0"/>
                  <a:t>dealing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with</a:t>
                </a:r>
                <a:r>
                  <a:rPr lang="nl-NL" sz="2000" dirty="0" smtClean="0"/>
                  <a:t> a </a:t>
                </a:r>
                <a:r>
                  <a:rPr lang="nl-NL" sz="2000" cap="small" dirty="0" smtClean="0"/>
                  <a:t>no</a:t>
                </a:r>
                <a:r>
                  <a:rPr lang="nl-NL" sz="2000" dirty="0" smtClean="0"/>
                  <a:t>-</a:t>
                </a:r>
                <a:r>
                  <a:rPr lang="nl-NL" sz="2000" dirty="0" err="1" smtClean="0"/>
                  <a:t>instance</a:t>
                </a:r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441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of the cutoff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641055"/>
              </a:xfrm>
            </p:spPr>
            <p:txBody>
              <a:bodyPr/>
              <a:lstStyle/>
              <a:p>
                <a:r>
                  <a:rPr lang="nl-NL" sz="2000" b="1" dirty="0" smtClean="0"/>
                  <a:t>Claim.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is </a:t>
                </a:r>
                <a:r>
                  <a:rPr lang="nl-NL" sz="2000" b="1" dirty="0" err="1"/>
                  <a:t>exhaustively</a:t>
                </a:r>
                <a:r>
                  <a:rPr lang="nl-NL" sz="2000" b="1" dirty="0"/>
                  <a:t> </a:t>
                </a:r>
                <a:r>
                  <a:rPr lang="nl-NL" sz="2000" b="1" dirty="0" err="1"/>
                  <a:t>reduced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under</a:t>
                </a:r>
                <a:r>
                  <a:rPr lang="nl-NL" sz="2000" dirty="0"/>
                  <a:t> (R1)-(R2)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has more </a:t>
                </a:r>
                <a:r>
                  <a:rPr lang="nl-NL" sz="2000" dirty="0" err="1"/>
                  <a:t>than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 err="1"/>
                  <a:t>vertices</a:t>
                </a:r>
                <a:r>
                  <a:rPr lang="nl-NL" sz="20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edges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then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no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</a:t>
                </a:r>
              </a:p>
              <a:p>
                <a:r>
                  <a:rPr lang="nl-NL" sz="2000" b="1" dirty="0" err="1"/>
                  <a:t>Proof</a:t>
                </a:r>
                <a:r>
                  <a:rPr lang="nl-NL" sz="2000" b="1" dirty="0"/>
                  <a:t>.</a:t>
                </a:r>
                <a:r>
                  <a:rPr lang="nl-NL" sz="2000" dirty="0"/>
                  <a:t> </a:t>
                </a:r>
              </a:p>
              <a:p>
                <a:pPr lvl="1"/>
                <a:r>
                  <a:rPr lang="en-US" sz="20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a vertex cover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l-NL" sz="2000" dirty="0" smtClean="0"/>
              </a:p>
              <a:p>
                <a:pPr lvl="1"/>
                <a:r>
                  <a:rPr lang="nl-NL" sz="2000" dirty="0" err="1" smtClean="0"/>
                  <a:t>Since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(R1)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 smtClean="0"/>
                  <a:t>every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vertex of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has at </a:t>
                </a:r>
                <a:r>
                  <a:rPr lang="nl-NL" sz="2000" dirty="0" err="1"/>
                  <a:t>least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one</a:t>
                </a:r>
                <a:r>
                  <a:rPr lang="nl-NL" sz="2000" dirty="0"/>
                  <a:t> </a:t>
                </a:r>
                <a:r>
                  <a:rPr lang="nl-NL" sz="2000" b="1" dirty="0" err="1" smtClean="0"/>
                  <a:t>edge</a:t>
                </a:r>
                <a:endParaRPr lang="nl-NL" sz="2000" b="1" dirty="0"/>
              </a:p>
              <a:p>
                <a:pPr lvl="1"/>
                <a:r>
                  <a:rPr lang="nl-NL" sz="2000" dirty="0" err="1"/>
                  <a:t>Since</a:t>
                </a:r>
                <a:r>
                  <a:rPr lang="nl-NL" sz="2000" dirty="0"/>
                  <a:t> (R2)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every</a:t>
                </a:r>
                <a:r>
                  <a:rPr lang="nl-NL" sz="2000" dirty="0"/>
                  <a:t> vertex has </a:t>
                </a:r>
                <a:r>
                  <a:rPr lang="nl-NL" sz="2000" b="1" dirty="0" err="1"/>
                  <a:t>degree</a:t>
                </a:r>
                <a:r>
                  <a:rPr lang="nl-NL" sz="2000" dirty="0"/>
                  <a:t> at most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nl-NL" sz="20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⋅|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nl-NL" sz="2000" dirty="0"/>
              </a:p>
              <a:p>
                <a:pPr lvl="1"/>
                <a:r>
                  <a:rPr lang="nl-NL" sz="2000" dirty="0" err="1"/>
                  <a:t>So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sz="2000" dirty="0"/>
              </a:p>
              <a:p>
                <a:pPr lvl="1"/>
                <a:r>
                  <a:rPr lang="nl-NL" sz="2000" dirty="0" err="1" smtClean="0"/>
                  <a:t>So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/>
                  <a:t> has a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641055"/>
              </a:xfrm>
              <a:blipFill rotWithShape="0">
                <a:blip r:embed="rId2"/>
                <a:stretch>
                  <a:fillRect l="-815" t="-1003" b="-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grpSp>
        <p:nvGrpSpPr>
          <p:cNvPr id="10" name="GraphAndS"/>
          <p:cNvGrpSpPr/>
          <p:nvPr/>
        </p:nvGrpSpPr>
        <p:grpSpPr>
          <a:xfrm>
            <a:off x="2309812" y="4838030"/>
            <a:ext cx="4672135" cy="1371600"/>
            <a:chOff x="2309812" y="4838030"/>
            <a:chExt cx="4672135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812" y="4838030"/>
              <a:ext cx="4524375" cy="13716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2445443" y="5559089"/>
              <a:ext cx="4536504" cy="608807"/>
            </a:xfrm>
            <a:prstGeom prst="round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</a:t>
              </a: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1" name="VCleqk"/>
          <p:cNvGrpSpPr/>
          <p:nvPr/>
        </p:nvGrpSpPr>
        <p:grpSpPr>
          <a:xfrm>
            <a:off x="2411413" y="6218176"/>
            <a:ext cx="4575897" cy="629046"/>
            <a:chOff x="2411413" y="6218176"/>
            <a:chExt cx="4575897" cy="629046"/>
          </a:xfrm>
        </p:grpSpPr>
        <p:sp>
          <p:nvSpPr>
            <p:cNvPr id="7" name="Left Brace 6"/>
            <p:cNvSpPr/>
            <p:nvPr/>
          </p:nvSpPr>
          <p:spPr bwMode="auto">
            <a:xfrm rot="16200000">
              <a:off x="4527652" y="4101937"/>
              <a:ext cx="343419" cy="457589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4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3740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Preprocessing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(R1)-(R3)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exhaustively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applied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</a:t>
                </a:r>
              </a:p>
              <a:p>
                <a:r>
                  <a:rPr lang="nl-NL" dirty="0" smtClean="0"/>
                  <a:t>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time,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a </a:t>
                </a:r>
                <a:r>
                  <a:rPr lang="nl-NL" cap="small" dirty="0" smtClean="0"/>
                  <a:t>Vertex Cover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an instance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:r>
                  <a:rPr lang="nl-NL" dirty="0" smtClean="0"/>
                  <a:t>the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instances</a:t>
                </a:r>
                <a:r>
                  <a:rPr lang="nl-NL" dirty="0" smtClean="0"/>
                  <a:t> are </a:t>
                </a:r>
                <a:r>
                  <a:rPr lang="nl-NL" b="1" dirty="0" smtClean="0"/>
                  <a:t>equivalent</a:t>
                </a:r>
                <a:r>
                  <a:rPr lang="nl-NL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This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gives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</a:t>
                </a:r>
                <a:r>
                  <a:rPr lang="nl-NL" dirty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err="1" smtClean="0"/>
                  <a:t>Compute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reduced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Solve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by brute force: 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vertex subsets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test if it is a vertex cover of size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259" b="-4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323528" y="5873278"/>
                <a:ext cx="8496944" cy="65206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b="1" dirty="0" err="1" smtClean="0"/>
                  <a:t>Theorem</a:t>
                </a:r>
                <a:r>
                  <a:rPr lang="nl-NL" sz="2800" b="1" dirty="0"/>
                  <a:t>.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800" dirty="0" smtClean="0"/>
                  <a:t>-</a:t>
                </a:r>
                <a:r>
                  <a:rPr lang="nl-NL" sz="2800" cap="small" dirty="0" smtClean="0"/>
                  <a:t>Vertex Cover</a:t>
                </a:r>
                <a:r>
                  <a:rPr lang="nl-NL" sz="2800" dirty="0" smtClean="0"/>
                  <a:t> </a:t>
                </a:r>
                <a:r>
                  <a:rPr lang="en-US" sz="2800" dirty="0" smtClean="0"/>
                  <a:t>is fixed-parameter tractable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873278"/>
                <a:ext cx="8496944" cy="65206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5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Kernelization</a:t>
            </a:r>
            <a:r>
              <a:rPr lang="nl-NL" dirty="0" smtClean="0"/>
              <a:t> – </a:t>
            </a:r>
            <a:r>
              <a:rPr lang="nl-NL" dirty="0" err="1" smtClean="0"/>
              <a:t>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</p:spPr>
            <p:txBody>
              <a:bodyPr>
                <a:normAutofit fontScale="92500"/>
              </a:bodyPr>
              <a:lstStyle/>
              <a:p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nl-NL" dirty="0" smtClean="0"/>
              </a:p>
              <a:p>
                <a:r>
                  <a:rPr lang="nl-NL" dirty="0" smtClean="0"/>
                  <a:t>A </a:t>
                </a:r>
                <a:r>
                  <a:rPr lang="nl-NL" b="1" dirty="0" err="1" smtClean="0"/>
                  <a:t>kernelization</a:t>
                </a:r>
                <a:r>
                  <a:rPr lang="nl-NL" dirty="0" smtClean="0"/>
                  <a:t> (or </a:t>
                </a:r>
                <a:r>
                  <a:rPr lang="nl-NL" b="1" dirty="0" err="1" smtClean="0"/>
                  <a:t>kernel</a:t>
                </a:r>
                <a:r>
                  <a:rPr lang="nl-NL" dirty="0" smtClean="0"/>
                  <a:t>)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is an algorithm that,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, takes time polynomial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and outputs an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A </a:t>
                </a:r>
                <a:r>
                  <a:rPr lang="nl-NL" b="1" dirty="0" err="1" smtClean="0"/>
                  <a:t>polynomial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kernel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kernel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whose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function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polynomial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  <a:blipFill rotWithShape="0">
                <a:blip r:embed="rId2"/>
                <a:stretch>
                  <a:fillRect l="-963" t="-1575" r="-1556" b="-19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1187624" y="4293096"/>
            <a:ext cx="6624736" cy="2077674"/>
            <a:chOff x="1187624" y="2780928"/>
            <a:chExt cx="6624736" cy="2077674"/>
          </a:xfrm>
        </p:grpSpPr>
        <p:pic>
          <p:nvPicPr>
            <p:cNvPr id="6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PTiffKernel"/>
          <p:cNvSpPr/>
          <p:nvPr/>
        </p:nvSpPr>
        <p:spPr bwMode="auto">
          <a:xfrm>
            <a:off x="971600" y="4508996"/>
            <a:ext cx="7200800" cy="15841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b="1" dirty="0" smtClean="0"/>
              <a:t>Theorem.</a:t>
            </a:r>
            <a:r>
              <a:rPr lang="en-US" sz="2400" dirty="0" smtClean="0"/>
              <a:t> A parameterized problem is fixed-parameter tractable if and only if it is decidable and has a kernel (of arbitrary size)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9339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are here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To create the recipes that make computers solve our problems </a:t>
                </a:r>
                <a:r>
                  <a:rPr lang="en-US" b="1" dirty="0" smtClean="0"/>
                  <a:t>efficiently</a:t>
                </a:r>
              </a:p>
              <a:p>
                <a:pPr lvl="1"/>
                <a:r>
                  <a:rPr lang="en-US" dirty="0" smtClean="0"/>
                  <a:t>With a bounded number of resources (memory, time)</a:t>
                </a:r>
              </a:p>
              <a:p>
                <a:r>
                  <a:rPr lang="en-US" dirty="0" smtClean="0"/>
                  <a:t>We measure the quality of an algorithm by the dependence of its </a:t>
                </a:r>
                <a:r>
                  <a:rPr lang="en-US" b="1" dirty="0" smtClean="0"/>
                  <a:t>running time</a:t>
                </a:r>
                <a:r>
                  <a:rPr lang="en-US" dirty="0" smtClean="0"/>
                  <a:t> on the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of the input</a:t>
                </a:r>
              </a:p>
              <a:p>
                <a:pPr lvl="1"/>
                <a:r>
                  <a:rPr lang="en-US" dirty="0" smtClean="0"/>
                  <a:t>For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-bit input, the running time can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Smaller functions are better, but as a general guideline:</a:t>
                </a:r>
              </a:p>
              <a:p>
                <a:pPr lvl="2"/>
                <a:r>
                  <a:rPr lang="en-US" dirty="0" smtClean="0"/>
                  <a:t>Polynomials are good, exponential functions are bad</a:t>
                </a:r>
              </a:p>
              <a:p>
                <a:r>
                  <a:rPr lang="en-US" dirty="0" smtClean="0"/>
                  <a:t>Unfortunately, many </a:t>
                </a:r>
                <a:r>
                  <a:rPr lang="en-US" dirty="0"/>
                  <a:t>problems are </a:t>
                </a:r>
                <a:r>
                  <a:rPr lang="en-US" b="1" dirty="0" smtClean="0"/>
                  <a:t>NP-complete</a:t>
                </a:r>
              </a:p>
              <a:p>
                <a:r>
                  <a:rPr lang="en-US" dirty="0" smtClean="0"/>
                  <a:t>We believe that for NP-complete problems, there is no algorithm that:</a:t>
                </a:r>
              </a:p>
              <a:p>
                <a:pPr lvl="1"/>
                <a:r>
                  <a:rPr lang="en-US" dirty="0" smtClean="0"/>
                  <a:t>always gives the </a:t>
                </a:r>
                <a:r>
                  <a:rPr lang="en-US" b="1" dirty="0" smtClean="0"/>
                  <a:t>right answer</a:t>
                </a:r>
                <a:r>
                  <a:rPr lang="en-US" dirty="0" smtClean="0"/>
                  <a:t>, and whose</a:t>
                </a:r>
              </a:p>
              <a:p>
                <a:pPr lvl="1"/>
                <a:r>
                  <a:rPr lang="en-US" dirty="0" smtClean="0"/>
                  <a:t>running time is bounded by a </a:t>
                </a:r>
                <a:r>
                  <a:rPr lang="en-US" b="1" dirty="0" smtClean="0"/>
                  <a:t>polynomial</a:t>
                </a:r>
                <a:r>
                  <a:rPr lang="en-US" dirty="0" smtClean="0"/>
                  <a:t> function of the input size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360" r="-2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hidden="1"/>
          <p:cNvPicPr>
            <a:picLocks noChangeAspect="1"/>
          </p:cNvPicPr>
          <p:nvPr/>
        </p:nvPicPr>
        <p:blipFill rotWithShape="1">
          <a:blip r:embed="rId3"/>
          <a:srcRect l="20470" t="29001" r="21650" b="12900"/>
          <a:stretch/>
        </p:blipFill>
        <p:spPr>
          <a:xfrm>
            <a:off x="1835696" y="2177567"/>
            <a:ext cx="5256584" cy="2968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663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Feedback </a:t>
            </a:r>
            <a:r>
              <a:rPr lang="nl-NL" cap="small" dirty="0" err="1" smtClean="0"/>
              <a:t>Arc</a:t>
            </a:r>
            <a:r>
              <a:rPr lang="nl-NL" cap="small" dirty="0" smtClean="0"/>
              <a:t> Set in </a:t>
            </a:r>
            <a:r>
              <a:rPr lang="nl-NL" cap="small" dirty="0" err="1" smtClean="0"/>
              <a:t>Tournaments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/>
                  <a:t>A </a:t>
                </a:r>
                <a:r>
                  <a:rPr lang="en-US" dirty="0" smtClean="0"/>
                  <a:t>tournament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directed edges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		such that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acyclic?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5" name="Fast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2954338"/>
            <a:ext cx="3057525" cy="3171825"/>
          </a:xfrm>
          <a:prstGeom prst="rect">
            <a:avLst/>
          </a:prstGeom>
        </p:spPr>
      </p:pic>
      <p:pic>
        <p:nvPicPr>
          <p:cNvPr id="10" name="Sol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622" y="2954338"/>
            <a:ext cx="30575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34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en-US" cap="small" dirty="0"/>
              <a:t>Feedback Arc </a:t>
            </a:r>
            <a:r>
              <a:rPr lang="en-US" cap="small" dirty="0" smtClean="0"/>
              <a:t>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/>
                  <a:t>(</a:t>
                </a:r>
                <a:r>
                  <a:rPr lang="nl-NL" dirty="0" smtClean="0"/>
                  <a:t>R1) </a:t>
                </a:r>
                <a:r>
                  <a:rPr lang="en-US" dirty="0"/>
                  <a:t>If vertex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not in any triangle, then remove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(R2) If </a:t>
                </a:r>
                <a:r>
                  <a:rPr lang="en-US" dirty="0"/>
                  <a:t>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distinct triangles, reverse it and decrease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</a:t>
                </a:r>
                <a:r>
                  <a:rPr lang="en-US" dirty="0" smtClean="0"/>
                  <a:t>one</a:t>
                </a:r>
              </a:p>
              <a:p>
                <a:pPr marL="0" indent="0">
                  <a:buNone/>
                </a:pPr>
                <a:r>
                  <a:rPr lang="nl-NL" dirty="0" smtClean="0"/>
                  <a:t>(</a:t>
                </a:r>
                <a:r>
                  <a:rPr lang="nl-NL" dirty="0"/>
                  <a:t>R3) </a:t>
                </a:r>
                <a:r>
                  <a:rPr lang="nl-NL" dirty="0" err="1"/>
                  <a:t>If</a:t>
                </a:r>
                <a:r>
                  <a:rPr lang="nl-NL" dirty="0"/>
                  <a:t> the </a:t>
                </a:r>
                <a:r>
                  <a:rPr lang="nl-NL" dirty="0" err="1"/>
                  <a:t>previous</a:t>
                </a:r>
                <a:r>
                  <a:rPr lang="nl-NL" dirty="0"/>
                  <a:t> </a:t>
                </a:r>
                <a:r>
                  <a:rPr lang="nl-NL" dirty="0" err="1"/>
                  <a:t>rules</a:t>
                </a:r>
                <a:r>
                  <a:rPr lang="nl-NL" dirty="0"/>
                  <a:t> are </a:t>
                </a:r>
                <a:r>
                  <a:rPr lang="nl-NL" dirty="0" err="1"/>
                  <a:t>not</a:t>
                </a:r>
                <a:r>
                  <a:rPr lang="nl-NL" dirty="0"/>
                  <a:t> </a:t>
                </a:r>
                <a:r>
                  <a:rPr lang="nl-NL" dirty="0" err="1"/>
                  <a:t>applicable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has more </a:t>
                </a:r>
                <a:r>
                  <a:rPr lang="nl-NL" dirty="0" err="1"/>
                  <a:t>than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smtClean="0"/>
                  <a:t>vertices,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/>
                  <a:t>conclude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we are </a:t>
                </a:r>
                <a:r>
                  <a:rPr lang="nl-NL" dirty="0" err="1"/>
                  <a:t>dealing</a:t>
                </a:r>
                <a:r>
                  <a:rPr lang="nl-NL" dirty="0"/>
                  <a:t> </a:t>
                </a:r>
                <a:r>
                  <a:rPr lang="nl-NL" dirty="0" err="1"/>
                  <a:t>with</a:t>
                </a:r>
                <a:r>
                  <a:rPr lang="nl-NL" dirty="0"/>
                  <a:t> a </a:t>
                </a:r>
                <a:r>
                  <a:rPr lang="nl-NL" cap="small" dirty="0"/>
                  <a:t>no</a:t>
                </a:r>
                <a:r>
                  <a:rPr lang="nl-NL" dirty="0"/>
                  <a:t>-</a:t>
                </a:r>
                <a:r>
                  <a:rPr lang="nl-NL" dirty="0" err="1"/>
                  <a:t>instance</a:t>
                </a:r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11" name="Graph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3617809"/>
            <a:ext cx="2867025" cy="2924175"/>
          </a:xfrm>
          <a:prstGeom prst="rect">
            <a:avLst/>
          </a:prstGeom>
        </p:spPr>
      </p:pic>
      <p:pic>
        <p:nvPicPr>
          <p:cNvPr id="12" name="Graph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7" y="3617808"/>
            <a:ext cx="2867025" cy="2924175"/>
          </a:xfrm>
          <a:prstGeom prst="rect">
            <a:avLst/>
          </a:prstGeom>
        </p:spPr>
      </p:pic>
      <p:pic>
        <p:nvPicPr>
          <p:cNvPr id="14" name="DistinctTriangles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12" y="3941763"/>
            <a:ext cx="2314575" cy="2400300"/>
          </a:xfrm>
          <a:prstGeom prst="rect">
            <a:avLst/>
          </a:prstGeom>
        </p:spPr>
      </p:pic>
      <p:pic>
        <p:nvPicPr>
          <p:cNvPr id="15" name="DistinctTriangles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711" y="3951181"/>
            <a:ext cx="2314575" cy="2400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orem"/>
              <p:cNvSpPr/>
              <p:nvPr/>
            </p:nvSpPr>
            <p:spPr bwMode="auto">
              <a:xfrm>
                <a:off x="971600" y="4508996"/>
                <a:ext cx="7200800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b="1" dirty="0" err="1" smtClean="0"/>
                  <a:t>Theorem</a:t>
                </a:r>
                <a:r>
                  <a:rPr lang="nl-NL" sz="2800" b="1" dirty="0"/>
                  <a:t>.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800" dirty="0" smtClean="0"/>
                  <a:t>-</a:t>
                </a:r>
                <a:r>
                  <a:rPr lang="nl-NL" sz="2800" cap="small" dirty="0" smtClean="0"/>
                  <a:t>Feedback </a:t>
                </a:r>
                <a:r>
                  <a:rPr lang="nl-NL" sz="2800" cap="small" dirty="0" err="1"/>
                  <a:t>Arc</a:t>
                </a:r>
                <a:r>
                  <a:rPr lang="nl-NL" sz="2800" cap="small" dirty="0"/>
                  <a:t> Set in </a:t>
                </a:r>
                <a:r>
                  <a:rPr lang="nl-NL" sz="2800" cap="small" dirty="0" err="1"/>
                  <a:t>Tournaments</a:t>
                </a:r>
                <a:r>
                  <a:rPr lang="nl-NL" sz="2800" dirty="0"/>
                  <a:t> has a </a:t>
                </a:r>
                <a:r>
                  <a:rPr lang="nl-NL" sz="2800" dirty="0" err="1"/>
                  <a:t>kernel</a:t>
                </a:r>
                <a:r>
                  <a:rPr lang="nl-NL" sz="2800" dirty="0"/>
                  <a:t> </a:t>
                </a:r>
                <a:r>
                  <a:rPr lang="nl-NL" sz="2800" dirty="0" err="1"/>
                  <a:t>with</a:t>
                </a:r>
                <a:r>
                  <a:rPr lang="nl-NL" sz="2800" dirty="0"/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sz="2800" dirty="0"/>
                  <a:t> vertices</a:t>
                </a:r>
              </a:p>
            </p:txBody>
          </p:sp>
        </mc:Choice>
        <mc:Fallback xmlns="">
          <p:sp>
            <p:nvSpPr>
              <p:cNvPr id="1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4508996"/>
                <a:ext cx="7200800" cy="158417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333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High-level </a:t>
            </a:r>
            <a:r>
              <a:rPr lang="nl-NL" dirty="0" err="1" smtClean="0"/>
              <a:t>kernelization</a:t>
            </a:r>
            <a:r>
              <a:rPr lang="nl-NL" dirty="0" smtClean="0"/>
              <a:t> </a:t>
            </a:r>
            <a:r>
              <a:rPr lang="nl-NL" dirty="0" err="1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Compare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cap="small" dirty="0"/>
              <a:t>Vertex Cover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(R1) deals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 smtClean="0"/>
              <a:t>elements</a:t>
            </a:r>
            <a:r>
              <a:rPr lang="nl-NL" dirty="0" smtClean="0"/>
              <a:t> </a:t>
            </a:r>
            <a:r>
              <a:rPr lang="nl-NL" dirty="0" err="1"/>
              <a:t>that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 smtClean="0"/>
              <a:t>constrain</a:t>
            </a:r>
            <a:r>
              <a:rPr lang="nl-NL" dirty="0" smtClean="0"/>
              <a:t> </a:t>
            </a:r>
            <a:r>
              <a:rPr lang="nl-NL" dirty="0"/>
              <a:t>the solution</a:t>
            </a:r>
          </a:p>
          <a:p>
            <a:pPr lvl="1"/>
            <a:r>
              <a:rPr lang="nl-NL" dirty="0"/>
              <a:t>(R2) deals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elements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in </a:t>
            </a:r>
            <a:r>
              <a:rPr lang="nl-NL" dirty="0" err="1"/>
              <a:t>any</a:t>
            </a:r>
            <a:r>
              <a:rPr lang="nl-NL" dirty="0"/>
              <a:t> solution</a:t>
            </a:r>
          </a:p>
          <a:p>
            <a:pPr lvl="1"/>
            <a:r>
              <a:rPr lang="nl-NL" dirty="0"/>
              <a:t>(R3) deals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graphs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remain</a:t>
            </a:r>
            <a:r>
              <a:rPr lang="nl-NL" dirty="0"/>
              <a:t> large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 smtClean="0"/>
              <a:t>reduction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14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00" y="692696"/>
            <a:ext cx="2856600" cy="303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Bounded-depth search trees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692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b="1" dirty="0" smtClean="0"/>
                  <a:t>branching algorithm</a:t>
                </a:r>
                <a:r>
                  <a:rPr lang="en-US" dirty="0" smtClean="0"/>
                  <a:t> that explores a </a:t>
                </a:r>
                <a:r>
                  <a:rPr lang="en-US" b="1" dirty="0" smtClean="0"/>
                  <a:t>search tree of bounded depth </a:t>
                </a:r>
                <a:r>
                  <a:rPr lang="en-US" dirty="0" smtClean="0"/>
                  <a:t>is one of the simplest types of FPT algorithms</a:t>
                </a:r>
              </a:p>
              <a:p>
                <a:r>
                  <a:rPr lang="en-US" dirty="0" smtClean="0"/>
                  <a:t>Main idea:</a:t>
                </a:r>
              </a:p>
              <a:p>
                <a:pPr lvl="1"/>
                <a:r>
                  <a:rPr lang="en-US" dirty="0" smtClean="0"/>
                  <a:t>Reduce problem instance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solving a bounded number of instances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you can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in polynomial time using the answers to two instances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, then the problem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nl-NL" dirty="0" smtClean="0"/>
                  <a:t>(</a:t>
                </a:r>
                <a:r>
                  <a:rPr lang="nl-NL" dirty="0" err="1" smtClean="0"/>
                  <a:t>assuming</a:t>
                </a:r>
                <a:r>
                  <a:rPr lang="nl-NL" dirty="0" smtClean="0"/>
                  <a:t> the case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-time </a:t>
                </a:r>
                <a:r>
                  <a:rPr lang="nl-NL" dirty="0" err="1" smtClean="0"/>
                  <a:t>solvable</a:t>
                </a:r>
                <a:r>
                  <a:rPr lang="nl-NL" dirty="0" smtClean="0"/>
                  <a:t>)</a:t>
                </a:r>
                <a:endParaRPr lang="en-US" dirty="0" smtClean="0"/>
              </a:p>
              <a:p>
                <a:r>
                  <a:rPr lang="en-US" dirty="0" smtClean="0"/>
                  <a:t>If you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subproblems</a:t>
                </a:r>
                <a:r>
                  <a:rPr lang="en-US" dirty="0" smtClean="0"/>
                  <a:t> instead of 2, then the problem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2"/>
                <a:stretch>
                  <a:fillRect l="-1185" t="-1112" r="-1778" b="-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174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search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962926" y="2060848"/>
                <a:ext cx="1368152" cy="57606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=3)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926" y="2060848"/>
                <a:ext cx="1368152" cy="57606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20114" y="4724036"/>
            <a:ext cx="7903773" cy="435786"/>
            <a:chOff x="755576" y="3139098"/>
            <a:chExt cx="7903773" cy="435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755576" y="3140967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Rounded 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576" y="3140967"/>
                  <a:ext cx="864096" cy="433917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1759839" y="314096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9839" y="3140966"/>
                  <a:ext cx="864096" cy="433917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2764102" y="3139099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4102" y="3139099"/>
                  <a:ext cx="864096" cy="433917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3768365" y="3139098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68365" y="3139098"/>
                  <a:ext cx="864096" cy="433917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 bwMode="auto">
                <a:xfrm>
                  <a:off x="4782464" y="3140967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82464" y="3140967"/>
                  <a:ext cx="864096" cy="433917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/>
                <p:cNvSpPr/>
                <p:nvPr/>
              </p:nvSpPr>
              <p:spPr bwMode="auto">
                <a:xfrm>
                  <a:off x="5786727" y="314096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Rounded 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86727" y="3140966"/>
                  <a:ext cx="864096" cy="433917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6790990" y="3139099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Rounded 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0990" y="3139099"/>
                  <a:ext cx="864096" cy="433917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 bwMode="auto">
                <a:xfrm>
                  <a:off x="7795253" y="3139098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95253" y="3139098"/>
                  <a:ext cx="864096" cy="433917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1168913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913" y="3935686"/>
                <a:ext cx="864096" cy="433917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3144775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4775" y="3935686"/>
                <a:ext cx="864096" cy="433917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5203696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3696" y="3935686"/>
                <a:ext cx="864096" cy="433917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7208049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049" y="3935686"/>
                <a:ext cx="864096" cy="433917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>
                <a:off x="2196592" y="3104092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592" y="3104092"/>
                <a:ext cx="864096" cy="433917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6231375" y="3104092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1375" y="3104092"/>
                <a:ext cx="864096" cy="433917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12" idx="2"/>
            <a:endCxn id="31" idx="3"/>
          </p:cNvCxnSpPr>
          <p:nvPr/>
        </p:nvCxnSpPr>
        <p:spPr bwMode="auto">
          <a:xfrm flipH="1">
            <a:off x="3060688" y="2636912"/>
            <a:ext cx="1586314" cy="6841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12" idx="2"/>
            <a:endCxn id="33" idx="1"/>
          </p:cNvCxnSpPr>
          <p:nvPr/>
        </p:nvCxnSpPr>
        <p:spPr bwMode="auto">
          <a:xfrm>
            <a:off x="4647002" y="2636912"/>
            <a:ext cx="1584373" cy="6841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1" idx="2"/>
            <a:endCxn id="23" idx="0"/>
          </p:cNvCxnSpPr>
          <p:nvPr/>
        </p:nvCxnSpPr>
        <p:spPr bwMode="auto">
          <a:xfrm flipH="1">
            <a:off x="1600961" y="3538009"/>
            <a:ext cx="1027679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1" idx="2"/>
            <a:endCxn id="24" idx="0"/>
          </p:cNvCxnSpPr>
          <p:nvPr/>
        </p:nvCxnSpPr>
        <p:spPr bwMode="auto">
          <a:xfrm>
            <a:off x="2628640" y="3538009"/>
            <a:ext cx="948183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33" idx="2"/>
            <a:endCxn id="25" idx="0"/>
          </p:cNvCxnSpPr>
          <p:nvPr/>
        </p:nvCxnSpPr>
        <p:spPr bwMode="auto">
          <a:xfrm flipH="1">
            <a:off x="5635744" y="3538009"/>
            <a:ext cx="1027679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33" idx="2"/>
            <a:endCxn id="26" idx="0"/>
          </p:cNvCxnSpPr>
          <p:nvPr/>
        </p:nvCxnSpPr>
        <p:spPr bwMode="auto">
          <a:xfrm>
            <a:off x="6663423" y="3538009"/>
            <a:ext cx="976674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23" idx="2"/>
            <a:endCxn id="13" idx="0"/>
          </p:cNvCxnSpPr>
          <p:nvPr/>
        </p:nvCxnSpPr>
        <p:spPr bwMode="auto">
          <a:xfrm flipH="1">
            <a:off x="1052162" y="4369603"/>
            <a:ext cx="548799" cy="3563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23" idx="2"/>
            <a:endCxn id="15" idx="0"/>
          </p:cNvCxnSpPr>
          <p:nvPr/>
        </p:nvCxnSpPr>
        <p:spPr bwMode="auto">
          <a:xfrm>
            <a:off x="1600961" y="4369603"/>
            <a:ext cx="455464" cy="3563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24" idx="2"/>
            <a:endCxn id="16" idx="0"/>
          </p:cNvCxnSpPr>
          <p:nvPr/>
        </p:nvCxnSpPr>
        <p:spPr bwMode="auto">
          <a:xfrm flipH="1">
            <a:off x="3060688" y="4369603"/>
            <a:ext cx="516135" cy="35443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24" idx="2"/>
            <a:endCxn id="17" idx="0"/>
          </p:cNvCxnSpPr>
          <p:nvPr/>
        </p:nvCxnSpPr>
        <p:spPr bwMode="auto">
          <a:xfrm>
            <a:off x="3576823" y="4369603"/>
            <a:ext cx="488128" cy="3544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25" idx="2"/>
            <a:endCxn id="18" idx="0"/>
          </p:cNvCxnSpPr>
          <p:nvPr/>
        </p:nvCxnSpPr>
        <p:spPr bwMode="auto">
          <a:xfrm flipH="1">
            <a:off x="5079050" y="4369603"/>
            <a:ext cx="556694" cy="3563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25" idx="2"/>
            <a:endCxn id="19" idx="0"/>
          </p:cNvCxnSpPr>
          <p:nvPr/>
        </p:nvCxnSpPr>
        <p:spPr bwMode="auto">
          <a:xfrm>
            <a:off x="5635744" y="4369603"/>
            <a:ext cx="447569" cy="3563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26" idx="2"/>
            <a:endCxn id="20" idx="0"/>
          </p:cNvCxnSpPr>
          <p:nvPr/>
        </p:nvCxnSpPr>
        <p:spPr bwMode="auto">
          <a:xfrm flipH="1">
            <a:off x="7087576" y="4369603"/>
            <a:ext cx="552521" cy="35443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26" idx="2"/>
            <a:endCxn id="21" idx="0"/>
          </p:cNvCxnSpPr>
          <p:nvPr/>
        </p:nvCxnSpPr>
        <p:spPr bwMode="auto">
          <a:xfrm>
            <a:off x="7640097" y="4369603"/>
            <a:ext cx="451742" cy="3544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14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Analysis of </a:t>
            </a:r>
            <a:r>
              <a:rPr lang="nl-NL" dirty="0" err="1"/>
              <a:t>bounded-depth</a:t>
            </a:r>
            <a:r>
              <a:rPr lang="nl-NL" dirty="0"/>
              <a:t> search trees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If the parameter </a:t>
                </a:r>
                <a:r>
                  <a:rPr lang="nl-NL" dirty="0" err="1"/>
                  <a:t>decreases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each</a:t>
                </a:r>
                <a:r>
                  <a:rPr lang="nl-NL" dirty="0"/>
                  <a:t> </a:t>
                </a:r>
                <a:r>
                  <a:rPr lang="nl-NL" dirty="0" err="1"/>
                  <a:t>recursive</a:t>
                </a:r>
                <a:r>
                  <a:rPr lang="nl-NL" dirty="0"/>
                  <a:t> call, the </a:t>
                </a:r>
                <a:r>
                  <a:rPr lang="nl-NL" dirty="0" err="1"/>
                  <a:t>depth</a:t>
                </a:r>
                <a:r>
                  <a:rPr lang="nl-NL" dirty="0"/>
                  <a:t> of the tree is at most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nl-NL" dirty="0" smtClean="0"/>
                  <a:t># </a:t>
                </a:r>
                <a:r>
                  <a:rPr lang="nl-NL" dirty="0" err="1"/>
                  <a:t>nodes</a:t>
                </a:r>
                <a:r>
                  <a:rPr lang="nl-NL" dirty="0"/>
                  <a:t> in a </a:t>
                </a:r>
                <a:r>
                  <a:rPr lang="nl-NL" dirty="0" err="1"/>
                  <a:t>depth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dirty="0"/>
                  <a:t> tree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leaves</a:t>
                </a:r>
                <a:r>
                  <a:rPr lang="nl-NL" dirty="0"/>
                  <a:t>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Usually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sufficient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bound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number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leaves</a:t>
                </a:r>
                <a:endParaRPr lang="en-US" dirty="0"/>
              </a:p>
              <a:p>
                <a:r>
                  <a:rPr lang="nl-NL" dirty="0" err="1"/>
                  <a:t>If</a:t>
                </a:r>
                <a:r>
                  <a:rPr lang="nl-NL" dirty="0"/>
                  <a:t> the </a:t>
                </a:r>
                <a:r>
                  <a:rPr lang="nl-NL" dirty="0" err="1"/>
                  <a:t>computation</a:t>
                </a:r>
                <a:r>
                  <a:rPr lang="nl-NL" dirty="0"/>
                  <a:t> in </a:t>
                </a:r>
                <a:r>
                  <a:rPr lang="nl-NL" dirty="0" err="1"/>
                  <a:t>each</a:t>
                </a:r>
                <a:r>
                  <a:rPr lang="nl-NL" dirty="0"/>
                  <a:t> node takes </a:t>
                </a:r>
                <a:r>
                  <a:rPr lang="nl-NL" dirty="0" err="1"/>
                  <a:t>polynomial</a:t>
                </a:r>
                <a:r>
                  <a:rPr lang="nl-NL" dirty="0"/>
                  <a:t> time, </a:t>
                </a:r>
                <a:r>
                  <a:rPr lang="nl-NL" dirty="0" err="1"/>
                  <a:t>total</a:t>
                </a:r>
                <a:r>
                  <a:rPr lang="nl-NL" dirty="0"/>
                  <a:t> running time is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7" y="4656821"/>
            <a:ext cx="4176466" cy="16661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8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Vertex Cover</a:t>
            </a:r>
            <a:r>
              <a:rPr lang="en-US" dirty="0"/>
              <a:t>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		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3434738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1" y="3434737"/>
            <a:ext cx="45243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2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</a:t>
            </a:r>
            <a:r>
              <a:rPr lang="en-US" i="0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Algorithm</a:t>
                </a:r>
                <a:r>
                  <a:rPr lang="en-US" cap="small" dirty="0" smtClean="0"/>
                  <a:t> VC(</a:t>
                </a: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integer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return </a:t>
                </a:r>
                <a:r>
                  <a:rPr lang="en-US" cap="small" dirty="0" smtClean="0"/>
                  <a:t>no</a:t>
                </a:r>
                <a:endParaRPr lang="en-US" b="1" cap="small" dirty="0" smtClean="0"/>
              </a:p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 edges </a:t>
                </a:r>
                <a:r>
                  <a:rPr lang="en-US" b="1" dirty="0" smtClean="0"/>
                  <a:t>then </a:t>
                </a:r>
                <a:r>
                  <a:rPr lang="en-US" dirty="0" smtClean="0"/>
                  <a:t>return</a:t>
                </a:r>
                <a:r>
                  <a:rPr lang="en-US" b="1" dirty="0" smtClean="0"/>
                  <a:t> </a:t>
                </a:r>
                <a:r>
                  <a:rPr lang="en-US" cap="small" dirty="0" smtClean="0"/>
                  <a:t>yes</a:t>
                </a:r>
              </a:p>
              <a:p>
                <a:r>
                  <a:rPr lang="en-US" b="1" dirty="0" smtClean="0"/>
                  <a:t>else </a:t>
                </a:r>
                <a:r>
                  <a:rPr lang="en-US" dirty="0" smtClean="0"/>
                  <a:t>pick an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let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its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endpoints</a:t>
                </a:r>
                <a:endParaRPr lang="nl-NL" b="1" dirty="0"/>
              </a:p>
              <a:p>
                <a:pPr lvl="1"/>
                <a:r>
                  <a:rPr lang="nl-NL" dirty="0" smtClean="0"/>
                  <a:t>return (VC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cap="small" dirty="0" smtClean="0"/>
                  <a:t>or</a:t>
                </a:r>
                <a:r>
                  <a:rPr lang="nl-NL" dirty="0" smtClean="0"/>
                  <a:t> (VC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)</a:t>
                </a:r>
                <a:endParaRPr lang="nl-NL" cap="small" dirty="0" smtClean="0"/>
              </a:p>
              <a:p>
                <a:endParaRPr lang="nl-NL" dirty="0" smtClean="0"/>
              </a:p>
              <a:p>
                <a:r>
                  <a:rPr lang="nl-NL" dirty="0" smtClean="0"/>
                  <a:t>Correct </a:t>
                </a:r>
                <a:r>
                  <a:rPr lang="nl-NL" dirty="0" err="1" smtClean="0"/>
                  <a:t>because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any</a:t>
                </a:r>
                <a:r>
                  <a:rPr lang="nl-NL" dirty="0" smtClean="0"/>
                  <a:t> vertex cover must </a:t>
                </a:r>
                <a:r>
                  <a:rPr lang="nl-NL" dirty="0" err="1" smtClean="0"/>
                  <a:t>use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vertex cover in G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uses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yields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 vertex cover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75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Running time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i="0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Every iteration </a:t>
                </a:r>
                <a:r>
                  <a:rPr lang="nl-NL" dirty="0" err="1" smtClean="0"/>
                  <a:t>either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solves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directly</a:t>
                </a:r>
                <a:r>
                  <a:rPr lang="nl-NL" dirty="0" smtClean="0"/>
                  <a:t> or </a:t>
                </a:r>
                <a:r>
                  <a:rPr lang="nl-NL" dirty="0" err="1" smtClean="0"/>
                  <a:t>makes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recursive</a:t>
                </a:r>
                <a:r>
                  <a:rPr lang="nl-NL" dirty="0" smtClean="0"/>
                  <a:t> calls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decreased</a:t>
                </a:r>
                <a:r>
                  <a:rPr lang="nl-NL" dirty="0" smtClean="0"/>
                  <a:t> parameter</a:t>
                </a:r>
              </a:p>
              <a:p>
                <a:r>
                  <a:rPr lang="nl-NL" dirty="0" smtClean="0"/>
                  <a:t>The </a:t>
                </a:r>
                <a:r>
                  <a:rPr lang="nl-NL" b="1" dirty="0" err="1" smtClean="0"/>
                  <a:t>branching</a:t>
                </a:r>
                <a:r>
                  <a:rPr lang="nl-NL" b="1" dirty="0" smtClean="0"/>
                  <a:t> factor</a:t>
                </a:r>
                <a:r>
                  <a:rPr lang="nl-NL" dirty="0" smtClean="0"/>
                  <a:t> of the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–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therefore</a:t>
                </a:r>
                <a:r>
                  <a:rPr lang="nl-NL" dirty="0" smtClean="0"/>
                  <a:t> of the search tree–is </a:t>
                </a:r>
                <a:r>
                  <a:rPr lang="nl-NL" dirty="0" err="1" smtClean="0"/>
                  <a:t>two</a:t>
                </a:r>
                <a:endParaRPr lang="nl-NL" dirty="0"/>
              </a:p>
              <a:p>
                <a:r>
                  <a:rPr lang="nl-NL" dirty="0" smtClean="0"/>
                  <a:t>Tree of </a:t>
                </a:r>
                <a:r>
                  <a:rPr lang="nl-NL" dirty="0" err="1" smtClean="0"/>
                  <a:t>depth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factor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dirty="0" smtClean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leaves</a:t>
                </a:r>
              </a:p>
              <a:p>
                <a:pPr lvl="1"/>
                <a:r>
                  <a:rPr lang="nl-NL" dirty="0" smtClean="0"/>
                  <a:t>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Much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better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from the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algorithm</a:t>
                </a:r>
              </a:p>
              <a:p>
                <a:r>
                  <a:rPr lang="nl-NL" dirty="0" err="1" smtClean="0"/>
                  <a:t>One</a:t>
                </a:r>
                <a:r>
                  <a:rPr lang="nl-NL" dirty="0" smtClean="0"/>
                  <a:t> way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faster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algorithms</a:t>
                </a:r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err="1" smtClean="0"/>
                  <a:t>Pick</a:t>
                </a:r>
                <a:r>
                  <a:rPr lang="nl-NL" dirty="0" smtClean="0"/>
                  <a:t> a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maximum degree, </a:t>
                </a:r>
                <a:r>
                  <a:rPr lang="en-US" dirty="0" err="1" smtClean="0"/>
                  <a:t>recurse</a:t>
                </a:r>
                <a:r>
                  <a:rPr lang="en-US" dirty="0" smtClean="0"/>
                  <a:t> on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296" b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925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NP-complete problems</a:t>
            </a:r>
            <a:endParaRPr lang="en-US" dirty="0"/>
          </a:p>
        </p:txBody>
      </p:sp>
      <p:sp useBgFill="1">
        <p:nvSpPr>
          <p:cNvPr id="5" name="Straight Connector 4"/>
          <p:cNvSpPr/>
          <p:nvPr/>
        </p:nvSpPr>
        <p:spPr>
          <a:xfrm>
            <a:off x="457200" y="1197576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 useBgFill="1">
        <p:nvSpPr>
          <p:cNvPr id="6" name="Freeform 5"/>
          <p:cNvSpPr/>
          <p:nvPr/>
        </p:nvSpPr>
        <p:spPr>
          <a:xfrm>
            <a:off x="457200" y="1197576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 smtClean="0"/>
              <a:t>Approximation</a:t>
            </a:r>
            <a:endParaRPr lang="en-US" sz="1900" kern="1200" dirty="0"/>
          </a:p>
        </p:txBody>
      </p:sp>
      <p:sp useBgFill="1">
        <p:nvSpPr>
          <p:cNvPr id="8" name="Freeform 7"/>
          <p:cNvSpPr/>
          <p:nvPr/>
        </p:nvSpPr>
        <p:spPr>
          <a:xfrm>
            <a:off x="2226564" y="1242332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Sacrifice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quality</a:t>
            </a:r>
            <a:r>
              <a:rPr lang="nl-NL" sz="1600" kern="1200" dirty="0" smtClean="0"/>
              <a:t> of the solution: </a:t>
            </a:r>
            <a:r>
              <a:rPr lang="nl-NL" sz="1600" kern="1200" dirty="0" err="1" smtClean="0"/>
              <a:t>quickly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find</a:t>
            </a:r>
            <a:r>
              <a:rPr lang="nl-NL" sz="1600" kern="1200" dirty="0" smtClean="0"/>
              <a:t> a solution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is </a:t>
            </a:r>
            <a:r>
              <a:rPr lang="nl-NL" sz="1600" i="1" kern="1200" dirty="0" err="1" smtClean="0"/>
              <a:t>provably</a:t>
            </a:r>
            <a:r>
              <a:rPr lang="nl-NL" sz="1600" i="1" kern="1200" dirty="0" smtClean="0"/>
              <a:t> </a:t>
            </a:r>
            <a:r>
              <a:rPr lang="nl-NL" sz="1600" i="1" kern="1200" dirty="0" err="1" smtClean="0"/>
              <a:t>not</a:t>
            </a:r>
            <a:r>
              <a:rPr lang="nl-NL" sz="1600" i="1" kern="1200" dirty="0" smtClean="0"/>
              <a:t> </a:t>
            </a:r>
            <a:r>
              <a:rPr lang="nl-NL" sz="1600" i="1" kern="1200" dirty="0" err="1" smtClean="0"/>
              <a:t>very</a:t>
            </a:r>
            <a:r>
              <a:rPr lang="nl-NL" sz="1600" i="1" kern="1200" dirty="0" smtClean="0"/>
              <a:t> bad</a:t>
            </a:r>
            <a:endParaRPr lang="en-US" sz="1600" kern="1200" dirty="0"/>
          </a:p>
        </p:txBody>
      </p:sp>
      <p:sp useBgFill="1">
        <p:nvSpPr>
          <p:cNvPr id="9" name="Straight Connector 8"/>
          <p:cNvSpPr/>
          <p:nvPr/>
        </p:nvSpPr>
        <p:spPr>
          <a:xfrm>
            <a:off x="2103120" y="2137455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 useBgFill="1">
        <p:nvSpPr>
          <p:cNvPr id="10" name="Straight Connector 9"/>
          <p:cNvSpPr/>
          <p:nvPr/>
        </p:nvSpPr>
        <p:spPr>
          <a:xfrm>
            <a:off x="457200" y="2183173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 useBgFill="1">
        <p:nvSpPr>
          <p:cNvPr id="11" name="Freeform 10"/>
          <p:cNvSpPr/>
          <p:nvPr/>
        </p:nvSpPr>
        <p:spPr>
          <a:xfrm>
            <a:off x="457200" y="2183173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 smtClean="0"/>
              <a:t>Local</a:t>
            </a:r>
            <a:r>
              <a:rPr lang="nl-NL" sz="1900" kern="1200" dirty="0" smtClean="0"/>
              <a:t> search</a:t>
            </a:r>
            <a:endParaRPr lang="en-US" sz="1900" kern="1200" dirty="0"/>
          </a:p>
        </p:txBody>
      </p:sp>
      <p:sp useBgFill="1">
        <p:nvSpPr>
          <p:cNvPr id="12" name="Freeform 11"/>
          <p:cNvSpPr/>
          <p:nvPr/>
        </p:nvSpPr>
        <p:spPr>
          <a:xfrm>
            <a:off x="2226564" y="2227929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Quickly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find</a:t>
            </a:r>
            <a:r>
              <a:rPr lang="nl-NL" sz="1600" kern="1200" dirty="0" smtClean="0"/>
              <a:t> a solution </a:t>
            </a:r>
            <a:r>
              <a:rPr lang="nl-NL" sz="1600" kern="1200" dirty="0" err="1" smtClean="0"/>
              <a:t>for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which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you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cannot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give</a:t>
            </a:r>
            <a:r>
              <a:rPr lang="nl-NL" sz="1600" kern="1200" dirty="0" smtClean="0"/>
              <a:t> </a:t>
            </a:r>
            <a:r>
              <a:rPr lang="nl-NL" sz="1600" b="1" kern="1200" dirty="0" err="1" smtClean="0"/>
              <a:t>any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quality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guarantee</a:t>
            </a:r>
            <a:r>
              <a:rPr lang="nl-NL" sz="1600" b="0" kern="1200" dirty="0" smtClean="0"/>
              <a:t> (but </a:t>
            </a:r>
            <a:r>
              <a:rPr lang="nl-NL" sz="1600" b="0" kern="1200" dirty="0" err="1" smtClean="0"/>
              <a:t>which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might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often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be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good</a:t>
            </a:r>
            <a:r>
              <a:rPr lang="nl-NL" sz="1600" b="0" kern="1200" dirty="0" smtClean="0"/>
              <a:t>)</a:t>
            </a:r>
            <a:endParaRPr lang="en-US" sz="1600" kern="1200" dirty="0"/>
          </a:p>
        </p:txBody>
      </p:sp>
      <p:sp useBgFill="1">
        <p:nvSpPr>
          <p:cNvPr id="13" name="Straight Connector 12"/>
          <p:cNvSpPr/>
          <p:nvPr/>
        </p:nvSpPr>
        <p:spPr>
          <a:xfrm>
            <a:off x="2103120" y="3123051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 useBgFill="1">
        <p:nvSpPr>
          <p:cNvPr id="14" name="Straight Connector 13"/>
          <p:cNvSpPr/>
          <p:nvPr/>
        </p:nvSpPr>
        <p:spPr>
          <a:xfrm>
            <a:off x="457200" y="3168770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 useBgFill="1">
        <p:nvSpPr>
          <p:cNvPr id="15" name="Freeform 14"/>
          <p:cNvSpPr/>
          <p:nvPr/>
        </p:nvSpPr>
        <p:spPr>
          <a:xfrm>
            <a:off x="457200" y="3168770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 smtClean="0"/>
              <a:t>Branch</a:t>
            </a:r>
            <a:r>
              <a:rPr lang="nl-NL" sz="1900" kern="1200" dirty="0" smtClean="0"/>
              <a:t> &amp; </a:t>
            </a:r>
            <a:r>
              <a:rPr lang="nl-NL" sz="1900" kern="1200" dirty="0" err="1" smtClean="0"/>
              <a:t>bound</a:t>
            </a:r>
            <a:endParaRPr lang="en-US" sz="1900" kern="1200" dirty="0"/>
          </a:p>
        </p:txBody>
      </p:sp>
      <p:sp useBgFill="1">
        <p:nvSpPr>
          <p:cNvPr id="16" name="Freeform 15"/>
          <p:cNvSpPr/>
          <p:nvPr/>
        </p:nvSpPr>
        <p:spPr>
          <a:xfrm>
            <a:off x="2226564" y="3213526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Sacrifice</a:t>
            </a:r>
            <a:r>
              <a:rPr lang="nl-NL" sz="1600" kern="1200" dirty="0" smtClean="0"/>
              <a:t> running time </a:t>
            </a:r>
            <a:r>
              <a:rPr lang="nl-NL" sz="1600" kern="1200" dirty="0" err="1" smtClean="0"/>
              <a:t>guarantees</a:t>
            </a:r>
            <a:r>
              <a:rPr lang="nl-NL" sz="1600" kern="1200" dirty="0" smtClean="0"/>
              <a:t>: </a:t>
            </a:r>
            <a:r>
              <a:rPr lang="nl-NL" sz="1600" kern="1200" dirty="0" err="1" smtClean="0"/>
              <a:t>create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an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algorithm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for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which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you</a:t>
            </a:r>
            <a:r>
              <a:rPr lang="nl-NL" sz="1600" kern="1200" dirty="0" smtClean="0"/>
              <a:t> do </a:t>
            </a:r>
            <a:r>
              <a:rPr lang="nl-NL" sz="1600" kern="1200" dirty="0" err="1" smtClean="0"/>
              <a:t>not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know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how</a:t>
            </a:r>
            <a:r>
              <a:rPr lang="nl-NL" sz="1600" kern="1200" dirty="0" smtClean="0"/>
              <a:t> long </a:t>
            </a:r>
            <a:r>
              <a:rPr lang="nl-NL" sz="1600" kern="1200" dirty="0" err="1" smtClean="0"/>
              <a:t>it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will</a:t>
            </a:r>
            <a:r>
              <a:rPr lang="nl-NL" sz="1600" kern="1200" dirty="0" smtClean="0"/>
              <a:t> take (but </a:t>
            </a:r>
            <a:r>
              <a:rPr lang="nl-NL" sz="1600" kern="1200" dirty="0" err="1" smtClean="0"/>
              <a:t>which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might</a:t>
            </a:r>
            <a:r>
              <a:rPr lang="nl-NL" sz="1600" kern="1200" dirty="0" smtClean="0"/>
              <a:t> do well on the </a:t>
            </a:r>
            <a:r>
              <a:rPr lang="nl-NL" sz="1600" kern="1200" dirty="0" err="1" smtClean="0"/>
              <a:t>inputs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you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use</a:t>
            </a:r>
            <a:r>
              <a:rPr lang="nl-NL" sz="1600" kern="1200" dirty="0" smtClean="0"/>
              <a:t>)</a:t>
            </a:r>
            <a:endParaRPr lang="en-US" sz="1600" kern="1200" dirty="0"/>
          </a:p>
        </p:txBody>
      </p:sp>
      <p:sp useBgFill="1">
        <p:nvSpPr>
          <p:cNvPr id="17" name="Straight Connector 16"/>
          <p:cNvSpPr/>
          <p:nvPr/>
        </p:nvSpPr>
        <p:spPr>
          <a:xfrm>
            <a:off x="2103120" y="4108648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 useBgFill="1">
        <p:nvSpPr>
          <p:cNvPr id="18" name="Straight Connector 17"/>
          <p:cNvSpPr/>
          <p:nvPr/>
        </p:nvSpPr>
        <p:spPr>
          <a:xfrm>
            <a:off x="457200" y="4154367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 useBgFill="1">
        <p:nvSpPr>
          <p:cNvPr id="19" name="Freeform 18"/>
          <p:cNvSpPr/>
          <p:nvPr/>
        </p:nvSpPr>
        <p:spPr>
          <a:xfrm>
            <a:off x="457200" y="4154367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b="1" kern="1200" dirty="0" err="1" smtClean="0"/>
              <a:t>Parameterized</a:t>
            </a:r>
            <a:r>
              <a:rPr lang="nl-NL" sz="1900" b="1" kern="1200" dirty="0" smtClean="0"/>
              <a:t> </a:t>
            </a:r>
            <a:r>
              <a:rPr lang="nl-NL" sz="1900" b="1" kern="1200" dirty="0" err="1" smtClean="0"/>
              <a:t>algorithms</a:t>
            </a:r>
            <a:endParaRPr lang="en-US" sz="1900" b="1" kern="1200" dirty="0"/>
          </a:p>
        </p:txBody>
      </p:sp>
      <p:sp useBgFill="1">
        <p:nvSpPr>
          <p:cNvPr id="20" name="Freeform 19"/>
          <p:cNvSpPr/>
          <p:nvPr/>
        </p:nvSpPr>
        <p:spPr>
          <a:xfrm>
            <a:off x="2226564" y="4199123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Sacrifice</a:t>
            </a:r>
            <a:r>
              <a:rPr lang="nl-NL" sz="1600" kern="1200" dirty="0" smtClean="0"/>
              <a:t> the running time: </a:t>
            </a:r>
            <a:r>
              <a:rPr lang="nl-NL" sz="1600" kern="1200" dirty="0" err="1" smtClean="0"/>
              <a:t>allow</a:t>
            </a:r>
            <a:r>
              <a:rPr lang="nl-NL" sz="1600" kern="1200" dirty="0" smtClean="0"/>
              <a:t> the running time </a:t>
            </a:r>
            <a:r>
              <a:rPr lang="nl-NL" sz="1600" kern="1200" dirty="0" err="1" smtClean="0"/>
              <a:t>to</a:t>
            </a:r>
            <a:r>
              <a:rPr lang="nl-NL" sz="1600" kern="1200" dirty="0" smtClean="0"/>
              <a:t> have </a:t>
            </a:r>
            <a:r>
              <a:rPr lang="nl-NL" sz="1600" kern="1200" dirty="0" err="1" smtClean="0"/>
              <a:t>an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exponential</a:t>
            </a:r>
            <a:r>
              <a:rPr lang="nl-NL" sz="1600" kern="1200" dirty="0" smtClean="0"/>
              <a:t> factor, but </a:t>
            </a:r>
            <a:r>
              <a:rPr lang="nl-NL" sz="1600" kern="1200" dirty="0" err="1" smtClean="0"/>
              <a:t>ensure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the </a:t>
            </a:r>
            <a:r>
              <a:rPr lang="nl-NL" sz="1600" kern="1200" dirty="0" err="1" smtClean="0"/>
              <a:t>exponential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dependence</a:t>
            </a:r>
            <a:r>
              <a:rPr lang="nl-NL" sz="1600" kern="1200" dirty="0" smtClean="0"/>
              <a:t> is </a:t>
            </a:r>
            <a:r>
              <a:rPr lang="nl-NL" sz="1600" kern="1200" dirty="0" err="1" smtClean="0"/>
              <a:t>not</a:t>
            </a:r>
            <a:r>
              <a:rPr lang="nl-NL" sz="1600" kern="1200" dirty="0" smtClean="0"/>
              <a:t> on the </a:t>
            </a:r>
            <a:r>
              <a:rPr lang="nl-NL" sz="1600" kern="1200" dirty="0" err="1" smtClean="0"/>
              <a:t>entire</a:t>
            </a:r>
            <a:r>
              <a:rPr lang="nl-NL" sz="1600" kern="1200" dirty="0" smtClean="0"/>
              <a:t> input </a:t>
            </a:r>
            <a:r>
              <a:rPr lang="nl-NL" sz="1600" kern="1200" dirty="0" err="1" smtClean="0"/>
              <a:t>size</a:t>
            </a:r>
            <a:r>
              <a:rPr lang="nl-NL" sz="1600" kern="1200" dirty="0" smtClean="0"/>
              <a:t> but </a:t>
            </a:r>
            <a:r>
              <a:rPr lang="nl-NL" sz="1600" kern="1200" dirty="0" err="1" smtClean="0"/>
              <a:t>just</a:t>
            </a:r>
            <a:r>
              <a:rPr lang="nl-NL" sz="1600" kern="1200" dirty="0" smtClean="0"/>
              <a:t> on </a:t>
            </a:r>
            <a:r>
              <a:rPr lang="nl-NL" sz="1600" kern="1200" dirty="0" err="1" smtClean="0"/>
              <a:t>some</a:t>
            </a:r>
            <a:r>
              <a:rPr lang="nl-NL" sz="1600" kern="1200" dirty="0" smtClean="0"/>
              <a:t> parameter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is </a:t>
            </a:r>
            <a:r>
              <a:rPr lang="nl-NL" sz="1600" kern="1200" dirty="0" err="1" smtClean="0"/>
              <a:t>hopefully</a:t>
            </a:r>
            <a:r>
              <a:rPr lang="nl-NL" sz="1600" kern="1200" dirty="0" smtClean="0"/>
              <a:t> small</a:t>
            </a:r>
          </a:p>
        </p:txBody>
      </p:sp>
      <p:sp useBgFill="1">
        <p:nvSpPr>
          <p:cNvPr id="21" name="Straight Connector 20"/>
          <p:cNvSpPr/>
          <p:nvPr/>
        </p:nvSpPr>
        <p:spPr>
          <a:xfrm>
            <a:off x="2103120" y="5094245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 useBgFill="1">
        <p:nvSpPr>
          <p:cNvPr id="22" name="Straight Connector 21"/>
          <p:cNvSpPr/>
          <p:nvPr/>
        </p:nvSpPr>
        <p:spPr>
          <a:xfrm>
            <a:off x="457200" y="5139964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 useBgFill="1">
        <p:nvSpPr>
          <p:cNvPr id="23" name="Freeform 22"/>
          <p:cNvSpPr/>
          <p:nvPr/>
        </p:nvSpPr>
        <p:spPr>
          <a:xfrm>
            <a:off x="457200" y="5139964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b="1" kern="1200" dirty="0" err="1" smtClean="0"/>
              <a:t>Kernelization</a:t>
            </a:r>
            <a:endParaRPr lang="nl-NL" sz="1900" b="1" kern="1200" dirty="0" smtClean="0"/>
          </a:p>
        </p:txBody>
      </p:sp>
      <p:sp useBgFill="1">
        <p:nvSpPr>
          <p:cNvPr id="24" name="Freeform 23"/>
          <p:cNvSpPr/>
          <p:nvPr/>
        </p:nvSpPr>
        <p:spPr>
          <a:xfrm>
            <a:off x="2226564" y="5184720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Quickly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shrink</a:t>
            </a:r>
            <a:r>
              <a:rPr lang="nl-NL" sz="1600" kern="1200" dirty="0" smtClean="0"/>
              <a:t> the input </a:t>
            </a:r>
            <a:r>
              <a:rPr lang="nl-NL" sz="1600" kern="1200" dirty="0" err="1" smtClean="0"/>
              <a:t>by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preprocessing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so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afterward</a:t>
            </a:r>
            <a:r>
              <a:rPr lang="nl-NL" sz="1600" kern="1200" dirty="0" smtClean="0"/>
              <a:t> running </a:t>
            </a:r>
            <a:r>
              <a:rPr lang="nl-NL" sz="1600" kern="1200" dirty="0" err="1" smtClean="0"/>
              <a:t>an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exponential</a:t>
            </a:r>
            <a:r>
              <a:rPr lang="nl-NL" sz="1600" kern="1200" dirty="0" smtClean="0"/>
              <a:t>-time </a:t>
            </a:r>
            <a:r>
              <a:rPr lang="nl-NL" sz="1600" kern="1200" dirty="0" err="1" smtClean="0"/>
              <a:t>algorithm</a:t>
            </a:r>
            <a:r>
              <a:rPr lang="nl-NL" sz="1600" kern="1200" dirty="0" smtClean="0"/>
              <a:t> on the </a:t>
            </a:r>
            <a:r>
              <a:rPr lang="nl-NL" sz="1600" kern="1200" dirty="0" err="1" smtClean="0"/>
              <a:t>shrunk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instance</a:t>
            </a:r>
            <a:r>
              <a:rPr lang="nl-NL" sz="1600" kern="1200" dirty="0" smtClean="0"/>
              <a:t> is </a:t>
            </a:r>
            <a:r>
              <a:rPr lang="nl-NL" sz="1600" kern="1200" dirty="0" err="1" smtClean="0"/>
              <a:t>fast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enough</a:t>
            </a:r>
            <a:endParaRPr lang="nl-NL" sz="1600" kern="1200" dirty="0" smtClean="0"/>
          </a:p>
        </p:txBody>
      </p:sp>
      <p:sp useBgFill="1">
        <p:nvSpPr>
          <p:cNvPr id="25" name="Straight Connector 24"/>
          <p:cNvSpPr/>
          <p:nvPr/>
        </p:nvSpPr>
        <p:spPr>
          <a:xfrm>
            <a:off x="2103120" y="6079842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 useBgFill="1"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24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Feedback Vertex Set </a:t>
            </a:r>
            <a:r>
              <a:rPr lang="en-US" dirty="0" smtClean="0"/>
              <a:t>problem</a:t>
            </a:r>
            <a:endParaRPr lang="en-US" cap="small" dirty="0"/>
          </a:p>
        </p:txBody>
      </p:sp>
      <p:pic>
        <p:nvPicPr>
          <p:cNvPr id="12" name="Multi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4182504"/>
            <a:ext cx="4743450" cy="2324100"/>
          </a:xfrm>
          <a:prstGeom prst="rect">
            <a:avLst/>
          </a:prstGeom>
        </p:spPr>
      </p:pic>
      <p:pic>
        <p:nvPicPr>
          <p:cNvPr id="13" name="FV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4182504"/>
            <a:ext cx="4743450" cy="2324100"/>
          </a:xfrm>
          <a:prstGeom prst="rect">
            <a:avLst/>
          </a:prstGeom>
        </p:spPr>
      </p:pic>
      <p:pic>
        <p:nvPicPr>
          <p:cNvPr id="14" name="MultigraphFore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75" y="4182504"/>
            <a:ext cx="4524375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(multi)graph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such 		that each </a:t>
                </a:r>
                <a:r>
                  <a:rPr lang="en-US" dirty="0" smtClean="0"/>
                  <a:t>cycle contains a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nl-NL" dirty="0"/>
                  <a:t>We </a:t>
                </a:r>
                <a:r>
                  <a:rPr lang="nl-NL" dirty="0" err="1"/>
                  <a:t>allow</a:t>
                </a:r>
                <a:r>
                  <a:rPr lang="nl-NL" dirty="0"/>
                  <a:t> multiple </a:t>
                </a:r>
                <a:r>
                  <a:rPr lang="nl-NL" dirty="0" err="1"/>
                  <a:t>edges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self</a:t>
                </a:r>
                <a:r>
                  <a:rPr lang="nl-NL" dirty="0"/>
                  <a:t>-loops</a:t>
                </a:r>
                <a:endParaRPr lang="en-US" dirty="0"/>
              </a:p>
              <a:p>
                <a:r>
                  <a:rPr lang="en-US" dirty="0" smtClean="0"/>
                  <a:t>Such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feedback vertex set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err="1" smtClean="0"/>
                  <a:t>Removing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from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results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acyclic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, a </a:t>
                </a:r>
                <a:r>
                  <a:rPr lang="nl-NL" b="1" dirty="0" err="1" smtClean="0"/>
                  <a:t>forest</a:t>
                </a:r>
                <a:endParaRPr lang="nl-NL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155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Branching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Feedback Vertex Set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For </a:t>
                </a:r>
                <a:r>
                  <a:rPr lang="nl-NL" cap="small" dirty="0"/>
                  <a:t>Vertex Cover</a:t>
                </a:r>
                <a:r>
                  <a:rPr lang="nl-NL" dirty="0"/>
                  <a:t>, we </a:t>
                </a:r>
                <a:r>
                  <a:rPr lang="nl-NL" dirty="0" err="1"/>
                  <a:t>could</a:t>
                </a:r>
                <a:r>
                  <a:rPr lang="nl-NL" dirty="0"/>
                  <a:t> </a:t>
                </a:r>
                <a:r>
                  <a:rPr lang="nl-NL" dirty="0" err="1"/>
                  <a:t>easily</a:t>
                </a:r>
                <a:r>
                  <a:rPr lang="nl-NL" dirty="0"/>
                  <a:t> </a:t>
                </a:r>
                <a:r>
                  <a:rPr lang="nl-NL" dirty="0" err="1"/>
                  <a:t>identify</a:t>
                </a:r>
                <a:r>
                  <a:rPr lang="nl-NL" dirty="0"/>
                  <a:t> a set of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</a:t>
                </a:r>
                <a:r>
                  <a:rPr lang="nl-NL" dirty="0" smtClean="0"/>
                  <a:t> on: the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endpoints</a:t>
                </a:r>
                <a:r>
                  <a:rPr lang="nl-NL" dirty="0" smtClean="0"/>
                  <a:t> </a:t>
                </a:r>
                <a:r>
                  <a:rPr lang="nl-NL" dirty="0"/>
                  <a:t>of </a:t>
                </a:r>
                <a:r>
                  <a:rPr lang="nl-NL" dirty="0" err="1"/>
                  <a:t>an</a:t>
                </a:r>
                <a:r>
                  <a:rPr lang="nl-NL" dirty="0"/>
                  <a:t> </a:t>
                </a:r>
                <a:r>
                  <a:rPr lang="nl-NL" dirty="0" err="1" smtClean="0"/>
                  <a:t>edge</a:t>
                </a:r>
                <a:endParaRPr lang="nl-NL" dirty="0"/>
              </a:p>
              <a:p>
                <a:r>
                  <a:rPr lang="nl-NL" dirty="0" smtClean="0"/>
                  <a:t>For feedback vertex set, a solution </a:t>
                </a:r>
                <a:r>
                  <a:rPr lang="nl-NL" dirty="0" err="1" smtClean="0"/>
                  <a:t>may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contain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endpoint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How </a:t>
                </a:r>
                <a:r>
                  <a:rPr lang="nl-NL" dirty="0" err="1" smtClean="0"/>
                  <a:t>should</a:t>
                </a:r>
                <a:r>
                  <a:rPr lang="nl-NL" dirty="0" smtClean="0"/>
                  <a:t> we </a:t>
                </a:r>
                <a:r>
                  <a:rPr lang="nl-NL" dirty="0" err="1" smtClean="0"/>
                  <a:t>branch</a:t>
                </a:r>
                <a:r>
                  <a:rPr lang="nl-NL" dirty="0" smtClean="0"/>
                  <a:t>?</a:t>
                </a:r>
              </a:p>
              <a:p>
                <a:r>
                  <a:rPr lang="nl-NL" dirty="0" smtClean="0"/>
                  <a:t>We </a:t>
                </a:r>
                <a:r>
                  <a:rPr lang="nl-NL" dirty="0" err="1" smtClean="0"/>
                  <a:t>will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find</a:t>
                </a:r>
                <a:r>
                  <a:rPr lang="nl-NL" dirty="0" smtClean="0"/>
                  <a:t> a set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 such that any size-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feedback vertex set contains a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find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we first have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simplify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rules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do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change the </a:t>
                </a:r>
                <a:r>
                  <a:rPr lang="nl-NL" dirty="0" err="1" smtClean="0"/>
                  <a:t>answer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825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loop at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multiplicity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larger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its</a:t>
                </a:r>
                <a:r>
                  <a:rPr lang="nl-NL" dirty="0" smtClean="0"/>
                  <a:t> 	</a:t>
                </a:r>
                <a:r>
                  <a:rPr lang="nl-NL" dirty="0" err="1" smtClean="0"/>
                  <a:t>multiplicity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vertex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at most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(R4)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vertex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add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	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between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’s </a:t>
                </a:r>
                <a:r>
                  <a:rPr lang="nl-NL" dirty="0" err="1" smtClean="0"/>
                  <a:t>neighbors</a:t>
                </a: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2"/>
                <a:stretch>
                  <a:fillRect l="-963" t="-38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5900" y="3717032"/>
            <a:ext cx="6619875" cy="2819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4025" y="3717032"/>
            <a:ext cx="6381750" cy="2819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8925" y="3717032"/>
            <a:ext cx="5276850" cy="2819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150" y="3907532"/>
            <a:ext cx="5000625" cy="2628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19550" y="4307582"/>
            <a:ext cx="4086225" cy="22288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10100" y="4669532"/>
            <a:ext cx="3495675" cy="18669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0100" y="4669532"/>
            <a:ext cx="3495675" cy="18669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14900" y="4669532"/>
            <a:ext cx="3190875" cy="1866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00725" y="4907657"/>
            <a:ext cx="2305050" cy="16287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38875" y="4907657"/>
            <a:ext cx="1866900" cy="16287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38875" y="4907657"/>
            <a:ext cx="1866900" cy="16287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48400" y="5079107"/>
            <a:ext cx="1857375" cy="1457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 bwMode="auto">
              <a:xfrm>
                <a:off x="683568" y="4065412"/>
                <a:ext cx="7776864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dirty="0" smtClean="0"/>
                  <a:t>If (R1-R4) cannot be applied anymore, </a:t>
                </a:r>
                <a:br>
                  <a:rPr lang="en-US" sz="2400" dirty="0" smtClean="0"/>
                </a:br>
                <a:r>
                  <a:rPr lang="en-US" sz="2400" dirty="0" smtClean="0"/>
                  <a:t>then the minimum degree is at least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065412"/>
                <a:ext cx="7776864" cy="864096"/>
              </a:xfrm>
              <a:prstGeom prst="round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683568" y="5085184"/>
                <a:ext cx="7776864" cy="160692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/>
                <a:r>
                  <a:rPr lang="en-US" sz="2000" b="1" dirty="0" smtClean="0"/>
                  <a:t>Observation</a:t>
                </a:r>
                <a:r>
                  <a:rPr lang="en-US" sz="2000" dirty="0" smtClean="0"/>
                  <a:t>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/>
                  <a:t> is transformed into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, then:</a:t>
                </a:r>
              </a:p>
              <a:p>
                <a:pPr marL="914400" lvl="1" indent="-457200" algn="l">
                  <a:buFont typeface="+mj-lt"/>
                  <a:buAutoNum type="arabicPeriod"/>
                </a:pPr>
                <a:r>
                  <a:rPr lang="en-US" sz="2000" cap="small" dirty="0"/>
                  <a:t>fvs</a:t>
                </a:r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cap="small" dirty="0"/>
                  <a:t>fvs</a:t>
                </a:r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 smtClean="0"/>
              </a:p>
              <a:p>
                <a:pPr marL="914400" lvl="1" indent="-457200" algn="l">
                  <a:buFont typeface="+mj-lt"/>
                  <a:buAutoNum type="arabicPeriod"/>
                </a:pPr>
                <a:r>
                  <a:rPr lang="nl-NL" sz="2000" dirty="0" err="1" smtClean="0"/>
                  <a:t>Any</a:t>
                </a:r>
                <a:r>
                  <a:rPr lang="nl-NL" sz="2000" dirty="0" smtClean="0"/>
                  <a:t> feedback vertex set in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is a feedback vertex set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when combined with the vertices deleted by (R1)</a:t>
                </a:r>
                <a:endParaRPr lang="en-US" sz="2000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085184"/>
                <a:ext cx="7776864" cy="1606925"/>
              </a:xfrm>
              <a:prstGeom prst="round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205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Identifying</a:t>
            </a:r>
            <a:r>
              <a:rPr lang="nl-NL" dirty="0" smtClean="0"/>
              <a:t> a set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branch</a:t>
            </a:r>
            <a:r>
              <a:rPr lang="nl-NL" dirty="0" smtClean="0"/>
              <a:t> 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whose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have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three</a:t>
                </a:r>
                <a:r>
                  <a:rPr lang="nl-NL" dirty="0" smtClean="0"/>
                  <a:t> or more</a:t>
                </a:r>
              </a:p>
              <a:p>
                <a:pPr lvl="1"/>
                <a:r>
                  <a:rPr lang="nl-NL" dirty="0" smtClean="0"/>
                  <a:t>Order the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 dirty="0" smtClean="0">
                        <a:latin typeface="Cambria Math" panose="02040503050406030204" pitchFamily="18" charset="0"/>
                      </a:rPr>
                      <m:t>, … , 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decreasing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degree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≔{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the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largest-degree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endParaRPr lang="nl-NL" dirty="0" smtClean="0"/>
              </a:p>
              <a:p>
                <a:r>
                  <a:rPr lang="nl-NL" b="1" dirty="0" smtClean="0"/>
                  <a:t>Lemma.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have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3 or more,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feedback vertex set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contains</a:t>
                </a:r>
                <a:r>
                  <a:rPr lang="nl-NL" dirty="0" smtClean="0"/>
                  <a:t> a vertex </a:t>
                </a:r>
                <a:r>
                  <a:rPr lang="nl-NL" dirty="0" err="1" smtClean="0"/>
                  <a:t>from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nl-NL" dirty="0" err="1" smtClean="0"/>
                  <a:t>So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solution, </a:t>
                </a:r>
                <a:r>
                  <a:rPr lang="nl-NL" dirty="0" err="1" smtClean="0"/>
                  <a:t>it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contains</a:t>
                </a:r>
                <a:r>
                  <a:rPr lang="nl-NL" dirty="0" smtClean="0"/>
                  <a:t> a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nl-NL" dirty="0" smtClean="0"/>
                  <a:t>For </a:t>
                </a:r>
                <a:r>
                  <a:rPr lang="nl-NL" dirty="0" err="1" smtClean="0"/>
                  <a:t>each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recurse</a:t>
                </a:r>
                <a:r>
                  <a:rPr lang="en-US" dirty="0" smtClean="0"/>
                  <a:t> on the instance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Gives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Apply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reduction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rules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compute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707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useful</a:t>
            </a:r>
            <a:r>
              <a:rPr lang="nl-NL" dirty="0" smtClean="0"/>
              <a:t> 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b="1" dirty="0" smtClean="0"/>
                  <a:t>Claim.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 feedback vertex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then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d>
                          <m:d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nary>
                  </m:oMath>
                </a14:m>
                <a:endParaRPr lang="nl-NL" dirty="0" smtClean="0"/>
              </a:p>
              <a:p>
                <a:r>
                  <a:rPr lang="nl-NL" b="1" dirty="0" err="1" smtClean="0"/>
                  <a:t>Proof</a:t>
                </a:r>
                <a:r>
                  <a:rPr lang="nl-NL" dirty="0" smtClean="0"/>
                  <a:t>.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 :=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 –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forest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So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nl-NL" i="1" dirty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)|−|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l-NL" dirty="0" smtClean="0"/>
                  <a:t>, is incident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a vertex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nl-NL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nl-NL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l-NL" i="1" dirty="0" smtClean="0">
                        <a:latin typeface="Cambria Math" panose="02040503050406030204" pitchFamily="18" charset="0"/>
                      </a:rPr>
                      <m:t>− 1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lang="nl-NL" dirty="0" smtClean="0"/>
              </a:p>
              <a:p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this</a:t>
                </a:r>
                <a:r>
                  <a:rPr lang="nl-NL" dirty="0" smtClean="0"/>
                  <a:t> claim,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prove the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lemma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585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Proving</a:t>
            </a:r>
            <a:r>
              <a:rPr lang="nl-NL" dirty="0" smtClean="0"/>
              <a:t> the </a:t>
            </a:r>
            <a:r>
              <a:rPr lang="nl-NL" dirty="0" err="1" smtClean="0"/>
              <a:t>degree</a:t>
            </a:r>
            <a:r>
              <a:rPr lang="nl-NL" dirty="0" smtClean="0"/>
              <a:t>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4968329"/>
              </a:xfrm>
            </p:spPr>
            <p:txBody>
              <a:bodyPr/>
              <a:lstStyle/>
              <a:p>
                <a:r>
                  <a:rPr lang="nl-NL" b="1" dirty="0" smtClean="0"/>
                  <a:t>Lemma.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/>
                  <a:t>all</a:t>
                </a:r>
                <a:r>
                  <a:rPr lang="nl-NL" dirty="0"/>
                  <a:t> </a:t>
                </a:r>
                <a:r>
                  <a:rPr lang="nl-NL" dirty="0" err="1"/>
                  <a:t>vertices</a:t>
                </a:r>
                <a:r>
                  <a:rPr lang="nl-NL" dirty="0"/>
                  <a:t> of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have </a:t>
                </a:r>
                <a:r>
                  <a:rPr lang="nl-NL" dirty="0" err="1"/>
                  <a:t>degree</a:t>
                </a:r>
                <a:r>
                  <a:rPr lang="nl-NL" dirty="0"/>
                  <a:t> 3 or more, </a:t>
                </a:r>
                <a:r>
                  <a:rPr lang="nl-NL" dirty="0" err="1"/>
                  <a:t>then</a:t>
                </a:r>
                <a:r>
                  <a:rPr lang="nl-NL" dirty="0"/>
                  <a:t> </a:t>
                </a:r>
                <a:r>
                  <a:rPr lang="nl-NL" dirty="0" err="1"/>
                  <a:t>any</a:t>
                </a:r>
                <a:r>
                  <a:rPr lang="nl-NL" dirty="0"/>
                  <a:t> </a:t>
                </a:r>
                <a:r>
                  <a:rPr lang="nl-NL" dirty="0" err="1"/>
                  <a:t>size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/>
                  <a:t>feedback vertex set of G </a:t>
                </a:r>
                <a:r>
                  <a:rPr lang="nl-NL" dirty="0" err="1"/>
                  <a:t>contains</a:t>
                </a:r>
                <a:r>
                  <a:rPr lang="nl-NL" dirty="0"/>
                  <a:t> a vertex </a:t>
                </a:r>
                <a:r>
                  <a:rPr lang="nl-NL" dirty="0" err="1"/>
                  <a:t>from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nl-NL" b="1" dirty="0" err="1" smtClean="0"/>
                  <a:t>Proof</a:t>
                </a:r>
                <a:r>
                  <a:rPr lang="nl-NL" b="1" dirty="0"/>
                  <a:t> </a:t>
                </a:r>
                <a:r>
                  <a:rPr lang="nl-NL" b="1" dirty="0" err="1" smtClean="0"/>
                  <a:t>by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contradiction</a:t>
                </a:r>
                <a:r>
                  <a:rPr lang="nl-NL" b="1" dirty="0" smtClean="0"/>
                  <a:t>.</a:t>
                </a:r>
                <a:r>
                  <a:rPr lang="nl-NL" dirty="0" smtClean="0"/>
                  <a:t> </a:t>
                </a:r>
              </a:p>
              <a:p>
                <a:pPr lvl="1"/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feedback vertex set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nl-NL" b="0" dirty="0" smtClean="0"/>
              </a:p>
              <a:p>
                <a:pPr lvl="1"/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choice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we have: 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)≥</m:t>
                        </m:r>
                        <m:func>
                          <m:func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lim>
                            </m:limLow>
                          </m:fName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, so: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≥3⋅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nary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≥3⋅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r>
                  <a:rPr lang="nl-NL" dirty="0"/>
                  <a:t/>
                </a:r>
                <a:br>
                  <a:rPr lang="nl-NL" dirty="0"/>
                </a:br>
                <a:endParaRPr lang="en-US" dirty="0"/>
              </a:p>
              <a:p>
                <a:pPr lvl="1"/>
                <a:r>
                  <a:rPr lang="nl-NL" dirty="0" err="1" smtClean="0"/>
                  <a:t>Define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 Since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</m:e>
                      </m:nary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4⋅</m:t>
                      </m:r>
                      <m:d>
                        <m:d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NL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4968329"/>
              </a:xfrm>
              <a:blipFill rotWithShape="0">
                <a:blip r:embed="rId2"/>
                <a:stretch>
                  <a:fillRect l="-1185" t="-1104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 bwMode="auto">
          <a:xfrm>
            <a:off x="5868144" y="2636912"/>
            <a:ext cx="1512168" cy="936104"/>
          </a:xfrm>
          <a:prstGeom prst="wedgeRectCallout">
            <a:avLst>
              <a:gd name="adj1" fmla="val -98607"/>
              <a:gd name="adj2" fmla="val 9844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By</a:t>
            </a:r>
            <a:r>
              <a:rPr kumimoji="0" lang="nl-NL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the </a:t>
            </a:r>
            <a:r>
              <a:rPr kumimoji="0" lang="nl-NL" sz="20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previous</a:t>
            </a:r>
            <a:r>
              <a:rPr kumimoji="0" lang="nl-NL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claim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2401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Proving</a:t>
            </a:r>
            <a:r>
              <a:rPr lang="nl-NL" dirty="0"/>
              <a:t> the </a:t>
            </a:r>
            <a:r>
              <a:rPr lang="nl-NL" dirty="0" err="1"/>
              <a:t>degree</a:t>
            </a:r>
            <a:r>
              <a:rPr lang="nl-NL" dirty="0"/>
              <a:t> </a:t>
            </a:r>
            <a:r>
              <a:rPr lang="nl-NL" dirty="0" smtClean="0"/>
              <a:t>lemma (II)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l-NL" i="1"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nary>
                    <m:r>
                      <a:rPr lang="nl-NL" i="1">
                        <a:latin typeface="Cambria Math" panose="02040503050406030204" pitchFamily="18" charset="0"/>
                      </a:rPr>
                      <m:t>4⋅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counts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twice</a:t>
                </a:r>
                <a:r>
                  <a:rPr lang="nl-NL" dirty="0" smtClean="0"/>
                  <a:t>:</a:t>
                </a:r>
                <a:br>
                  <a:rPr lang="nl-NL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=2⋅|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Combining</a:t>
                </a:r>
                <a:r>
                  <a:rPr lang="nl-NL" dirty="0" smtClean="0"/>
                  <a:t> these:</a:t>
                </a:r>
                <a:br>
                  <a:rPr lang="nl-NL" dirty="0" smtClean="0"/>
                </a:b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4⋅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dirty="0" smtClean="0"/>
              </a:p>
              <a:p>
                <a:r>
                  <a:rPr lang="nl-NL" dirty="0" err="1" smtClean="0"/>
                  <a:t>So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&lt;3⋅|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dirty="0" smtClean="0"/>
              </a:p>
              <a:p>
                <a:r>
                  <a:rPr lang="nl-NL" dirty="0" smtClean="0"/>
                  <a:t>But </a:t>
                </a:r>
                <a:r>
                  <a:rPr lang="nl-NL" dirty="0" err="1" smtClean="0"/>
                  <a:t>since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have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nl-NL" dirty="0" smtClean="0"/>
                  <a:t> we have:</a:t>
                </a:r>
                <a:br>
                  <a:rPr lang="nl-NL" dirty="0" smtClean="0"/>
                </a:b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≥3⋅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nl-NL" dirty="0" smtClean="0"/>
              </a:p>
              <a:p>
                <a:r>
                  <a:rPr lang="nl-NL" dirty="0" err="1" smtClean="0"/>
                  <a:t>Contradiction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9889" b="-153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162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final</a:t>
            </a:r>
            <a:r>
              <a:rPr lang="nl-NL" dirty="0" smtClean="0"/>
              <a:t> word on </a:t>
            </a:r>
            <a:r>
              <a:rPr lang="nl-NL" dirty="0" err="1" smtClean="0"/>
              <a:t>bounded-depth</a:t>
            </a:r>
            <a:r>
              <a:rPr lang="nl-NL" dirty="0" smtClean="0"/>
              <a:t> search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lemma </a:t>
                </a:r>
                <a:r>
                  <a:rPr lang="nl-NL" dirty="0" err="1" smtClean="0"/>
                  <a:t>proves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correctness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our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strategy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cap="small" dirty="0" smtClean="0"/>
                  <a:t>Feedback Vertex Set</a:t>
                </a:r>
              </a:p>
              <a:p>
                <a:r>
                  <a:rPr lang="nl-NL" dirty="0" err="1" smtClean="0"/>
                  <a:t>When</a:t>
                </a:r>
                <a:r>
                  <a:rPr lang="nl-NL" dirty="0" smtClean="0"/>
                  <a:t> building a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parameterization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the solution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err="1" smtClean="0"/>
                  <a:t>Find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small" dirty="0" smtClean="0"/>
                  <a:t>-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set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contains</a:t>
                </a:r>
                <a:r>
                  <a:rPr lang="nl-NL" dirty="0" smtClean="0"/>
                  <a:t> a vertex of the solution</a:t>
                </a:r>
              </a:p>
              <a:p>
                <a:pPr lvl="1"/>
                <a:r>
                  <a:rPr lang="nl-NL" dirty="0" err="1" smtClean="0"/>
                  <a:t>Branch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nl-NL" dirty="0" err="1" smtClean="0"/>
                  <a:t>directions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trying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possibilities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We get a search tree of </a:t>
                </a:r>
                <a:r>
                  <a:rPr lang="nl-NL" dirty="0" err="1" smtClean="0"/>
                  <a:t>depth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factor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 smtClean="0"/>
              </a:p>
              <a:p>
                <a:r>
                  <a:rPr lang="nl-NL" dirty="0" err="1" smtClean="0"/>
                  <a:t>You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think</a:t>
                </a:r>
                <a:r>
                  <a:rPr lang="nl-NL" dirty="0" smtClean="0"/>
                  <a:t> of the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process</a:t>
                </a:r>
                <a:r>
                  <a:rPr lang="nl-NL" dirty="0" smtClean="0"/>
                  <a:t> as </a:t>
                </a:r>
                <a:r>
                  <a:rPr lang="nl-NL" b="1" dirty="0" err="1" smtClean="0"/>
                  <a:t>guessing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7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00" y="908720"/>
            <a:ext cx="2939400" cy="254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154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Set Cover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/>
                  <a:t>A </a:t>
                </a:r>
                <a:r>
                  <a:rPr lang="en-US" dirty="0" smtClean="0"/>
                  <a:t>set family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over a universe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nl-NL" dirty="0" err="1" smtClean="0"/>
                  <a:t>subfamily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sets,</a:t>
                </a:r>
                <a:br>
                  <a:rPr lang="en-US" dirty="0" smtClean="0"/>
                </a:br>
                <a:r>
                  <a:rPr lang="en-US" dirty="0" smtClean="0"/>
                  <a:t>		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subfamily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covers </a:t>
                </a:r>
                <a:r>
                  <a:rPr lang="en-US" dirty="0" smtClean="0"/>
                  <a:t>the universe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r>
                  <a:rPr lang="nl-NL" cap="small" dirty="0" smtClean="0"/>
                  <a:t>Set Cover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universe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is FPT</a:t>
                </a:r>
              </a:p>
              <a:p>
                <a:pPr lvl="1"/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Based</a:t>
                </a:r>
                <a:r>
                  <a:rPr lang="nl-NL" dirty="0" smtClean="0"/>
                  <a:t> on </a:t>
                </a:r>
                <a:r>
                  <a:rPr lang="nl-NL" b="1" dirty="0" err="1" smtClean="0"/>
                  <a:t>dynamic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programming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4256088"/>
            <a:ext cx="261937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169441" y="4422861"/>
                <a:ext cx="1402559" cy="1919201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441" y="4422861"/>
                <a:ext cx="1402559" cy="191920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3851920" y="4256088"/>
                <a:ext cx="2122637" cy="1189135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4256088"/>
                <a:ext cx="2122637" cy="118913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4716016" y="4256089"/>
                <a:ext cx="1656182" cy="2233698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4256089"/>
                <a:ext cx="1656182" cy="223369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555776" y="5733256"/>
                <a:ext cx="3145845" cy="608806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5733256"/>
                <a:ext cx="3145845" cy="60880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03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450" y="908720"/>
            <a:ext cx="3167100" cy="2964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3605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Set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We </a:t>
                </a:r>
                <a:r>
                  <a:rPr lang="nl-NL" dirty="0" err="1" smtClean="0"/>
                  <a:t>define</a:t>
                </a:r>
                <a:r>
                  <a:rPr lang="nl-NL" dirty="0" smtClean="0"/>
                  <a:t> a DP </a:t>
                </a:r>
                <a:r>
                  <a:rPr lang="nl-NL" dirty="0" err="1" smtClean="0"/>
                  <a:t>table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∈{0,1,…,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nl-NL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 = min nr. of sets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needed to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dirty="0" smtClean="0"/>
              </a:p>
              <a:p>
                <a:pPr marL="457200" lvl="1" indent="0">
                  <a:buNone/>
                </a:pPr>
                <a:r>
                  <a:rPr lang="nl-NL" b="0" dirty="0" smtClean="0"/>
                  <a:t>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 smtClean="0"/>
                  <a:t> if impossible</a:t>
                </a:r>
              </a:p>
              <a:p>
                <a:r>
                  <a:rPr lang="nl-NL" dirty="0" smtClean="0"/>
                  <a:t>T</a:t>
                </a:r>
                <a:r>
                  <a:rPr lang="en-US" dirty="0" smtClean="0"/>
                  <a:t>he value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gives the minimum size of a set cover</a:t>
                </a:r>
              </a:p>
              <a:p>
                <a:pPr lvl="1"/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compute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using base cases and a recurrence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06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Filling</a:t>
            </a:r>
            <a:r>
              <a:rPr lang="nl-NL" dirty="0" smtClean="0"/>
              <a:t> the </a:t>
            </a:r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= min nr. of sets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needed to cover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dirty="0"/>
              </a:p>
              <a:p>
                <a:pPr marL="0" indent="0">
                  <a:buNone/>
                </a:pPr>
                <a:r>
                  <a:rPr lang="nl-NL" b="1" dirty="0" smtClean="0"/>
                  <a:t>Base case: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nl-NL" dirty="0" smtClean="0"/>
                  <a:t>	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 smtClean="0"/>
                  <a:t>, otherwise it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endParaRPr lang="nl-NL" b="0" dirty="0" smtClean="0"/>
              </a:p>
              <a:p>
                <a:pPr marL="0" indent="0">
                  <a:buNone/>
                </a:pPr>
                <a:endParaRPr lang="nl-NL" b="1" dirty="0" smtClean="0"/>
              </a:p>
              <a:p>
                <a:pPr marL="0" indent="0">
                  <a:buNone/>
                </a:pPr>
                <a:r>
                  <a:rPr lang="nl-NL" b="1" dirty="0" err="1" smtClean="0"/>
                  <a:t>Recursive</a:t>
                </a:r>
                <a:r>
                  <a:rPr lang="nl-NL" b="1" dirty="0" smtClean="0"/>
                  <a:t> step: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,1+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r>
                  <a:rPr lang="nl-NL" dirty="0" smtClean="0"/>
                  <a:t>Skip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or pay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and afterwards cover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b="0" i="1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Each</a:t>
                </a:r>
                <a:r>
                  <a:rPr lang="nl-NL" dirty="0" smtClean="0"/>
                  <a:t> entry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computed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+1)⋅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entries in total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483" b="-25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724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More on </a:t>
            </a:r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Dynamic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is a memory-intensive </a:t>
                </a:r>
                <a:r>
                  <a:rPr lang="nl-NL" dirty="0" err="1" smtClean="0"/>
                  <a:t>algorithmic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paradigm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yields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algorithms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various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situations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Here</a:t>
                </a:r>
                <a:r>
                  <a:rPr lang="nl-NL" dirty="0" smtClean="0"/>
                  <a:t>: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over </a:t>
                </a:r>
                <a:r>
                  <a:rPr lang="nl-NL" b="1" dirty="0" err="1" smtClean="0"/>
                  <a:t>subsets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nl-NL" b="0" dirty="0" smtClean="0"/>
              </a:p>
              <a:p>
                <a:pPr lvl="1"/>
                <a:r>
                  <a:rPr lang="nl-NL" dirty="0" smtClean="0"/>
                  <a:t>Later: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over </a:t>
                </a:r>
                <a:r>
                  <a:rPr lang="nl-NL" b="1" dirty="0" smtClean="0"/>
                  <a:t>tree </a:t>
                </a:r>
                <a:r>
                  <a:rPr lang="nl-NL" b="1" dirty="0" err="1" smtClean="0"/>
                  <a:t>decompositions</a:t>
                </a:r>
                <a:endParaRPr lang="nl-NL" b="1" dirty="0" smtClean="0"/>
              </a:p>
              <a:p>
                <a:r>
                  <a:rPr lang="nl-NL" dirty="0" smtClean="0"/>
                  <a:t>Research </a:t>
                </a:r>
                <a:r>
                  <a:rPr lang="nl-NL" dirty="0" err="1" smtClean="0"/>
                  <a:t>challenge</a:t>
                </a:r>
                <a:r>
                  <a:rPr lang="nl-NL" dirty="0" smtClean="0"/>
                  <a:t>: </a:t>
                </a:r>
              </a:p>
              <a:p>
                <a:pPr lvl="1"/>
                <a:r>
                  <a:rPr lang="nl-NL" dirty="0" err="1" smtClean="0"/>
                  <a:t>Determine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whether</a:t>
                </a:r>
                <a:r>
                  <a:rPr lang="nl-NL" dirty="0" smtClean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nl-NL" dirty="0" smtClean="0"/>
                  <a:t> factor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improved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480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 usual in complexity theory, we primarily study </a:t>
                </a:r>
                <a:r>
                  <a:rPr lang="en-US" b="1" dirty="0"/>
                  <a:t>decision problems</a:t>
                </a:r>
                <a:r>
                  <a:rPr lang="en-US" dirty="0"/>
                  <a:t> (</a:t>
                </a:r>
                <a:r>
                  <a:rPr lang="en-US" cap="small" dirty="0"/>
                  <a:t>yes</a:t>
                </a:r>
                <a:r>
                  <a:rPr lang="en-US" dirty="0"/>
                  <a:t>/</a:t>
                </a:r>
                <a:r>
                  <a:rPr lang="en-US" cap="small" dirty="0"/>
                  <a:t>no</a:t>
                </a:r>
                <a:r>
                  <a:rPr lang="en-US" dirty="0"/>
                  <a:t> questions)</a:t>
                </a:r>
              </a:p>
              <a:p>
                <a:pPr lvl="1"/>
                <a:r>
                  <a:rPr lang="en-US" cap="small" dirty="0" smtClean="0"/>
                  <a:t>optimization</a:t>
                </a:r>
                <a:r>
                  <a:rPr lang="en-US" dirty="0" smtClean="0"/>
                  <a:t>: “Find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lvl="1"/>
                <a:r>
                  <a:rPr lang="en-US" cap="small" dirty="0" smtClean="0"/>
                  <a:t>decision</a:t>
                </a:r>
                <a:r>
                  <a:rPr lang="en-US" dirty="0" smtClean="0"/>
                  <a:t>: “Is there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of length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?”</a:t>
                </a:r>
              </a:p>
              <a:p>
                <a:r>
                  <a:rPr lang="en-US" dirty="0" smtClean="0"/>
                  <a:t>Having an efficient algorithm for one typically gives an efficient algorithm for the other</a:t>
                </a:r>
              </a:p>
              <a:p>
                <a:r>
                  <a:rPr lang="en-US" dirty="0" smtClean="0"/>
                  <a:t>A </a:t>
                </a:r>
                <a:r>
                  <a:rPr lang="en-US" b="1" dirty="0" smtClean="0"/>
                  <a:t>parameterized problem</a:t>
                </a:r>
                <a:r>
                  <a:rPr lang="en-US" dirty="0" smtClean="0"/>
                  <a:t> is a decision problem where we associate an integer </a:t>
                </a:r>
                <a:r>
                  <a:rPr lang="en-US" b="1" dirty="0" smtClean="0"/>
                  <a:t>parameter</a:t>
                </a:r>
                <a:r>
                  <a:rPr lang="en-US" dirty="0" smtClean="0"/>
                  <a:t> to each instance</a:t>
                </a:r>
              </a:p>
              <a:p>
                <a:pPr lvl="1"/>
                <a:r>
                  <a:rPr lang="en-US" dirty="0" smtClean="0"/>
                  <a:t>The parameter measures some aspect of the instance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824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Problem parameterizations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 lnSpcReduction="10000"/>
              </a:bodyPr>
              <a:lstStyle/>
              <a:p>
                <a:r>
                  <a:rPr lang="en-US" cap="small" dirty="0" smtClean="0"/>
                  <a:t>Packet Delivery Problem</a:t>
                </a:r>
              </a:p>
              <a:p>
                <a:pPr marL="457200" lvl="1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	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a starting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of delivery 		vertices,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	Is there a cycle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that starts and ends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		visits all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 and has length at most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There are many possible parameters for this problem:</a:t>
                </a:r>
              </a:p>
              <a:p>
                <a:pPr lvl="1"/>
                <a:r>
                  <a:rPr lang="en-US" dirty="0" smtClean="0"/>
                  <a:t>The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of the tour</a:t>
                </a:r>
              </a:p>
              <a:p>
                <a:pPr lvl="1"/>
                <a:r>
                  <a:rPr lang="en-US" dirty="0" smtClean="0"/>
                  <a:t>The number of delivery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Graph-theoretic measures of how complex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(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cliquewidth</a:t>
                </a:r>
                <a:r>
                  <a:rPr lang="en-US" dirty="0" smtClean="0"/>
                  <a:t>, vertex cover number)</a:t>
                </a:r>
              </a:p>
              <a:p>
                <a:r>
                  <a:rPr lang="en-US" dirty="0" smtClean="0"/>
                  <a:t>Parameterized complexity investigates: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854" r="-18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971600" y="5805264"/>
            <a:ext cx="7200800" cy="86409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/>
              <a:t>Can </a:t>
            </a:r>
            <a:r>
              <a:rPr lang="en-US" sz="2400" dirty="0"/>
              <a:t>the problem be solved </a:t>
            </a:r>
            <a:r>
              <a:rPr lang="en-US" sz="2400" dirty="0" smtClean="0"/>
              <a:t>efficiently, </a:t>
            </a:r>
            <a:br>
              <a:rPr lang="en-US" sz="2400" dirty="0" smtClean="0"/>
            </a:br>
            <a:r>
              <a:rPr lang="en-US" sz="2400" dirty="0" smtClean="0"/>
              <a:t>if </a:t>
            </a:r>
            <a:r>
              <a:rPr lang="en-US" sz="2400" dirty="0"/>
              <a:t>the parameter is small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254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 – informally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parameterized problem is </a:t>
                </a:r>
                <a:r>
                  <a:rPr lang="en-US" b="1" dirty="0" smtClean="0"/>
                  <a:t>fixed-parameter tractable</a:t>
                </a:r>
                <a:r>
                  <a:rPr lang="en-US" dirty="0" smtClean="0"/>
                  <a:t> if there is an algorithm that solves 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inputs with parameter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and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/>
                  <a:t>For each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 smtClean="0"/>
                  <a:t>, there is a polynomial-time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 smtClean="0"/>
                  <a:t> algorithm</a:t>
                </a:r>
              </a:p>
              <a:p>
                <a:endParaRPr lang="en-US" i="1" dirty="0"/>
              </a:p>
              <a:p>
                <a:r>
                  <a:rPr lang="en-US" cap="small" dirty="0" smtClean="0"/>
                  <a:t>Vertex Cover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“Can all the edges of 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be covered by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vertices?”</a:t>
                </a:r>
              </a:p>
              <a:p>
                <a:pPr lvl="1"/>
                <a:r>
                  <a:rPr lang="en-US" dirty="0" smtClean="0"/>
                  <a:t>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1.2738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so </a:t>
                </a:r>
                <a:r>
                  <a:rPr lang="en-US" b="1" dirty="0" smtClean="0"/>
                  <a:t>FPT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52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 – 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be a finite alphabet used to encode inputs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binary encodings)</a:t>
                </a:r>
              </a:p>
              <a:p>
                <a:r>
                  <a:rPr lang="en-US" dirty="0"/>
                  <a:t>A parameterized problem is 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contains the tuples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where the answer to the question encoded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yes;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 smtClean="0"/>
                  <a:t>parameter</a:t>
                </a:r>
              </a:p>
              <a:p>
                <a:r>
                  <a:rPr lang="en-US" dirty="0" smtClean="0"/>
                  <a:t>The parameterized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fixed-parameter tractable</a:t>
                </a:r>
                <a:r>
                  <a:rPr lang="en-US" dirty="0" smtClean="0"/>
                  <a:t> if there is an algorithm that, given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decides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or not, and</a:t>
                </a:r>
              </a:p>
              <a:p>
                <a:pPr lvl="1"/>
                <a:r>
                  <a:rPr lang="en-US" dirty="0" smtClean="0"/>
                  <a:t>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and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75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764704"/>
            <a:ext cx="2608200" cy="261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911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15903</TotalTime>
  <Words>1642</Words>
  <Application>Microsoft Office PowerPoint</Application>
  <PresentationFormat>Diavetítés a képernyőre (4:3 oldalarány)</PresentationFormat>
  <Paragraphs>327</Paragraphs>
  <Slides>42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8" baseType="lpstr">
      <vt:lpstr>Times New Roman</vt:lpstr>
      <vt:lpstr>Arial</vt:lpstr>
      <vt:lpstr>Cambria Math</vt:lpstr>
      <vt:lpstr>Calibri</vt:lpstr>
      <vt:lpstr>Arial Narrow</vt:lpstr>
      <vt:lpstr>AA-UiB-Institusjonell-mal-rev03</vt:lpstr>
      <vt:lpstr>Minicourse on parameterized algorithms  and complexity  Part 1: Basic techniques</vt:lpstr>
      <vt:lpstr>Why we are here</vt:lpstr>
      <vt:lpstr>Dealing with NP-complete problems</vt:lpstr>
      <vt:lpstr>Fixed-parameter tractability</vt:lpstr>
      <vt:lpstr>Parameterized problems</vt:lpstr>
      <vt:lpstr>Problem parameterizations</vt:lpstr>
      <vt:lpstr>Fixed-parameter tractability – informally</vt:lpstr>
      <vt:lpstr>Fixed-parameter tractability – formally</vt:lpstr>
      <vt:lpstr>kernelization</vt:lpstr>
      <vt:lpstr>Data reduction with a guarantee</vt:lpstr>
      <vt:lpstr>The Vertex Cover problem</vt:lpstr>
      <vt:lpstr>Reduction rules for Vertex Cover – (R1)</vt:lpstr>
      <vt:lpstr>Reduction rules for Vertex Cover – (R1)</vt:lpstr>
      <vt:lpstr>Reduction rules for Vertex Cover – (R1)</vt:lpstr>
      <vt:lpstr>Reduction rules for Vertex Cover – (R2)</vt:lpstr>
      <vt:lpstr>Reduction rules for Vertex Cover – (R3)</vt:lpstr>
      <vt:lpstr>Correctness of the cutoff rule</vt:lpstr>
      <vt:lpstr>Preprocessing for Vertex Cover</vt:lpstr>
      <vt:lpstr>Kernelization – formally</vt:lpstr>
      <vt:lpstr>Kernel for Feedback Arc Set in Tournaments</vt:lpstr>
      <vt:lpstr>Reduction rules for Feedback Arc Set</vt:lpstr>
      <vt:lpstr>High-level kernelization strategy</vt:lpstr>
      <vt:lpstr>Bounded-depth search trees</vt:lpstr>
      <vt:lpstr>Background</vt:lpstr>
      <vt:lpstr>A search tree</vt:lpstr>
      <vt:lpstr>Analysis of bounded-depth search trees</vt:lpstr>
      <vt:lpstr>Vertex Cover revisited</vt:lpstr>
      <vt:lpstr>Algorithm for Vertex Cover</vt:lpstr>
      <vt:lpstr>Running time for Vertex Cover</vt:lpstr>
      <vt:lpstr>The Feedback Vertex Set problem</vt:lpstr>
      <vt:lpstr>Branching for Feedback Vertex Set</vt:lpstr>
      <vt:lpstr>Reduction rules</vt:lpstr>
      <vt:lpstr>Identifying a set to branch on</vt:lpstr>
      <vt:lpstr>A useful claim</vt:lpstr>
      <vt:lpstr>Proving the degree lemma</vt:lpstr>
      <vt:lpstr>Proving the degree lemma (II)</vt:lpstr>
      <vt:lpstr>A final word on bounded-depth search trees</vt:lpstr>
      <vt:lpstr>Dynamic programming</vt:lpstr>
      <vt:lpstr>The Set Cover problem</vt:lpstr>
      <vt:lpstr>Dynamic programming for Set Cover</vt:lpstr>
      <vt:lpstr>Filling the dynamic programming table</vt:lpstr>
      <vt:lpstr>More on dynamic programming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Dani</cp:lastModifiedBy>
  <cp:revision>1374</cp:revision>
  <cp:lastPrinted>2011-05-25T10:31:26Z</cp:lastPrinted>
  <dcterms:created xsi:type="dcterms:W3CDTF">2011-05-20T06:21:58Z</dcterms:created>
  <dcterms:modified xsi:type="dcterms:W3CDTF">2015-04-20T09:57:44Z</dcterms:modified>
</cp:coreProperties>
</file>