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6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D45DB3-C366-483A-B33D-248A3F0E444B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hu-HU" dirty="0" smtClean="0"/>
              <a:t>Java bevezető előadás</a:t>
            </a:r>
            <a:endParaRPr lang="en-GB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560504"/>
          </a:xfrm>
        </p:spPr>
        <p:txBody>
          <a:bodyPr/>
          <a:lstStyle/>
          <a:p>
            <a:pPr algn="ctr"/>
            <a:r>
              <a:rPr lang="hu-HU" dirty="0" smtClean="0"/>
              <a:t>Adatbányászati technikák (VISZM185)</a:t>
            </a:r>
            <a:endParaRPr lang="en-GB" dirty="0"/>
          </a:p>
        </p:txBody>
      </p:sp>
      <p:sp>
        <p:nvSpPr>
          <p:cNvPr id="5" name="Szövegdoboz 4"/>
          <p:cNvSpPr txBox="1"/>
          <p:nvPr/>
        </p:nvSpPr>
        <p:spPr>
          <a:xfrm>
            <a:off x="1835696" y="42930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/>
              <a:t>Bagyinszki</a:t>
            </a:r>
            <a:r>
              <a:rPr lang="hu-HU" dirty="0" smtClean="0"/>
              <a:t> Bence</a:t>
            </a:r>
          </a:p>
          <a:p>
            <a:pPr algn="ctr"/>
            <a:r>
              <a:rPr lang="hu-HU" dirty="0" smtClean="0"/>
              <a:t>bagyibence@gmail.com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Objektum-orientált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(Majdnem) minden objektum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Primitívek (int, </a:t>
            </a:r>
            <a:r>
              <a:rPr lang="hu-HU" dirty="0" err="1" smtClean="0"/>
              <a:t>double</a:t>
            </a:r>
            <a:r>
              <a:rPr lang="hu-HU" dirty="0" smtClean="0"/>
              <a:t>, </a:t>
            </a:r>
            <a:r>
              <a:rPr lang="hu-HU" dirty="0" err="1" smtClean="0"/>
              <a:t>boolean</a:t>
            </a:r>
            <a:r>
              <a:rPr lang="hu-HU" dirty="0" smtClean="0"/>
              <a:t>, stb.) és osztályok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öröklés az osztályok között (de csak egyszeres!)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Interfészek is megadhatók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-szerű</a:t>
            </a:r>
            <a:r>
              <a:rPr lang="hu-HU" dirty="0" smtClean="0"/>
              <a:t> szintaktika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Operátorok (+, -, &gt;&gt;,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Vezérlési szerkezetek (</a:t>
            </a:r>
            <a:r>
              <a:rPr lang="hu-HU" dirty="0" err="1" smtClean="0"/>
              <a:t>while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</a:t>
            </a:r>
            <a:r>
              <a:rPr lang="hu-HU" dirty="0" err="1" smtClean="0"/>
              <a:t>switch</a:t>
            </a:r>
            <a:r>
              <a:rPr lang="hu-HU" dirty="0" smtClean="0"/>
              <a:t>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Metódushívás</a:t>
            </a:r>
          </a:p>
        </p:txBody>
      </p:sp>
    </p:spTree>
    <p:extLst>
      <p:ext uri="{BB962C8B-B14F-4D97-AF65-F5344CB8AC3E}">
        <p14:creationId xmlns:p14="http://schemas.microsoft.com/office/powerpoint/2010/main" val="13870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Fontos különbségek C/</a:t>
            </a:r>
            <a:r>
              <a:rPr lang="hu-HU" dirty="0" err="1" smtClean="0"/>
              <a:t>C</a:t>
            </a:r>
            <a:r>
              <a:rPr lang="hu-HU" dirty="0" smtClean="0"/>
              <a:t>++</a:t>
            </a:r>
            <a:r>
              <a:rPr lang="hu-HU" dirty="0" err="1" smtClean="0"/>
              <a:t>-hoz</a:t>
            </a:r>
            <a:r>
              <a:rPr lang="hu-HU" dirty="0" smtClean="0"/>
              <a:t> képest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Nincsenek pointerek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goto</a:t>
            </a:r>
            <a:r>
              <a:rPr lang="hu-HU" dirty="0" smtClean="0"/>
              <a:t> utasítás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operátor-túlterhelés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Külön byte, </a:t>
            </a:r>
            <a:r>
              <a:rPr lang="hu-HU" dirty="0" err="1" smtClean="0"/>
              <a:t>char</a:t>
            </a:r>
            <a:r>
              <a:rPr lang="hu-HU" dirty="0" smtClean="0"/>
              <a:t> és </a:t>
            </a:r>
            <a:r>
              <a:rPr lang="hu-HU" dirty="0" err="1" smtClean="0"/>
              <a:t>boolean</a:t>
            </a:r>
            <a:r>
              <a:rPr lang="hu-HU" dirty="0" smtClean="0"/>
              <a:t> típusok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 tömbök is objektumok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Pl. hossz változójuk használható ciklusokhoz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pointer aritmetika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destruktor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err="1" smtClean="0"/>
              <a:t>Garbage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5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Primitív típusok és tömbök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Primitív típusok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Boolean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Byte, </a:t>
            </a:r>
            <a:r>
              <a:rPr lang="hu-HU" dirty="0" err="1" smtClean="0"/>
              <a:t>short</a:t>
            </a:r>
            <a:r>
              <a:rPr lang="hu-HU" dirty="0" smtClean="0"/>
              <a:t>, int, </a:t>
            </a:r>
            <a:r>
              <a:rPr lang="hu-HU" dirty="0" err="1" smtClean="0"/>
              <a:t>long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Char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Tömbök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 a[] = </a:t>
            </a:r>
            <a:r>
              <a:rPr lang="hu-HU" dirty="0" err="1" smtClean="0"/>
              <a:t>new</a:t>
            </a:r>
            <a:r>
              <a:rPr lang="hu-HU" dirty="0" smtClean="0"/>
              <a:t> int[13];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r>
              <a:rPr lang="hu-HU" dirty="0" smtClean="0"/>
              <a:t> b[][] </a:t>
            </a:r>
            <a:r>
              <a:rPr lang="hu-HU" dirty="0"/>
              <a:t>=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 smtClean="0"/>
              <a:t>double</a:t>
            </a:r>
            <a:r>
              <a:rPr lang="hu-HU" dirty="0" smtClean="0"/>
              <a:t>[10][20];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String</a:t>
            </a:r>
            <a:r>
              <a:rPr lang="hu-HU" dirty="0" smtClean="0"/>
              <a:t> s = „</a:t>
            </a:r>
            <a:r>
              <a:rPr lang="hu-HU" dirty="0" err="1" smtClean="0"/>
              <a:t>abcdefg</a:t>
            </a:r>
            <a:r>
              <a:rPr lang="hu-HU" dirty="0" smtClean="0"/>
              <a:t>”;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 = „123”;</a:t>
            </a:r>
            <a:endParaRPr lang="hu-HU" dirty="0"/>
          </a:p>
          <a:p>
            <a:pPr lvl="2"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Láthatóság osztály szinten (</a:t>
            </a:r>
            <a:r>
              <a:rPr lang="hu-HU" dirty="0" err="1" smtClean="0"/>
              <a:t>package-en</a:t>
            </a:r>
            <a:r>
              <a:rPr lang="hu-HU" dirty="0" smtClean="0"/>
              <a:t> belül)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Láthatóság attribútum és metódus szinten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Public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Private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Protected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Az attribútumoknak van </a:t>
            </a:r>
            <a:r>
              <a:rPr lang="hu-HU" dirty="0" err="1" smtClean="0"/>
              <a:t>default</a:t>
            </a:r>
            <a:r>
              <a:rPr lang="hu-HU" dirty="0" smtClean="0"/>
              <a:t> értékük (0 vagy null)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Csak </a:t>
            </a:r>
            <a:r>
              <a:rPr lang="hu-HU" dirty="0" err="1" smtClean="0"/>
              <a:t>inline</a:t>
            </a:r>
            <a:r>
              <a:rPr lang="hu-HU" dirty="0" smtClean="0"/>
              <a:t> metódusok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Minden metódus virtuális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többszörös öröklés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Nevével referenciaként hivatkozunk rá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Egyéb módosítók az attribútumok/metódusok előtt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static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abstract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final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Öröklés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Öröklés </a:t>
            </a:r>
            <a:r>
              <a:rPr lang="hu-HU" dirty="0" err="1" smtClean="0"/>
              <a:t>extends</a:t>
            </a:r>
            <a:r>
              <a:rPr lang="hu-HU" dirty="0" smtClean="0"/>
              <a:t> 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Interfészmegvalósítás </a:t>
            </a:r>
            <a:r>
              <a:rPr lang="hu-HU" dirty="0" err="1" smtClean="0"/>
              <a:t>implements</a:t>
            </a:r>
            <a:r>
              <a:rPr lang="hu-HU" dirty="0" smtClean="0"/>
              <a:t> 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egy legfelső szuperosztály, az </a:t>
            </a:r>
            <a:r>
              <a:rPr lang="hu-HU" dirty="0" err="1" smtClean="0"/>
              <a:t>Object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Metódusok lefelé öröklődnek (minden függvény virtuális)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7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1</a:t>
            </a:r>
            <a:endParaRPr lang="en-GB" dirty="0"/>
          </a:p>
        </p:txBody>
      </p:sp>
      <p:pic>
        <p:nvPicPr>
          <p:cNvPr id="8" name="Tartalom helye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7" y="2915274"/>
            <a:ext cx="7201906" cy="2429214"/>
          </a:xfrm>
        </p:spPr>
      </p:pic>
    </p:spTree>
    <p:extLst>
      <p:ext uri="{BB962C8B-B14F-4D97-AF65-F5344CB8AC3E}">
        <p14:creationId xmlns:p14="http://schemas.microsoft.com/office/powerpoint/2010/main" val="41570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69" y="3101038"/>
            <a:ext cx="6354062" cy="2057687"/>
          </a:xfrm>
        </p:spPr>
      </p:pic>
    </p:spTree>
    <p:extLst>
      <p:ext uri="{BB962C8B-B14F-4D97-AF65-F5344CB8AC3E}">
        <p14:creationId xmlns:p14="http://schemas.microsoft.com/office/powerpoint/2010/main" val="20898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56" y="1935163"/>
            <a:ext cx="4570688" cy="4389437"/>
          </a:xfrm>
        </p:spPr>
      </p:pic>
    </p:spTree>
    <p:extLst>
      <p:ext uri="{BB962C8B-B14F-4D97-AF65-F5344CB8AC3E}">
        <p14:creationId xmlns:p14="http://schemas.microsoft.com/office/powerpoint/2010/main" val="300723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2762853"/>
            <a:ext cx="6935168" cy="2734057"/>
          </a:xfrm>
        </p:spPr>
      </p:pic>
    </p:spTree>
    <p:extLst>
      <p:ext uri="{BB962C8B-B14F-4D97-AF65-F5344CB8AC3E}">
        <p14:creationId xmlns:p14="http://schemas.microsoft.com/office/powerpoint/2010/main" val="20919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Vezérlési szerkezetek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11" y="2357984"/>
            <a:ext cx="6468378" cy="3543795"/>
          </a:xfrm>
        </p:spPr>
      </p:pic>
    </p:spTree>
    <p:extLst>
      <p:ext uri="{BB962C8B-B14F-4D97-AF65-F5344CB8AC3E}">
        <p14:creationId xmlns:p14="http://schemas.microsoft.com/office/powerpoint/2010/main" val="1347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Adminisztratív tudnivalók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A félév második felének gyakorlatai:</a:t>
            </a:r>
          </a:p>
          <a:p>
            <a:pPr lvl="2">
              <a:buClr>
                <a:schemeClr val="tx2"/>
              </a:buClr>
            </a:pPr>
            <a:r>
              <a:rPr lang="hu-HU" dirty="0"/>
              <a:t>Ismerkedés a </a:t>
            </a:r>
            <a:r>
              <a:rPr lang="hu-HU" dirty="0" err="1"/>
              <a:t>Weka</a:t>
            </a:r>
            <a:r>
              <a:rPr lang="hu-HU" dirty="0"/>
              <a:t> szoftverrel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/>
              <a:t>gyakorló labor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Weka</a:t>
            </a:r>
            <a:r>
              <a:rPr lang="hu-HU" dirty="0" smtClean="0"/>
              <a:t> </a:t>
            </a:r>
            <a:r>
              <a:rPr lang="hu-HU" dirty="0"/>
              <a:t>könyvtár használata saját Java kódban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II. házi feladat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15 pont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5-5 pont két </a:t>
            </a:r>
            <a:r>
              <a:rPr lang="hu-HU" dirty="0" err="1" smtClean="0"/>
              <a:t>Wekás</a:t>
            </a:r>
            <a:r>
              <a:rPr lang="hu-HU" dirty="0" smtClean="0"/>
              <a:t> feladatért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 pont Java kódért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Várhatóan a jövő héten felkerül a honlapra</a:t>
            </a:r>
          </a:p>
          <a:p>
            <a:pPr>
              <a:buClr>
                <a:schemeClr val="tx2"/>
              </a:buClr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713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műveletek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Java.IO</a:t>
            </a:r>
            <a:r>
              <a:rPr lang="hu-HU" dirty="0" smtClean="0"/>
              <a:t> </a:t>
            </a:r>
            <a:r>
              <a:rPr lang="hu-HU" dirty="0" err="1" smtClean="0"/>
              <a:t>package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Stream</a:t>
            </a:r>
            <a:r>
              <a:rPr lang="hu-HU" dirty="0" smtClean="0"/>
              <a:t> alapú olvasás/írás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Különböző típusú </a:t>
            </a:r>
            <a:r>
              <a:rPr lang="hu-HU" dirty="0" err="1" smtClean="0"/>
              <a:t>Reader</a:t>
            </a:r>
            <a:r>
              <a:rPr lang="hu-HU" dirty="0" smtClean="0"/>
              <a:t> és </a:t>
            </a:r>
            <a:r>
              <a:rPr lang="hu-HU" dirty="0" err="1" smtClean="0"/>
              <a:t>Writer</a:t>
            </a:r>
            <a:r>
              <a:rPr lang="hu-HU" dirty="0" smtClean="0"/>
              <a:t> interfészek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BufferedReader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FileWriter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PrintWriter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1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512" y="1935163"/>
            <a:ext cx="6064975" cy="4389437"/>
          </a:xfrm>
        </p:spPr>
      </p:pic>
    </p:spTree>
    <p:extLst>
      <p:ext uri="{BB962C8B-B14F-4D97-AF65-F5344CB8AC3E}">
        <p14:creationId xmlns:p14="http://schemas.microsoft.com/office/powerpoint/2010/main" val="16777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51" y="1935163"/>
            <a:ext cx="6580098" cy="4389437"/>
          </a:xfrm>
        </p:spPr>
      </p:pic>
    </p:spTree>
    <p:extLst>
      <p:ext uri="{BB962C8B-B14F-4D97-AF65-F5344CB8AC3E}">
        <p14:creationId xmlns:p14="http://schemas.microsoft.com/office/powerpoint/2010/main" val="23605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C++</a:t>
            </a:r>
            <a:r>
              <a:rPr lang="hu-HU" dirty="0" err="1" smtClean="0"/>
              <a:t>-ban</a:t>
            </a:r>
            <a:r>
              <a:rPr lang="hu-HU" dirty="0" smtClean="0"/>
              <a:t> </a:t>
            </a:r>
            <a:r>
              <a:rPr lang="hu-HU" dirty="0" err="1" smtClean="0"/>
              <a:t>template-ek</a:t>
            </a:r>
            <a:r>
              <a:rPr lang="hu-HU" dirty="0" smtClean="0"/>
              <a:t> segítségével lehetett megoldani, hogy ugyanaz a funkcionalitás több adattípusra is működjön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</a:t>
            </a:r>
            <a:r>
              <a:rPr lang="hu-HU" dirty="0" err="1" smtClean="0"/>
              <a:t>Java-ban</a:t>
            </a:r>
            <a:r>
              <a:rPr lang="hu-HU" dirty="0"/>
              <a:t> </a:t>
            </a:r>
            <a:r>
              <a:rPr lang="hu-HU" dirty="0" smtClean="0"/>
              <a:t>generikus adatszerkezetek (?) vannak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Collections</a:t>
            </a:r>
            <a:r>
              <a:rPr lang="hu-HU" dirty="0" smtClean="0"/>
              <a:t> interfész leszármazottjai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List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1472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Interfészekhez különböző megvalósítások is vannak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List: </a:t>
            </a:r>
            <a:r>
              <a:rPr lang="hu-HU" dirty="0" err="1" smtClean="0"/>
              <a:t>ArrayList</a:t>
            </a:r>
            <a:r>
              <a:rPr lang="hu-HU" dirty="0" smtClean="0"/>
              <a:t>, </a:t>
            </a:r>
            <a:r>
              <a:rPr lang="hu-HU" dirty="0" err="1" smtClean="0"/>
              <a:t>LinkedList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r>
              <a:rPr lang="hu-HU" dirty="0" smtClean="0"/>
              <a:t>: </a:t>
            </a:r>
            <a:r>
              <a:rPr lang="hu-HU" dirty="0" err="1" smtClean="0"/>
              <a:t>HashSet</a:t>
            </a:r>
            <a:r>
              <a:rPr lang="hu-HU" dirty="0" smtClean="0"/>
              <a:t>, </a:t>
            </a:r>
            <a:r>
              <a:rPr lang="hu-HU" dirty="0" err="1" smtClean="0"/>
              <a:t>TreeSet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Map: </a:t>
            </a:r>
            <a:r>
              <a:rPr lang="hu-HU" dirty="0" err="1" smtClean="0"/>
              <a:t>HashMap</a:t>
            </a:r>
            <a:r>
              <a:rPr lang="hu-HU" dirty="0" smtClean="0"/>
              <a:t>, </a:t>
            </a:r>
            <a:r>
              <a:rPr lang="hu-HU" dirty="0" err="1" smtClean="0"/>
              <a:t>TreeMap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Segédosztály: </a:t>
            </a:r>
            <a:r>
              <a:rPr lang="hu-HU" dirty="0" err="1" smtClean="0"/>
              <a:t>Collections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Keresés (</a:t>
            </a:r>
            <a:r>
              <a:rPr lang="hu-HU" dirty="0" err="1" smtClean="0"/>
              <a:t>binary</a:t>
            </a:r>
            <a:r>
              <a:rPr lang="hu-HU" dirty="0" smtClean="0"/>
              <a:t> </a:t>
            </a:r>
            <a:r>
              <a:rPr lang="hu-HU" dirty="0" err="1" smtClean="0"/>
              <a:t>search</a:t>
            </a:r>
            <a:r>
              <a:rPr lang="hu-HU" dirty="0" smtClean="0"/>
              <a:t>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Rendezés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Min-max</a:t>
            </a:r>
            <a:r>
              <a:rPr lang="hu-HU" dirty="0" smtClean="0"/>
              <a:t> funkció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Forgatás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Keverés</a:t>
            </a:r>
          </a:p>
        </p:txBody>
      </p:sp>
    </p:spTree>
    <p:extLst>
      <p:ext uri="{BB962C8B-B14F-4D97-AF65-F5344CB8AC3E}">
        <p14:creationId xmlns:p14="http://schemas.microsoft.com/office/powerpoint/2010/main" val="1777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Collections</a:t>
            </a:r>
            <a:r>
              <a:rPr lang="hu-HU" dirty="0" smtClean="0"/>
              <a:t>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72" y="1935163"/>
            <a:ext cx="7574455" cy="4389437"/>
          </a:xfrm>
        </p:spPr>
      </p:pic>
    </p:spTree>
    <p:extLst>
      <p:ext uri="{BB962C8B-B14F-4D97-AF65-F5344CB8AC3E}">
        <p14:creationId xmlns:p14="http://schemas.microsoft.com/office/powerpoint/2010/main" val="42315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Kitekintés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Grafikus felület készítés (AWT és </a:t>
            </a:r>
            <a:r>
              <a:rPr lang="hu-HU" dirty="0" err="1" smtClean="0"/>
              <a:t>Swing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2D grafika (Java 2D)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Adatbázis-kapcsolat (JDBC)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Hálózat-kezelés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UML modellezés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Szálak (</a:t>
            </a:r>
            <a:r>
              <a:rPr lang="hu-HU" dirty="0" err="1" smtClean="0"/>
              <a:t>Thread</a:t>
            </a:r>
            <a:r>
              <a:rPr lang="hu-HU" dirty="0" smtClean="0"/>
              <a:t> </a:t>
            </a:r>
            <a:r>
              <a:rPr lang="hu-HU" dirty="0" err="1" smtClean="0"/>
              <a:t>class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Segédosztályok (</a:t>
            </a:r>
            <a:r>
              <a:rPr lang="hu-HU" dirty="0" err="1" smtClean="0"/>
              <a:t>Math</a:t>
            </a:r>
            <a:r>
              <a:rPr lang="hu-HU" dirty="0" smtClean="0"/>
              <a:t>, </a:t>
            </a:r>
            <a:r>
              <a:rPr lang="hu-HU" dirty="0" err="1" smtClean="0"/>
              <a:t>Calendar</a:t>
            </a:r>
            <a:r>
              <a:rPr lang="hu-HU" dirty="0" smtClean="0"/>
              <a:t>, Random)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Tesztelés (</a:t>
            </a:r>
            <a:r>
              <a:rPr lang="hu-HU" dirty="0" err="1" smtClean="0"/>
              <a:t>JUnit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…</a:t>
            </a:r>
          </a:p>
          <a:p>
            <a:pPr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Akit részletesebben érdekel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Internet (</a:t>
            </a:r>
            <a:r>
              <a:rPr lang="hu-HU" dirty="0" err="1" smtClean="0"/>
              <a:t>Google-el</a:t>
            </a:r>
            <a:r>
              <a:rPr lang="hu-HU" dirty="0" smtClean="0"/>
              <a:t> nagyjából 988 000 </a:t>
            </a:r>
            <a:r>
              <a:rPr lang="hu-HU" dirty="0" err="1" smtClean="0"/>
              <a:t>000</a:t>
            </a:r>
            <a:r>
              <a:rPr lang="hu-HU" dirty="0" smtClean="0"/>
              <a:t> találat)</a:t>
            </a:r>
          </a:p>
          <a:p>
            <a:pPr lvl="2">
              <a:lnSpc>
                <a:spcPct val="200000"/>
              </a:lnSpc>
              <a:buClr>
                <a:schemeClr val="tx2"/>
              </a:buClr>
            </a:pPr>
            <a:r>
              <a:rPr lang="en-GB" dirty="0"/>
              <a:t>http://</a:t>
            </a:r>
            <a:r>
              <a:rPr lang="en-GB" dirty="0" smtClean="0"/>
              <a:t>docs.oracle.com/javase/tutorial/</a:t>
            </a:r>
            <a:endParaRPr lang="hu-HU" dirty="0" smtClean="0"/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Videók (</a:t>
            </a:r>
            <a:r>
              <a:rPr lang="hu-HU" dirty="0" err="1" smtClean="0"/>
              <a:t>Youtube-n</a:t>
            </a:r>
            <a:r>
              <a:rPr lang="hu-HU" dirty="0" smtClean="0"/>
              <a:t> nagyjából 1 810 000 találat)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Könyvek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Több egyetemi tárgy keretében </a:t>
            </a:r>
            <a:r>
              <a:rPr lang="hu-HU" smtClean="0"/>
              <a:t>is oktatják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53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Szoftverek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Eclipse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32" y="1935163"/>
            <a:ext cx="7392736" cy="4389437"/>
          </a:xfrm>
        </p:spPr>
      </p:pic>
    </p:spTree>
    <p:extLst>
      <p:ext uri="{BB962C8B-B14F-4D97-AF65-F5344CB8AC3E}">
        <p14:creationId xmlns:p14="http://schemas.microsoft.com/office/powerpoint/2010/main" val="1214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3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Weka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710" y="1935163"/>
            <a:ext cx="5478581" cy="4389437"/>
          </a:xfrm>
        </p:spPr>
      </p:pic>
    </p:spTree>
    <p:extLst>
      <p:ext uri="{BB962C8B-B14F-4D97-AF65-F5344CB8AC3E}">
        <p14:creationId xmlns:p14="http://schemas.microsoft.com/office/powerpoint/2010/main" val="18660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9552" y="3429000"/>
            <a:ext cx="7772400" cy="1509712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Kérdések?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414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Több különböző kiadás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Micro </a:t>
            </a:r>
            <a:r>
              <a:rPr lang="hu-HU" dirty="0" err="1" smtClean="0"/>
              <a:t>Edition</a:t>
            </a:r>
            <a:r>
              <a:rPr lang="hu-HU" dirty="0" smtClean="0"/>
              <a:t> (ME)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Standard </a:t>
            </a:r>
            <a:r>
              <a:rPr lang="hu-HU" dirty="0" err="1" smtClean="0"/>
              <a:t>Edition</a:t>
            </a:r>
            <a:r>
              <a:rPr lang="hu-HU" dirty="0" smtClean="0"/>
              <a:t> (SE)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Enterprise</a:t>
            </a:r>
            <a:r>
              <a:rPr lang="hu-HU" dirty="0" smtClean="0"/>
              <a:t> </a:t>
            </a:r>
            <a:r>
              <a:rPr lang="hu-HU" dirty="0" err="1" smtClean="0"/>
              <a:t>Edition</a:t>
            </a:r>
            <a:r>
              <a:rPr lang="hu-HU" smtClean="0"/>
              <a:t> </a:t>
            </a:r>
            <a:r>
              <a:rPr lang="hu-HU" smtClean="0"/>
              <a:t>(EE</a:t>
            </a:r>
            <a:r>
              <a:rPr lang="hu-HU" dirty="0" smtClean="0"/>
              <a:t>)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Több különböző verzió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Legfrissebb a 7-es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Sok alkalmazás a 6-os verziót használja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A verziók nem mindig kompatibilisek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Ingyenes és nyílt rendszer</a:t>
            </a:r>
          </a:p>
        </p:txBody>
      </p:sp>
    </p:spTree>
    <p:extLst>
      <p:ext uri="{BB962C8B-B14F-4D97-AF65-F5344CB8AC3E}">
        <p14:creationId xmlns:p14="http://schemas.microsoft.com/office/powerpoint/2010/main" val="35691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110581"/>
            <a:ext cx="1371600" cy="4038600"/>
          </a:xfrm>
        </p:spPr>
      </p:pic>
    </p:spTree>
    <p:extLst>
      <p:ext uri="{BB962C8B-B14F-4D97-AF65-F5344CB8AC3E}">
        <p14:creationId xmlns:p14="http://schemas.microsoft.com/office/powerpoint/2010/main" val="12097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470" y="1935163"/>
            <a:ext cx="4753059" cy="4389437"/>
          </a:xfrm>
        </p:spPr>
      </p:pic>
    </p:spTree>
    <p:extLst>
      <p:ext uri="{BB962C8B-B14F-4D97-AF65-F5344CB8AC3E}">
        <p14:creationId xmlns:p14="http://schemas.microsoft.com/office/powerpoint/2010/main" val="16754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API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Application</a:t>
            </a:r>
            <a:r>
              <a:rPr lang="hu-HU" dirty="0" smtClean="0"/>
              <a:t> </a:t>
            </a:r>
            <a:r>
              <a:rPr lang="hu-HU" dirty="0" err="1"/>
              <a:t>P</a:t>
            </a:r>
            <a:r>
              <a:rPr lang="hu-HU" dirty="0" err="1" smtClean="0"/>
              <a:t>rogramming</a:t>
            </a:r>
            <a:r>
              <a:rPr lang="hu-HU" dirty="0" smtClean="0"/>
              <a:t> </a:t>
            </a:r>
            <a:r>
              <a:rPr lang="hu-HU" dirty="0" err="1" smtClean="0"/>
              <a:t>Interface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Előre megírt, és lefordított kód Java </a:t>
            </a:r>
            <a:r>
              <a:rPr lang="hu-HU" dirty="0" err="1" smtClean="0"/>
              <a:t>Archive</a:t>
            </a:r>
            <a:r>
              <a:rPr lang="hu-HU" dirty="0" smtClean="0"/>
              <a:t> fájlokba csomagolva (JAR)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Publikus interfész a programozók számára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Javadoc</a:t>
            </a:r>
            <a:r>
              <a:rPr lang="hu-HU" dirty="0" smtClean="0"/>
              <a:t> segít a hívható függvényekkel kapcsolatban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Alkalmazási szempontból olyan mint a 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library</a:t>
            </a:r>
            <a:r>
              <a:rPr lang="hu-HU" dirty="0" smtClean="0"/>
              <a:t>, de a kód nincs kiadva (Black </a:t>
            </a:r>
            <a:r>
              <a:rPr lang="hu-HU" dirty="0" err="1" smtClean="0"/>
              <a:t>box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50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kell a használathoz?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futtatásához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Runtime</a:t>
            </a:r>
            <a:r>
              <a:rPr lang="hu-HU" dirty="0" smtClean="0"/>
              <a:t> </a:t>
            </a:r>
            <a:r>
              <a:rPr lang="hu-HU" dirty="0" err="1" smtClean="0"/>
              <a:t>Environment</a:t>
            </a:r>
            <a:r>
              <a:rPr lang="hu-HU" dirty="0" smtClean="0"/>
              <a:t> (JRE)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virtuális gép amely alatt a programok futhatnak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fejlesztéséhez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Development</a:t>
            </a:r>
            <a:r>
              <a:rPr lang="hu-HU" dirty="0" smtClean="0"/>
              <a:t> Kit (JDK)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Virtuális gép + </a:t>
            </a:r>
            <a:r>
              <a:rPr lang="hu-HU" dirty="0" err="1" smtClean="0"/>
              <a:t>Compiler</a:t>
            </a:r>
            <a:r>
              <a:rPr lang="hu-HU" dirty="0" smtClean="0"/>
              <a:t> + egyéb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nyelv alapjai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410</TotalTime>
  <Words>594</Words>
  <Application>Microsoft Office PowerPoint</Application>
  <PresentationFormat>Diavetítés a képernyőre (4:3 oldalarány)</PresentationFormat>
  <Paragraphs>149</Paragraphs>
  <Slides>31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Áramlás</vt:lpstr>
      <vt:lpstr>Java bevezető előadás</vt:lpstr>
      <vt:lpstr>Adminisztratív tudnivalók</vt:lpstr>
      <vt:lpstr>A Java keretrendszer</vt:lpstr>
      <vt:lpstr>A Java keretrendszer</vt:lpstr>
      <vt:lpstr>A Java keretrendszer</vt:lpstr>
      <vt:lpstr>A Java keretrendszer</vt:lpstr>
      <vt:lpstr>Java API</vt:lpstr>
      <vt:lpstr>Mi kell a használathoz?</vt:lpstr>
      <vt:lpstr>A Java nyelv alapjai</vt:lpstr>
      <vt:lpstr>A Java nyelv főbb tulajdonságai</vt:lpstr>
      <vt:lpstr>A Java nyelv főbb tulajdonságai</vt:lpstr>
      <vt:lpstr>Primitív típusok és tömbök</vt:lpstr>
      <vt:lpstr>Osztályok</vt:lpstr>
      <vt:lpstr>Osztályok</vt:lpstr>
      <vt:lpstr>Osztályok példák 1</vt:lpstr>
      <vt:lpstr>Osztályok példák 2</vt:lpstr>
      <vt:lpstr>Osztályok példák 2</vt:lpstr>
      <vt:lpstr>Osztályok példák 2</vt:lpstr>
      <vt:lpstr>Vezérlési szerkezetek példa</vt:lpstr>
      <vt:lpstr>Input/Output műveletek</vt:lpstr>
      <vt:lpstr>Input/Output példa</vt:lpstr>
      <vt:lpstr>Input/Output példa 2</vt:lpstr>
      <vt:lpstr>Java Collections</vt:lpstr>
      <vt:lpstr>Java Collections</vt:lpstr>
      <vt:lpstr>Collections példa</vt:lpstr>
      <vt:lpstr>Kitekintés</vt:lpstr>
      <vt:lpstr>Akit részletesebben érdekel</vt:lpstr>
      <vt:lpstr>Szoftverek</vt:lpstr>
      <vt:lpstr>Eclipse</vt:lpstr>
      <vt:lpstr>Weka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bevezető előadás</dc:title>
  <dc:creator>Bagyinszki Bence</dc:creator>
  <cp:lastModifiedBy>Bence</cp:lastModifiedBy>
  <cp:revision>31</cp:revision>
  <dcterms:created xsi:type="dcterms:W3CDTF">2013-03-23T13:41:49Z</dcterms:created>
  <dcterms:modified xsi:type="dcterms:W3CDTF">2014-03-11T14:32:03Z</dcterms:modified>
</cp:coreProperties>
</file>