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281" r:id="rId27"/>
    <p:sldId id="286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24/03/2013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24/03/2013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24/03/2013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24/03/2013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24/03/2013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24/03/2013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24/03/2013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24/03/2013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24/03/2013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24/03/2013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5DB3-C366-483A-B33D-248A3F0E444B}" type="datetimeFigureOut">
              <a:rPr lang="en-GB" smtClean="0"/>
              <a:t>24/03/2013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D45DB3-C366-483A-B33D-248A3F0E444B}" type="datetimeFigureOut">
              <a:rPr lang="en-GB" smtClean="0"/>
              <a:t>24/03/2013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5F047E-2A0A-4DD8-8660-EC843C3526BD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409328"/>
          </a:xfrm>
        </p:spPr>
        <p:txBody>
          <a:bodyPr/>
          <a:lstStyle/>
          <a:p>
            <a:pPr algn="ctr"/>
            <a:r>
              <a:rPr lang="hu-HU" dirty="0" smtClean="0"/>
              <a:t>Java bevezető előadás</a:t>
            </a:r>
            <a:endParaRPr lang="en-GB" dirty="0"/>
          </a:p>
        </p:txBody>
      </p:sp>
      <p:sp>
        <p:nvSpPr>
          <p:cNvPr id="4" name="Alcím 3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560504"/>
          </a:xfrm>
        </p:spPr>
        <p:txBody>
          <a:bodyPr/>
          <a:lstStyle/>
          <a:p>
            <a:pPr algn="ctr"/>
            <a:r>
              <a:rPr lang="hu-HU" dirty="0" smtClean="0"/>
              <a:t>Adatbányászati technikák (VISZM185)</a:t>
            </a:r>
            <a:endParaRPr lang="en-GB" dirty="0"/>
          </a:p>
        </p:txBody>
      </p:sp>
      <p:sp>
        <p:nvSpPr>
          <p:cNvPr id="5" name="Szövegdoboz 4"/>
          <p:cNvSpPr txBox="1"/>
          <p:nvPr/>
        </p:nvSpPr>
        <p:spPr>
          <a:xfrm>
            <a:off x="1835696" y="4293096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err="1" smtClean="0"/>
              <a:t>Bagyinszki</a:t>
            </a:r>
            <a:r>
              <a:rPr lang="hu-HU" dirty="0" smtClean="0"/>
              <a:t> Bence</a:t>
            </a:r>
          </a:p>
          <a:p>
            <a:pPr algn="ctr"/>
            <a:r>
              <a:rPr lang="hu-HU" dirty="0" smtClean="0"/>
              <a:t>bagyibence@gmail.com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8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Java nyelv főbb tulajdonságai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Objektum-orientált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(Majdnem) minden objektum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Primitívek (int, </a:t>
            </a:r>
            <a:r>
              <a:rPr lang="hu-HU" dirty="0" err="1" smtClean="0"/>
              <a:t>double</a:t>
            </a:r>
            <a:r>
              <a:rPr lang="hu-HU" dirty="0" smtClean="0"/>
              <a:t>, </a:t>
            </a:r>
            <a:r>
              <a:rPr lang="hu-HU" dirty="0" err="1" smtClean="0"/>
              <a:t>boolean</a:t>
            </a:r>
            <a:r>
              <a:rPr lang="hu-HU" dirty="0" smtClean="0"/>
              <a:t>, stb.) és osztályok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Van öröklés az osztályok között (de csak egyszeres!)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Interfészek is megadhatók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C/</a:t>
            </a:r>
            <a:r>
              <a:rPr lang="hu-HU" dirty="0" err="1" smtClean="0"/>
              <a:t>C</a:t>
            </a:r>
            <a:r>
              <a:rPr lang="hu-HU" dirty="0" smtClean="0"/>
              <a:t>++ </a:t>
            </a:r>
            <a:r>
              <a:rPr lang="hu-HU" dirty="0" err="1" smtClean="0"/>
              <a:t>-szerű</a:t>
            </a:r>
            <a:r>
              <a:rPr lang="hu-HU" dirty="0" smtClean="0"/>
              <a:t> szintaktika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Operátorok (+, -, &gt;&gt;, stb.)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Vezérlési szerkezetek (</a:t>
            </a:r>
            <a:r>
              <a:rPr lang="hu-HU" dirty="0" err="1" smtClean="0"/>
              <a:t>while</a:t>
            </a:r>
            <a:r>
              <a:rPr lang="hu-HU" dirty="0" smtClean="0"/>
              <a:t>, </a:t>
            </a:r>
            <a:r>
              <a:rPr lang="hu-HU" dirty="0" err="1" smtClean="0"/>
              <a:t>for</a:t>
            </a:r>
            <a:r>
              <a:rPr lang="hu-HU" dirty="0" smtClean="0"/>
              <a:t>, </a:t>
            </a:r>
            <a:r>
              <a:rPr lang="hu-HU" dirty="0" err="1" smtClean="0"/>
              <a:t>switch</a:t>
            </a:r>
            <a:r>
              <a:rPr lang="hu-HU" dirty="0" smtClean="0"/>
              <a:t>, stb.)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Metódushívás</a:t>
            </a:r>
          </a:p>
        </p:txBody>
      </p:sp>
    </p:spTree>
    <p:extLst>
      <p:ext uri="{BB962C8B-B14F-4D97-AF65-F5344CB8AC3E}">
        <p14:creationId xmlns:p14="http://schemas.microsoft.com/office/powerpoint/2010/main" val="138706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Java nyelv főbb tulajdonságai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Fontos különbségek C/</a:t>
            </a:r>
            <a:r>
              <a:rPr lang="hu-HU" dirty="0" err="1" smtClean="0"/>
              <a:t>C</a:t>
            </a:r>
            <a:r>
              <a:rPr lang="hu-HU" dirty="0" smtClean="0"/>
              <a:t>++</a:t>
            </a:r>
            <a:r>
              <a:rPr lang="hu-HU" dirty="0" err="1" smtClean="0"/>
              <a:t>-hoz</a:t>
            </a:r>
            <a:r>
              <a:rPr lang="hu-HU" dirty="0" smtClean="0"/>
              <a:t> képest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Nincsenek pointerek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Nincs </a:t>
            </a:r>
            <a:r>
              <a:rPr lang="hu-HU" dirty="0" err="1" smtClean="0"/>
              <a:t>goto</a:t>
            </a:r>
            <a:r>
              <a:rPr lang="hu-HU" dirty="0" smtClean="0"/>
              <a:t> utasítás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Nincs operátor-túlterhelés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Külön byte, </a:t>
            </a:r>
            <a:r>
              <a:rPr lang="hu-HU" dirty="0" err="1" smtClean="0"/>
              <a:t>char</a:t>
            </a:r>
            <a:r>
              <a:rPr lang="hu-HU" dirty="0" smtClean="0"/>
              <a:t> és </a:t>
            </a:r>
            <a:r>
              <a:rPr lang="hu-HU" dirty="0" err="1" smtClean="0"/>
              <a:t>boolean</a:t>
            </a:r>
            <a:r>
              <a:rPr lang="hu-HU" dirty="0" smtClean="0"/>
              <a:t> típusok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A tömbök is objektumok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Pl. hossz változójuk használható ciklusokhoz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Nincs pointer aritmetika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Nincs </a:t>
            </a:r>
            <a:r>
              <a:rPr lang="hu-HU" dirty="0" err="1" smtClean="0"/>
              <a:t>destruktor</a:t>
            </a:r>
            <a:endParaRPr lang="hu-HU" dirty="0" smtClean="0"/>
          </a:p>
          <a:p>
            <a:pPr>
              <a:buClr>
                <a:schemeClr val="tx2"/>
              </a:buClr>
            </a:pPr>
            <a:r>
              <a:rPr lang="hu-HU" dirty="0" err="1" smtClean="0"/>
              <a:t>Garbage</a:t>
            </a:r>
            <a:r>
              <a:rPr lang="hu-HU" dirty="0" smtClean="0"/>
              <a:t> </a:t>
            </a:r>
            <a:r>
              <a:rPr lang="hu-HU" dirty="0" err="1" smtClean="0"/>
              <a:t>Collection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153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Primitív típusok és tömbök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Primitív típusok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Boolean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smtClean="0"/>
              <a:t>Byte, </a:t>
            </a:r>
            <a:r>
              <a:rPr lang="hu-HU" dirty="0" err="1" smtClean="0"/>
              <a:t>short</a:t>
            </a:r>
            <a:r>
              <a:rPr lang="hu-HU" dirty="0" smtClean="0"/>
              <a:t>, int, </a:t>
            </a:r>
            <a:r>
              <a:rPr lang="hu-HU" dirty="0" err="1" smtClean="0"/>
              <a:t>long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Char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Double</a:t>
            </a:r>
            <a:endParaRPr lang="hu-HU" dirty="0" smtClean="0"/>
          </a:p>
          <a:p>
            <a:pPr>
              <a:buClr>
                <a:schemeClr val="tx2"/>
              </a:buClr>
            </a:pPr>
            <a:r>
              <a:rPr lang="hu-HU" dirty="0" smtClean="0"/>
              <a:t>Tömbök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int a[] = </a:t>
            </a:r>
            <a:r>
              <a:rPr lang="hu-HU" dirty="0" err="1" smtClean="0"/>
              <a:t>new</a:t>
            </a:r>
            <a:r>
              <a:rPr lang="hu-HU" dirty="0" smtClean="0"/>
              <a:t> int[13];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double</a:t>
            </a:r>
            <a:r>
              <a:rPr lang="hu-HU" dirty="0" smtClean="0"/>
              <a:t> b[][] </a:t>
            </a:r>
            <a:r>
              <a:rPr lang="hu-HU" dirty="0"/>
              <a:t>=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 smtClean="0"/>
              <a:t>double</a:t>
            </a:r>
            <a:r>
              <a:rPr lang="hu-HU" dirty="0" smtClean="0"/>
              <a:t>[10][20];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String</a:t>
            </a:r>
            <a:r>
              <a:rPr lang="hu-HU" dirty="0" smtClean="0"/>
              <a:t> s = „</a:t>
            </a:r>
            <a:r>
              <a:rPr lang="hu-HU" dirty="0" err="1" smtClean="0"/>
              <a:t>abcdefg</a:t>
            </a:r>
            <a:r>
              <a:rPr lang="hu-HU" dirty="0" smtClean="0"/>
              <a:t>”;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s = „123”;</a:t>
            </a:r>
            <a:endParaRPr lang="hu-HU" dirty="0"/>
          </a:p>
          <a:p>
            <a:pPr lvl="2">
              <a:buClr>
                <a:schemeClr val="tx2"/>
              </a:buClr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50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Láthatóság osztály szinten (</a:t>
            </a:r>
            <a:r>
              <a:rPr lang="hu-HU" dirty="0" err="1" smtClean="0"/>
              <a:t>package-en</a:t>
            </a:r>
            <a:r>
              <a:rPr lang="hu-HU" dirty="0" smtClean="0"/>
              <a:t> belül)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Láthatóság attribútum és metódus szinten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Public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Private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Protected</a:t>
            </a:r>
            <a:endParaRPr lang="hu-HU" dirty="0" smtClean="0"/>
          </a:p>
          <a:p>
            <a:pPr>
              <a:buClr>
                <a:schemeClr val="tx2"/>
              </a:buClr>
            </a:pPr>
            <a:r>
              <a:rPr lang="hu-HU" dirty="0" smtClean="0"/>
              <a:t>Az attribútumoknak van </a:t>
            </a:r>
            <a:r>
              <a:rPr lang="hu-HU" dirty="0" err="1" smtClean="0"/>
              <a:t>default</a:t>
            </a:r>
            <a:r>
              <a:rPr lang="hu-HU" dirty="0" smtClean="0"/>
              <a:t> értékük (0 vagy null)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Csak </a:t>
            </a:r>
            <a:r>
              <a:rPr lang="hu-HU" dirty="0" err="1" smtClean="0"/>
              <a:t>inline</a:t>
            </a:r>
            <a:r>
              <a:rPr lang="hu-HU" dirty="0" smtClean="0"/>
              <a:t> metódusok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Minden metódus virtuális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Nincs többszörös öröklés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Nevével referenciaként hivatkozunk rá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07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Egyéb módosítók az attribútumok/metódusok előtt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static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abstract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final</a:t>
            </a:r>
            <a:endParaRPr lang="hu-HU" dirty="0" smtClean="0"/>
          </a:p>
          <a:p>
            <a:pPr>
              <a:buClr>
                <a:schemeClr val="tx2"/>
              </a:buClr>
            </a:pPr>
            <a:r>
              <a:rPr lang="hu-HU" dirty="0" smtClean="0"/>
              <a:t>Öröklés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Öröklés </a:t>
            </a:r>
            <a:r>
              <a:rPr lang="hu-HU" dirty="0" err="1" smtClean="0"/>
              <a:t>extends</a:t>
            </a:r>
            <a:r>
              <a:rPr lang="hu-HU" dirty="0" smtClean="0"/>
              <a:t> </a:t>
            </a:r>
            <a:r>
              <a:rPr lang="hu-HU" dirty="0" smtClean="0"/>
              <a:t>kulcsszóval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Interfészmegvalósítás </a:t>
            </a:r>
            <a:r>
              <a:rPr lang="hu-HU" dirty="0" err="1" smtClean="0"/>
              <a:t>implements</a:t>
            </a:r>
            <a:r>
              <a:rPr lang="hu-HU" dirty="0" smtClean="0"/>
              <a:t> kulcsszóval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Van egy legfelső szuperosztály, az </a:t>
            </a:r>
            <a:r>
              <a:rPr lang="hu-HU" dirty="0" err="1" smtClean="0"/>
              <a:t>Object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smtClean="0"/>
              <a:t>Metódusok lefelé </a:t>
            </a:r>
            <a:r>
              <a:rPr lang="hu-HU" dirty="0" smtClean="0"/>
              <a:t>öröklődnek (minden függvény virtuális)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72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 példák 1</a:t>
            </a:r>
            <a:endParaRPr lang="en-GB" dirty="0"/>
          </a:p>
        </p:txBody>
      </p:sp>
      <p:pic>
        <p:nvPicPr>
          <p:cNvPr id="8" name="Tartalom helye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7" y="2915274"/>
            <a:ext cx="7201906" cy="2429214"/>
          </a:xfrm>
        </p:spPr>
      </p:pic>
    </p:spTree>
    <p:extLst>
      <p:ext uri="{BB962C8B-B14F-4D97-AF65-F5344CB8AC3E}">
        <p14:creationId xmlns:p14="http://schemas.microsoft.com/office/powerpoint/2010/main" val="415709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 példák 2</a:t>
            </a:r>
            <a:endParaRPr lang="en-GB" dirty="0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969" y="3101038"/>
            <a:ext cx="6354062" cy="2057687"/>
          </a:xfrm>
        </p:spPr>
      </p:pic>
    </p:spTree>
    <p:extLst>
      <p:ext uri="{BB962C8B-B14F-4D97-AF65-F5344CB8AC3E}">
        <p14:creationId xmlns:p14="http://schemas.microsoft.com/office/powerpoint/2010/main" val="208986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 példák 2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656" y="1935163"/>
            <a:ext cx="4570688" cy="4389437"/>
          </a:xfrm>
        </p:spPr>
      </p:pic>
    </p:spTree>
    <p:extLst>
      <p:ext uri="{BB962C8B-B14F-4D97-AF65-F5344CB8AC3E}">
        <p14:creationId xmlns:p14="http://schemas.microsoft.com/office/powerpoint/2010/main" val="300723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Osztályok példák 2</a:t>
            </a:r>
            <a:endParaRPr lang="en-GB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16" y="2762853"/>
            <a:ext cx="6935168" cy="2734057"/>
          </a:xfrm>
        </p:spPr>
      </p:pic>
    </p:spTree>
    <p:extLst>
      <p:ext uri="{BB962C8B-B14F-4D97-AF65-F5344CB8AC3E}">
        <p14:creationId xmlns:p14="http://schemas.microsoft.com/office/powerpoint/2010/main" val="209198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Vezérlési szerkezetek példa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811" y="2357984"/>
            <a:ext cx="6468378" cy="3543795"/>
          </a:xfrm>
        </p:spPr>
      </p:pic>
    </p:spTree>
    <p:extLst>
      <p:ext uri="{BB962C8B-B14F-4D97-AF65-F5344CB8AC3E}">
        <p14:creationId xmlns:p14="http://schemas.microsoft.com/office/powerpoint/2010/main" val="13478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Adminisztratív tudnivalók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A félév második felének gyakorlatai:</a:t>
            </a:r>
          </a:p>
          <a:p>
            <a:pPr lvl="2">
              <a:buClr>
                <a:schemeClr val="tx2"/>
              </a:buClr>
            </a:pPr>
            <a:r>
              <a:rPr lang="hu-HU" dirty="0"/>
              <a:t>Java gyakorló labor</a:t>
            </a:r>
          </a:p>
          <a:p>
            <a:pPr lvl="2">
              <a:buClr>
                <a:schemeClr val="tx2"/>
              </a:buClr>
            </a:pPr>
            <a:r>
              <a:rPr lang="hu-HU" dirty="0"/>
              <a:t>Ismerkedés a </a:t>
            </a:r>
            <a:r>
              <a:rPr lang="hu-HU" dirty="0" err="1"/>
              <a:t>Weka</a:t>
            </a:r>
            <a:r>
              <a:rPr lang="hu-HU" dirty="0"/>
              <a:t> szoftverrel</a:t>
            </a:r>
          </a:p>
          <a:p>
            <a:pPr lvl="2">
              <a:buClr>
                <a:schemeClr val="tx2"/>
              </a:buClr>
            </a:pPr>
            <a:r>
              <a:rPr lang="hu-HU" dirty="0" err="1"/>
              <a:t>Weka</a:t>
            </a:r>
            <a:r>
              <a:rPr lang="hu-HU" dirty="0"/>
              <a:t> könyvtár használata saját Java kódban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II. házi feladat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15 pont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5-5 pont két </a:t>
            </a:r>
            <a:r>
              <a:rPr lang="hu-HU" dirty="0" err="1" smtClean="0"/>
              <a:t>Wekás</a:t>
            </a:r>
            <a:r>
              <a:rPr lang="hu-HU" dirty="0" smtClean="0"/>
              <a:t> feladatért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5 pont Java kódért</a:t>
            </a:r>
            <a:endParaRPr lang="hu-HU" dirty="0"/>
          </a:p>
          <a:p>
            <a:pPr>
              <a:buClr>
                <a:schemeClr val="tx2"/>
              </a:buClr>
            </a:pPr>
            <a:r>
              <a:rPr lang="hu-HU" dirty="0" smtClean="0"/>
              <a:t>Várhatóan a jövő héten felkerül a honlapra</a:t>
            </a:r>
          </a:p>
          <a:p>
            <a:pPr>
              <a:buClr>
                <a:schemeClr val="tx2"/>
              </a:buClr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427132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Input/Output műveletek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Java.IO</a:t>
            </a:r>
            <a:r>
              <a:rPr lang="hu-HU" dirty="0" smtClean="0"/>
              <a:t> </a:t>
            </a:r>
            <a:r>
              <a:rPr lang="hu-HU" dirty="0" err="1" smtClean="0"/>
              <a:t>package</a:t>
            </a:r>
            <a:endParaRPr lang="hu-HU" dirty="0" smtClean="0"/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Stream</a:t>
            </a:r>
            <a:r>
              <a:rPr lang="hu-HU" dirty="0" smtClean="0"/>
              <a:t> alapú olvasás/írás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Különböző típusú </a:t>
            </a:r>
            <a:r>
              <a:rPr lang="hu-HU" dirty="0" err="1" smtClean="0"/>
              <a:t>Reader</a:t>
            </a:r>
            <a:r>
              <a:rPr lang="hu-HU" dirty="0" smtClean="0"/>
              <a:t> és </a:t>
            </a:r>
            <a:r>
              <a:rPr lang="hu-HU" dirty="0" err="1" smtClean="0"/>
              <a:t>Writer</a:t>
            </a:r>
            <a:r>
              <a:rPr lang="hu-HU" dirty="0" smtClean="0"/>
              <a:t> interfészek</a:t>
            </a:r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FileReader</a:t>
            </a:r>
            <a:endParaRPr lang="hu-HU" dirty="0" smtClean="0"/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BufferedReader</a:t>
            </a:r>
            <a:endParaRPr lang="hu-HU" dirty="0" smtClean="0"/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FileWriter</a:t>
            </a:r>
            <a:endParaRPr lang="hu-HU" dirty="0" smtClean="0"/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PrintWriter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21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Input/Output példa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512" y="1935163"/>
            <a:ext cx="6064975" cy="4389437"/>
          </a:xfrm>
        </p:spPr>
      </p:pic>
    </p:spTree>
    <p:extLst>
      <p:ext uri="{BB962C8B-B14F-4D97-AF65-F5344CB8AC3E}">
        <p14:creationId xmlns:p14="http://schemas.microsoft.com/office/powerpoint/2010/main" val="167772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Input/Output példa 2</a:t>
            </a:r>
            <a:endParaRPr lang="en-GB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51" y="1935163"/>
            <a:ext cx="6580098" cy="4389437"/>
          </a:xfrm>
        </p:spPr>
      </p:pic>
    </p:spTree>
    <p:extLst>
      <p:ext uri="{BB962C8B-B14F-4D97-AF65-F5344CB8AC3E}">
        <p14:creationId xmlns:p14="http://schemas.microsoft.com/office/powerpoint/2010/main" val="236057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Java </a:t>
            </a:r>
            <a:r>
              <a:rPr lang="hu-HU" dirty="0" err="1" smtClean="0"/>
              <a:t>Collections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A C++</a:t>
            </a:r>
            <a:r>
              <a:rPr lang="hu-HU" dirty="0" err="1" smtClean="0"/>
              <a:t>-ban</a:t>
            </a:r>
            <a:r>
              <a:rPr lang="hu-HU" dirty="0" smtClean="0"/>
              <a:t> </a:t>
            </a:r>
            <a:r>
              <a:rPr lang="hu-HU" dirty="0" err="1" smtClean="0"/>
              <a:t>template-ek</a:t>
            </a:r>
            <a:r>
              <a:rPr lang="hu-HU" dirty="0" smtClean="0"/>
              <a:t> segítségével lehetett megoldani, hogy ugyanaz a funkcionalitás több adattípusra is működjön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A </a:t>
            </a:r>
            <a:r>
              <a:rPr lang="hu-HU" dirty="0" err="1" smtClean="0"/>
              <a:t>Java-ban</a:t>
            </a:r>
            <a:r>
              <a:rPr lang="hu-HU" dirty="0"/>
              <a:t> </a:t>
            </a:r>
            <a:r>
              <a:rPr lang="hu-HU" dirty="0" smtClean="0"/>
              <a:t>generikus adatszerkezetek (?) vannak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Collections</a:t>
            </a:r>
            <a:r>
              <a:rPr lang="hu-HU" dirty="0" smtClean="0"/>
              <a:t> interfész leszármazottjai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Set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smtClean="0"/>
              <a:t>List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Map</a:t>
            </a:r>
          </a:p>
        </p:txBody>
      </p:sp>
    </p:spTree>
    <p:extLst>
      <p:ext uri="{BB962C8B-B14F-4D97-AF65-F5344CB8AC3E}">
        <p14:creationId xmlns:p14="http://schemas.microsoft.com/office/powerpoint/2010/main" val="214721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Java </a:t>
            </a:r>
            <a:r>
              <a:rPr lang="hu-HU" dirty="0" err="1" smtClean="0"/>
              <a:t>Collections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Interfészekhez különböző megvalósítások is vannak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List: </a:t>
            </a:r>
            <a:r>
              <a:rPr lang="hu-HU" dirty="0" err="1" smtClean="0"/>
              <a:t>ArrayList</a:t>
            </a:r>
            <a:r>
              <a:rPr lang="hu-HU" dirty="0" smtClean="0"/>
              <a:t>, </a:t>
            </a:r>
            <a:r>
              <a:rPr lang="hu-HU" dirty="0" err="1" smtClean="0"/>
              <a:t>LinkedList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err="1" smtClean="0"/>
              <a:t>Set</a:t>
            </a:r>
            <a:r>
              <a:rPr lang="hu-HU" dirty="0" smtClean="0"/>
              <a:t>: </a:t>
            </a:r>
            <a:r>
              <a:rPr lang="hu-HU" dirty="0" err="1" smtClean="0"/>
              <a:t>HashSet</a:t>
            </a:r>
            <a:r>
              <a:rPr lang="hu-HU" dirty="0" smtClean="0"/>
              <a:t>, </a:t>
            </a:r>
            <a:r>
              <a:rPr lang="hu-HU" dirty="0" err="1" smtClean="0"/>
              <a:t>TreeSet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smtClean="0"/>
              <a:t>Map: </a:t>
            </a:r>
            <a:r>
              <a:rPr lang="hu-HU" dirty="0" err="1" smtClean="0"/>
              <a:t>HashMap</a:t>
            </a:r>
            <a:r>
              <a:rPr lang="hu-HU" dirty="0" smtClean="0"/>
              <a:t>, </a:t>
            </a:r>
            <a:r>
              <a:rPr lang="hu-HU" dirty="0" err="1" smtClean="0"/>
              <a:t>TreeMap</a:t>
            </a:r>
            <a:endParaRPr lang="hu-HU" dirty="0" smtClean="0"/>
          </a:p>
          <a:p>
            <a:pPr>
              <a:buClr>
                <a:schemeClr val="tx2"/>
              </a:buClr>
            </a:pPr>
            <a:r>
              <a:rPr lang="hu-HU" dirty="0" smtClean="0"/>
              <a:t>Segédosztály: </a:t>
            </a:r>
            <a:r>
              <a:rPr lang="hu-HU" dirty="0" err="1" smtClean="0"/>
              <a:t>Collections</a:t>
            </a:r>
            <a:endParaRPr lang="hu-HU" dirty="0" smtClean="0"/>
          </a:p>
          <a:p>
            <a:pPr lvl="2">
              <a:buClr>
                <a:schemeClr val="tx2"/>
              </a:buClr>
            </a:pPr>
            <a:r>
              <a:rPr lang="hu-HU" dirty="0" smtClean="0"/>
              <a:t>Keresés (</a:t>
            </a:r>
            <a:r>
              <a:rPr lang="hu-HU" dirty="0" err="1" smtClean="0"/>
              <a:t>binary</a:t>
            </a:r>
            <a:r>
              <a:rPr lang="hu-HU" dirty="0" smtClean="0"/>
              <a:t> </a:t>
            </a:r>
            <a:r>
              <a:rPr lang="hu-HU" dirty="0" err="1" smtClean="0"/>
              <a:t>search</a:t>
            </a:r>
            <a:r>
              <a:rPr lang="hu-HU" dirty="0" smtClean="0"/>
              <a:t>)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Rendezés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Min-max</a:t>
            </a:r>
            <a:r>
              <a:rPr lang="hu-HU" dirty="0" smtClean="0"/>
              <a:t> funkció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Forgatás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Keverés</a:t>
            </a:r>
          </a:p>
        </p:txBody>
      </p:sp>
    </p:spTree>
    <p:extLst>
      <p:ext uri="{BB962C8B-B14F-4D97-AF65-F5344CB8AC3E}">
        <p14:creationId xmlns:p14="http://schemas.microsoft.com/office/powerpoint/2010/main" val="17777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Collections</a:t>
            </a:r>
            <a:r>
              <a:rPr lang="hu-HU" dirty="0" smtClean="0"/>
              <a:t> példa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72" y="1935163"/>
            <a:ext cx="7574455" cy="4389437"/>
          </a:xfrm>
        </p:spPr>
      </p:pic>
    </p:spTree>
    <p:extLst>
      <p:ext uri="{BB962C8B-B14F-4D97-AF65-F5344CB8AC3E}">
        <p14:creationId xmlns:p14="http://schemas.microsoft.com/office/powerpoint/2010/main" val="423158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Kitekintés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Grafikus felület készítés (AWT és </a:t>
            </a:r>
            <a:r>
              <a:rPr lang="hu-HU" dirty="0" err="1" smtClean="0"/>
              <a:t>Swing</a:t>
            </a:r>
            <a:r>
              <a:rPr lang="hu-HU" dirty="0" smtClean="0"/>
              <a:t>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2D grafika (Java 2D)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Adatbázis-kapcsolat (JDBC)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Hálózat-kezelés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UML modellezés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Szálak (</a:t>
            </a:r>
            <a:r>
              <a:rPr lang="hu-HU" dirty="0" err="1" smtClean="0"/>
              <a:t>Thread</a:t>
            </a:r>
            <a:r>
              <a:rPr lang="hu-HU" dirty="0" smtClean="0"/>
              <a:t> </a:t>
            </a:r>
            <a:r>
              <a:rPr lang="hu-HU" dirty="0" err="1" smtClean="0"/>
              <a:t>class</a:t>
            </a:r>
            <a:r>
              <a:rPr lang="hu-HU" dirty="0" smtClean="0"/>
              <a:t>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Segédosztályok (</a:t>
            </a:r>
            <a:r>
              <a:rPr lang="hu-HU" dirty="0" err="1" smtClean="0"/>
              <a:t>Math</a:t>
            </a:r>
            <a:r>
              <a:rPr lang="hu-HU" dirty="0" smtClean="0"/>
              <a:t>, </a:t>
            </a:r>
            <a:r>
              <a:rPr lang="hu-HU" dirty="0" err="1" smtClean="0"/>
              <a:t>Calendar</a:t>
            </a:r>
            <a:r>
              <a:rPr lang="hu-HU" dirty="0" smtClean="0"/>
              <a:t>, Random)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Tesztelés (</a:t>
            </a:r>
            <a:r>
              <a:rPr lang="hu-HU" dirty="0" err="1" smtClean="0"/>
              <a:t>JUnit</a:t>
            </a:r>
            <a:r>
              <a:rPr lang="hu-HU" dirty="0" smtClean="0"/>
              <a:t>)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…</a:t>
            </a:r>
          </a:p>
          <a:p>
            <a:pPr>
              <a:buClr>
                <a:schemeClr val="tx2"/>
              </a:buClr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56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Akit részletesebben érdekel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Clr>
                <a:schemeClr val="tx2"/>
              </a:buClr>
            </a:pPr>
            <a:r>
              <a:rPr lang="hu-HU" dirty="0" smtClean="0"/>
              <a:t>Internet (</a:t>
            </a:r>
            <a:r>
              <a:rPr lang="hu-HU" dirty="0" err="1" smtClean="0"/>
              <a:t>Google-el</a:t>
            </a:r>
            <a:r>
              <a:rPr lang="hu-HU" dirty="0" smtClean="0"/>
              <a:t> nagyjából 988 000 </a:t>
            </a:r>
            <a:r>
              <a:rPr lang="hu-HU" dirty="0" err="1" smtClean="0"/>
              <a:t>000</a:t>
            </a:r>
            <a:r>
              <a:rPr lang="hu-HU" dirty="0" smtClean="0"/>
              <a:t> találat)</a:t>
            </a:r>
          </a:p>
          <a:p>
            <a:pPr lvl="2">
              <a:lnSpc>
                <a:spcPct val="200000"/>
              </a:lnSpc>
              <a:buClr>
                <a:schemeClr val="tx2"/>
              </a:buClr>
            </a:pPr>
            <a:r>
              <a:rPr lang="en-GB" dirty="0"/>
              <a:t>http://</a:t>
            </a:r>
            <a:r>
              <a:rPr lang="en-GB" dirty="0" smtClean="0"/>
              <a:t>docs.oracle.com/javase/tutorial/</a:t>
            </a:r>
            <a:endParaRPr lang="hu-HU" dirty="0" smtClean="0"/>
          </a:p>
          <a:p>
            <a:pPr>
              <a:lnSpc>
                <a:spcPct val="200000"/>
              </a:lnSpc>
              <a:buClr>
                <a:schemeClr val="tx2"/>
              </a:buClr>
            </a:pPr>
            <a:r>
              <a:rPr lang="hu-HU" dirty="0" smtClean="0"/>
              <a:t>Videók (</a:t>
            </a:r>
            <a:r>
              <a:rPr lang="hu-HU" dirty="0" err="1" smtClean="0"/>
              <a:t>Youtube-n</a:t>
            </a:r>
            <a:r>
              <a:rPr lang="hu-HU" dirty="0" smtClean="0"/>
              <a:t> nagyjából 1 810 000 találat)</a:t>
            </a:r>
          </a:p>
          <a:p>
            <a:pPr>
              <a:lnSpc>
                <a:spcPct val="200000"/>
              </a:lnSpc>
              <a:buClr>
                <a:schemeClr val="tx2"/>
              </a:buClr>
            </a:pPr>
            <a:r>
              <a:rPr lang="hu-HU" dirty="0" smtClean="0"/>
              <a:t>Könyvek</a:t>
            </a:r>
          </a:p>
          <a:p>
            <a:pPr>
              <a:lnSpc>
                <a:spcPct val="200000"/>
              </a:lnSpc>
              <a:buClr>
                <a:schemeClr val="tx2"/>
              </a:buClr>
            </a:pPr>
            <a:r>
              <a:rPr lang="hu-HU" dirty="0" smtClean="0"/>
              <a:t>Több egyetemi tárgy keretében </a:t>
            </a:r>
            <a:r>
              <a:rPr lang="hu-HU" smtClean="0"/>
              <a:t>is oktatják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7535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Szoftverek</a:t>
            </a:r>
            <a:endParaRPr lang="en-GB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23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Eclipse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32" y="1935163"/>
            <a:ext cx="7392736" cy="4389437"/>
          </a:xfrm>
        </p:spPr>
      </p:pic>
    </p:spTree>
    <p:extLst>
      <p:ext uri="{BB962C8B-B14F-4D97-AF65-F5344CB8AC3E}">
        <p14:creationId xmlns:p14="http://schemas.microsoft.com/office/powerpoint/2010/main" val="121460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Java keretrendszer</a:t>
            </a:r>
            <a:endParaRPr lang="en-GB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93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Weka</a:t>
            </a:r>
            <a:endParaRPr lang="en-GB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710" y="1935163"/>
            <a:ext cx="5478581" cy="4389437"/>
          </a:xfrm>
        </p:spPr>
      </p:pic>
    </p:spTree>
    <p:extLst>
      <p:ext uri="{BB962C8B-B14F-4D97-AF65-F5344CB8AC3E}">
        <p14:creationId xmlns:p14="http://schemas.microsoft.com/office/powerpoint/2010/main" val="186601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en-GB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9552" y="3429000"/>
            <a:ext cx="7772400" cy="1509712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Kérdések?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8414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Java keretrendszer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hu-HU" dirty="0" smtClean="0"/>
              <a:t>Több különböző kiadás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Micro </a:t>
            </a:r>
            <a:r>
              <a:rPr lang="hu-HU" dirty="0" err="1" smtClean="0"/>
              <a:t>Edition</a:t>
            </a:r>
            <a:r>
              <a:rPr lang="hu-HU" dirty="0" smtClean="0"/>
              <a:t> (ME)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Standard </a:t>
            </a:r>
            <a:r>
              <a:rPr lang="hu-HU" dirty="0" err="1" smtClean="0"/>
              <a:t>Edition</a:t>
            </a:r>
            <a:r>
              <a:rPr lang="hu-HU" dirty="0" smtClean="0"/>
              <a:t> (SE)</a:t>
            </a:r>
          </a:p>
          <a:p>
            <a:pPr lvl="2">
              <a:buClr>
                <a:schemeClr val="tx2"/>
              </a:buClr>
            </a:pPr>
            <a:r>
              <a:rPr lang="hu-HU" dirty="0" err="1" smtClean="0"/>
              <a:t>Enterprise</a:t>
            </a:r>
            <a:r>
              <a:rPr lang="hu-HU" dirty="0" smtClean="0"/>
              <a:t> </a:t>
            </a:r>
            <a:r>
              <a:rPr lang="hu-HU" dirty="0" err="1" smtClean="0"/>
              <a:t>Edition</a:t>
            </a:r>
            <a:r>
              <a:rPr lang="hu-HU" dirty="0" smtClean="0"/>
              <a:t> (JE)</a:t>
            </a:r>
            <a:endParaRPr lang="hu-HU" dirty="0"/>
          </a:p>
          <a:p>
            <a:pPr>
              <a:buClr>
                <a:schemeClr val="tx2"/>
              </a:buClr>
            </a:pPr>
            <a:r>
              <a:rPr lang="hu-HU" dirty="0" smtClean="0"/>
              <a:t>Több különböző verzió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Legfrissebb a 7-es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Sok alkalmazás a 6-os verziót használja</a:t>
            </a:r>
          </a:p>
          <a:p>
            <a:pPr lvl="2">
              <a:buClr>
                <a:schemeClr val="tx2"/>
              </a:buClr>
            </a:pPr>
            <a:r>
              <a:rPr lang="hu-HU" dirty="0" smtClean="0"/>
              <a:t>A verziók nem mindig kompatibilisek</a:t>
            </a:r>
          </a:p>
          <a:p>
            <a:pPr>
              <a:buClr>
                <a:schemeClr val="tx2"/>
              </a:buClr>
            </a:pPr>
            <a:r>
              <a:rPr lang="hu-HU" dirty="0" smtClean="0"/>
              <a:t>Ingyenes és nyílt rendszer</a:t>
            </a:r>
          </a:p>
        </p:txBody>
      </p:sp>
    </p:spTree>
    <p:extLst>
      <p:ext uri="{BB962C8B-B14F-4D97-AF65-F5344CB8AC3E}">
        <p14:creationId xmlns:p14="http://schemas.microsoft.com/office/powerpoint/2010/main" val="356916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Java keretrendszer</a:t>
            </a:r>
            <a:endParaRPr lang="en-GB" dirty="0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110581"/>
            <a:ext cx="1371600" cy="4038600"/>
          </a:xfrm>
        </p:spPr>
      </p:pic>
    </p:spTree>
    <p:extLst>
      <p:ext uri="{BB962C8B-B14F-4D97-AF65-F5344CB8AC3E}">
        <p14:creationId xmlns:p14="http://schemas.microsoft.com/office/powerpoint/2010/main" val="120970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Java keretrendszer</a:t>
            </a:r>
            <a:endParaRPr lang="en-GB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470" y="1935163"/>
            <a:ext cx="4753059" cy="4389437"/>
          </a:xfrm>
        </p:spPr>
      </p:pic>
    </p:spTree>
    <p:extLst>
      <p:ext uri="{BB962C8B-B14F-4D97-AF65-F5344CB8AC3E}">
        <p14:creationId xmlns:p14="http://schemas.microsoft.com/office/powerpoint/2010/main" val="167547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Java API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Application</a:t>
            </a:r>
            <a:r>
              <a:rPr lang="hu-HU" dirty="0" smtClean="0"/>
              <a:t> </a:t>
            </a:r>
            <a:r>
              <a:rPr lang="hu-HU" dirty="0" err="1"/>
              <a:t>P</a:t>
            </a:r>
            <a:r>
              <a:rPr lang="hu-HU" dirty="0" err="1" smtClean="0"/>
              <a:t>rogramming</a:t>
            </a:r>
            <a:r>
              <a:rPr lang="hu-HU" dirty="0" smtClean="0"/>
              <a:t> </a:t>
            </a:r>
            <a:r>
              <a:rPr lang="hu-HU" dirty="0" err="1" smtClean="0"/>
              <a:t>Interface</a:t>
            </a:r>
            <a:endParaRPr lang="hu-HU" dirty="0" smtClean="0"/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Előre megírt, és lefordított kód Java </a:t>
            </a:r>
            <a:r>
              <a:rPr lang="hu-HU" dirty="0" err="1" smtClean="0"/>
              <a:t>Archive</a:t>
            </a:r>
            <a:r>
              <a:rPr lang="hu-HU" dirty="0" smtClean="0"/>
              <a:t> fájlokba csomagolva (JAR)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Publikus interfész a programozók számára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err="1" smtClean="0"/>
              <a:t>Javadoc</a:t>
            </a:r>
            <a:r>
              <a:rPr lang="hu-HU" dirty="0" smtClean="0"/>
              <a:t> segít a hívható függvényekkel kapcsolatban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Alkalmazási szempontból olyan mint a C/</a:t>
            </a:r>
            <a:r>
              <a:rPr lang="hu-HU" dirty="0" err="1" smtClean="0"/>
              <a:t>C</a:t>
            </a:r>
            <a:r>
              <a:rPr lang="hu-HU" dirty="0" smtClean="0"/>
              <a:t>++ </a:t>
            </a:r>
            <a:r>
              <a:rPr lang="hu-HU" dirty="0" err="1" smtClean="0"/>
              <a:t>library</a:t>
            </a:r>
            <a:r>
              <a:rPr lang="hu-HU" dirty="0" smtClean="0"/>
              <a:t>, de a kód nincs kiadva (Black </a:t>
            </a:r>
            <a:r>
              <a:rPr lang="hu-HU" dirty="0" err="1" smtClean="0"/>
              <a:t>box</a:t>
            </a:r>
            <a:r>
              <a:rPr lang="hu-HU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3502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kell a használathoz?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Java programok futtatásához</a:t>
            </a:r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Java </a:t>
            </a:r>
            <a:r>
              <a:rPr lang="hu-HU" dirty="0" err="1" smtClean="0"/>
              <a:t>Runtime</a:t>
            </a:r>
            <a:r>
              <a:rPr lang="hu-HU" dirty="0" smtClean="0"/>
              <a:t> </a:t>
            </a:r>
            <a:r>
              <a:rPr lang="hu-HU" dirty="0" err="1" smtClean="0"/>
              <a:t>Environment</a:t>
            </a:r>
            <a:r>
              <a:rPr lang="hu-HU" dirty="0" smtClean="0"/>
              <a:t> (JRE)</a:t>
            </a:r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A virtuális gép amely alatt a programok futhatnak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Java programok fejlesztéséhez</a:t>
            </a:r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Java </a:t>
            </a:r>
            <a:r>
              <a:rPr lang="hu-HU" dirty="0" err="1" smtClean="0"/>
              <a:t>Development</a:t>
            </a:r>
            <a:r>
              <a:rPr lang="hu-HU" dirty="0" smtClean="0"/>
              <a:t> Kit (JDK)</a:t>
            </a:r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hu-HU" dirty="0" smtClean="0"/>
              <a:t>Virtuális gép + </a:t>
            </a:r>
            <a:r>
              <a:rPr lang="hu-HU" dirty="0" err="1" smtClean="0"/>
              <a:t>Compiler</a:t>
            </a:r>
            <a:r>
              <a:rPr lang="hu-HU" dirty="0" smtClean="0"/>
              <a:t> + egyéb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5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Java nyelv alapjai</a:t>
            </a:r>
            <a:endParaRPr lang="en-GB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7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409</TotalTime>
  <Words>594</Words>
  <Application>Microsoft Office PowerPoint</Application>
  <PresentationFormat>Diavetítés a képernyőre (4:3 oldalarány)</PresentationFormat>
  <Paragraphs>149</Paragraphs>
  <Slides>31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31</vt:i4>
      </vt:variant>
    </vt:vector>
  </HeadingPairs>
  <TitlesOfParts>
    <vt:vector size="32" baseType="lpstr">
      <vt:lpstr>Áramlás</vt:lpstr>
      <vt:lpstr>Java bevezető előadás</vt:lpstr>
      <vt:lpstr>Adminisztratív tudnivalók</vt:lpstr>
      <vt:lpstr>A Java keretrendszer</vt:lpstr>
      <vt:lpstr>A Java keretrendszer</vt:lpstr>
      <vt:lpstr>A Java keretrendszer</vt:lpstr>
      <vt:lpstr>A Java keretrendszer</vt:lpstr>
      <vt:lpstr>Java API</vt:lpstr>
      <vt:lpstr>Mi kell a használathoz?</vt:lpstr>
      <vt:lpstr>A Java nyelv alapjai</vt:lpstr>
      <vt:lpstr>A Java nyelv főbb tulajdonságai</vt:lpstr>
      <vt:lpstr>A Java nyelv főbb tulajdonságai</vt:lpstr>
      <vt:lpstr>Primitív típusok és tömbök</vt:lpstr>
      <vt:lpstr>Osztályok</vt:lpstr>
      <vt:lpstr>Osztályok</vt:lpstr>
      <vt:lpstr>Osztályok példák 1</vt:lpstr>
      <vt:lpstr>Osztályok példák 2</vt:lpstr>
      <vt:lpstr>Osztályok példák 2</vt:lpstr>
      <vt:lpstr>Osztályok példák 2</vt:lpstr>
      <vt:lpstr>Vezérlési szerkezetek példa</vt:lpstr>
      <vt:lpstr>Input/Output műveletek</vt:lpstr>
      <vt:lpstr>Input/Output példa</vt:lpstr>
      <vt:lpstr>Input/Output példa 2</vt:lpstr>
      <vt:lpstr>Java Collections</vt:lpstr>
      <vt:lpstr>Java Collections</vt:lpstr>
      <vt:lpstr>Collections példa</vt:lpstr>
      <vt:lpstr>Kitekintés</vt:lpstr>
      <vt:lpstr>Akit részletesebben érdekel</vt:lpstr>
      <vt:lpstr>Szoftverek</vt:lpstr>
      <vt:lpstr>Eclipse</vt:lpstr>
      <vt:lpstr>Weka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bevezető előadás</dc:title>
  <dc:creator>Bagyinszki Bence</dc:creator>
  <cp:lastModifiedBy>Bagyinszki Bence</cp:lastModifiedBy>
  <cp:revision>30</cp:revision>
  <dcterms:created xsi:type="dcterms:W3CDTF">2013-03-23T13:41:49Z</dcterms:created>
  <dcterms:modified xsi:type="dcterms:W3CDTF">2013-03-24T16:32:02Z</dcterms:modified>
</cp:coreProperties>
</file>