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9" r:id="rId11"/>
    <p:sldId id="267" r:id="rId12"/>
    <p:sldId id="268" r:id="rId13"/>
    <p:sldId id="270" r:id="rId14"/>
    <p:sldId id="271" r:id="rId15"/>
    <p:sldId id="272" r:id="rId16"/>
    <p:sldId id="292" r:id="rId17"/>
    <p:sldId id="291" r:id="rId18"/>
    <p:sldId id="293" r:id="rId19"/>
    <p:sldId id="289" r:id="rId20"/>
    <p:sldId id="290" r:id="rId21"/>
    <p:sldId id="294" r:id="rId22"/>
    <p:sldId id="296" r:id="rId23"/>
    <p:sldId id="301" r:id="rId24"/>
    <p:sldId id="302" r:id="rId25"/>
    <p:sldId id="303" r:id="rId26"/>
    <p:sldId id="304" r:id="rId27"/>
    <p:sldId id="286" r:id="rId28"/>
    <p:sldId id="284" r:id="rId29"/>
    <p:sldId id="285" r:id="rId30"/>
    <p:sldId id="300" r:id="rId31"/>
    <p:sldId id="305" r:id="rId3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08" autoAdjust="0"/>
    <p:restoredTop sz="94660"/>
  </p:normalViewPr>
  <p:slideViewPr>
    <p:cSldViewPr>
      <p:cViewPr>
        <p:scale>
          <a:sx n="100" d="100"/>
          <a:sy n="100" d="100"/>
        </p:scale>
        <p:origin x="-108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BADB-8DEA-4084-9008-25A7EAD6D61D}" type="datetimeFigureOut">
              <a:rPr lang="hu-HU" smtClean="0"/>
              <a:pPr/>
              <a:t>2010.05.11.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D4013-2110-4A9C-9A91-A00FCD410CC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Gráf alapú klaszterezési eljárások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Nagyméretű adathalmazok kezelése c. tárgy előadása</a:t>
            </a:r>
          </a:p>
          <a:p>
            <a:r>
              <a:rPr lang="hu-HU" sz="2000" dirty="0" smtClean="0"/>
              <a:t>2010. 04. 28.</a:t>
            </a:r>
          </a:p>
          <a:p>
            <a:r>
              <a:rPr lang="hu-HU" sz="2000" dirty="0" smtClean="0"/>
              <a:t>Keszler Anita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r>
              <a:rPr lang="hu-HU" sz="2400" b="1" dirty="0" smtClean="0"/>
              <a:t>Hogyan használjuk a rendelkezésre álló adatokat?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Modellezés – mit fogunk modellezni a gráfban?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A gráf felépítése </a:t>
            </a:r>
          </a:p>
          <a:p>
            <a:pPr marL="457200" indent="-457200"/>
            <a:r>
              <a:rPr lang="hu-HU" sz="2400" dirty="0" smtClean="0"/>
              <a:t>Szükséges-e (gyakran) frissíteni a gráfot?</a:t>
            </a:r>
            <a:endParaRPr lang="hu-HU" sz="2400" dirty="0"/>
          </a:p>
          <a:p>
            <a:pPr marL="457200" indent="-457200">
              <a:buNone/>
            </a:pPr>
            <a:r>
              <a:rPr lang="hu-HU" sz="2400" b="1" dirty="0" smtClean="0"/>
              <a:t>Hogyan fordul át a kérdés gráfelméleti feladattá?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Hogyan definiáljuk a klasztert? </a:t>
            </a:r>
          </a:p>
          <a:p>
            <a:pPr marL="457200" indent="-457200"/>
            <a:r>
              <a:rPr lang="hu-HU" sz="2400" dirty="0" smtClean="0"/>
              <a:t>Klaszterek száma előre ismert? – Minden elemet be kell sorolni?</a:t>
            </a:r>
          </a:p>
          <a:p>
            <a:pPr marL="457200" indent="-457200"/>
            <a:r>
              <a:rPr lang="hu-HU" sz="2400" dirty="0" smtClean="0"/>
              <a:t>Lehetnek-e átfedések a klaszterek között?</a:t>
            </a:r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2866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Hogyan definiáljuk a klasztert?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1. (Egy vagy több) kiválasztott objektumhoz hasonlók tartoznak  egy klaszterbe</a:t>
            </a:r>
            <a:br>
              <a:rPr lang="hu-HU" sz="3200" dirty="0" smtClean="0"/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28628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hu-HU" sz="2400" dirty="0" smtClean="0"/>
              <a:t>Ha a kiválasztott elemek szerepelnek az adathalmazban:</a:t>
            </a:r>
          </a:p>
          <a:p>
            <a:pPr marL="457200" indent="-457200"/>
            <a:r>
              <a:rPr lang="hu-HU" sz="2400" dirty="0" smtClean="0"/>
              <a:t>Felderítjük a szomszédságukat (k legközelebbi szomszéd; maximum t  hosszú úton elérhető pontok, stb.)</a:t>
            </a:r>
          </a:p>
          <a:p>
            <a:pPr marL="457200" indent="-457200"/>
            <a:endParaRPr lang="hu-HU" sz="2000" dirty="0" smtClean="0"/>
          </a:p>
          <a:p>
            <a:pPr marL="457200" indent="-457200">
              <a:buNone/>
            </a:pPr>
            <a:r>
              <a:rPr lang="hu-HU" sz="2400" dirty="0" smtClean="0"/>
              <a:t>Ha  a kiválasztott elemek nincsenek az adatok között:</a:t>
            </a:r>
          </a:p>
          <a:p>
            <a:pPr marL="457200" indent="-457200"/>
            <a:r>
              <a:rPr lang="hu-HU" sz="2400" dirty="0" smtClean="0"/>
              <a:t>Be kell illeszteni  (frissítés !)</a:t>
            </a:r>
          </a:p>
          <a:p>
            <a:pPr marL="457200" indent="-457200"/>
            <a:r>
              <a:rPr lang="hu-HU" sz="2400" dirty="0" smtClean="0"/>
              <a:t>Gyakran on-line klaszterezést eredményez</a:t>
            </a:r>
          </a:p>
          <a:p>
            <a:pPr marL="457200" indent="-457200"/>
            <a:endParaRPr lang="hu-HU" sz="2400" dirty="0" smtClean="0"/>
          </a:p>
          <a:p>
            <a:pPr marL="457200" indent="-457200">
              <a:buNone/>
            </a:pPr>
            <a:r>
              <a:rPr lang="hu-HU" sz="2400" dirty="0" smtClean="0"/>
              <a:t>Példa: [8] Páros gráf –  dokumentumok, kifejezések</a:t>
            </a:r>
          </a:p>
          <a:p>
            <a:pPr marL="457200" indent="-457200">
              <a:buNone/>
            </a:pPr>
            <a:r>
              <a:rPr lang="hu-HU" sz="2400" dirty="0" smtClean="0"/>
              <a:t>Kifejezések előfordulási gyakorisága adja az </a:t>
            </a:r>
            <a:r>
              <a:rPr lang="hu-HU" sz="2400" dirty="0" err="1" smtClean="0"/>
              <a:t>élsúlyokat</a:t>
            </a:r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>Hogyan definiáljuk a klasztert?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2.  Az objektumok egymáshoz is hasonlítanak</a:t>
            </a:r>
            <a:br>
              <a:rPr lang="hu-HU" sz="3200" dirty="0" smtClean="0"/>
            </a:b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40000" lnSpcReduction="20000"/>
          </a:bodyPr>
          <a:lstStyle/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6000" dirty="0" smtClean="0"/>
          </a:p>
          <a:p>
            <a:endParaRPr lang="hu-HU" sz="6000" dirty="0" smtClean="0"/>
          </a:p>
          <a:p>
            <a:endParaRPr lang="hu-HU" sz="6000" dirty="0" smtClean="0"/>
          </a:p>
          <a:p>
            <a:pPr>
              <a:buNone/>
            </a:pPr>
            <a:endParaRPr lang="hu-HU" sz="6000" dirty="0" smtClean="0"/>
          </a:p>
          <a:p>
            <a:pPr>
              <a:buNone/>
            </a:pPr>
            <a:r>
              <a:rPr lang="hu-HU" sz="6000" dirty="0" smtClean="0"/>
              <a:t>Gyakoribb :</a:t>
            </a:r>
          </a:p>
          <a:p>
            <a:r>
              <a:rPr lang="hu-HU" sz="6000" dirty="0" smtClean="0"/>
              <a:t>Klikkek, </a:t>
            </a:r>
            <a:r>
              <a:rPr lang="hu-HU" sz="6000" dirty="0" err="1" smtClean="0"/>
              <a:t>biklikkek</a:t>
            </a:r>
            <a:r>
              <a:rPr lang="hu-HU" sz="6000" dirty="0" smtClean="0"/>
              <a:t>  </a:t>
            </a:r>
            <a:r>
              <a:rPr lang="hu-HU" sz="6000" dirty="0" smtClean="0">
                <a:latin typeface="Calibri"/>
              </a:rPr>
              <a:t>- sokszor exponenciális algoritmusok</a:t>
            </a:r>
          </a:p>
          <a:p>
            <a:pPr lvl="1"/>
            <a:r>
              <a:rPr lang="hu-HU" sz="6000" dirty="0" smtClean="0">
                <a:latin typeface="Calibri"/>
              </a:rPr>
              <a:t>Valós adathalmazok zajosak / nem tökéletes</a:t>
            </a:r>
          </a:p>
          <a:p>
            <a:r>
              <a:rPr lang="hu-HU" sz="6000" dirty="0" smtClean="0">
                <a:latin typeface="Calibri"/>
              </a:rPr>
              <a:t>Lehet, hogy az adathalmazra  nem exponenciális a futási idő</a:t>
            </a:r>
          </a:p>
          <a:p>
            <a:r>
              <a:rPr lang="hu-HU" sz="6000" dirty="0" smtClean="0">
                <a:latin typeface="Calibri"/>
              </a:rPr>
              <a:t>Közelítő megoldások:  </a:t>
            </a:r>
            <a:r>
              <a:rPr lang="hu-HU" sz="6000" b="1" dirty="0" smtClean="0">
                <a:latin typeface="Calibri"/>
              </a:rPr>
              <a:t>sűrű részgráfok</a:t>
            </a:r>
            <a:endParaRPr lang="hu-HU" sz="6000" b="1" dirty="0"/>
          </a:p>
        </p:txBody>
      </p:sp>
      <p:pic>
        <p:nvPicPr>
          <p:cNvPr id="4" name="Picture 3" descr="bp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357430"/>
            <a:ext cx="8429652" cy="17254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8596" y="1571612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Páros gráfos példa:  orvosi alkalmazások</a:t>
            </a:r>
          </a:p>
          <a:p>
            <a:r>
              <a:rPr lang="en-US" sz="2400" dirty="0" smtClean="0"/>
              <a:t>g</a:t>
            </a:r>
            <a:r>
              <a:rPr lang="hu-HU" sz="2400" dirty="0" smtClean="0"/>
              <a:t>ének (sorok) – kísérleti körülmények (oszlopok)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Sűrű részgráfok - Hagyományos gráfok 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hu-HU" sz="2400" b="1" dirty="0" err="1" smtClean="0">
                <a:latin typeface="Calibri"/>
              </a:rPr>
              <a:t>γ-klikkek</a:t>
            </a:r>
            <a:endParaRPr lang="hu-HU" sz="2400" b="1" dirty="0" smtClean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r>
              <a:rPr lang="hu-HU" sz="2400" dirty="0" smtClean="0"/>
              <a:t>           </a:t>
            </a:r>
            <a:r>
              <a:rPr lang="hu-HU" sz="2400" b="1" dirty="0" smtClean="0"/>
              <a:t>- klaszter   </a:t>
            </a:r>
            <a:r>
              <a:rPr lang="hu-HU" sz="2400" dirty="0" smtClean="0"/>
              <a:t>[9]</a:t>
            </a:r>
          </a:p>
          <a:p>
            <a:pPr lvl="1"/>
            <a:r>
              <a:rPr lang="hu-HU" sz="2400" dirty="0" smtClean="0"/>
              <a:t>befelé sűrű :   </a:t>
            </a:r>
          </a:p>
          <a:p>
            <a:pPr lvl="1"/>
            <a:r>
              <a:rPr lang="hu-HU" sz="2400" dirty="0" smtClean="0"/>
              <a:t>kifelé ritka :   </a:t>
            </a:r>
          </a:p>
          <a:p>
            <a:pPr lvl="1"/>
            <a:r>
              <a:rPr lang="hu-HU" sz="2400" dirty="0" smtClean="0"/>
              <a:t>szükséges, hogy minden pontnál  legyen egy </a:t>
            </a:r>
            <a:r>
              <a:rPr lang="hu-HU" sz="2400" dirty="0" err="1" smtClean="0"/>
              <a:t>hurokél</a:t>
            </a:r>
            <a:r>
              <a:rPr lang="hu-HU" sz="2400" dirty="0" smtClean="0"/>
              <a:t>  </a:t>
            </a:r>
          </a:p>
          <a:p>
            <a:pPr lvl="1"/>
            <a:r>
              <a:rPr lang="hu-HU" sz="2400" dirty="0" smtClean="0"/>
              <a:t>szociális hálózatokra alkalmazzák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79663" y="1951038"/>
          <a:ext cx="2312987" cy="984250"/>
        </p:xfrm>
        <a:graphic>
          <a:graphicData uri="http://schemas.openxmlformats.org/presentationml/2006/ole">
            <p:oleObj spid="_x0000_s1027" name="Equation" r:id="rId4" imgW="1193760" imgH="5079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4348" y="3143248"/>
          <a:ext cx="846143" cy="465141"/>
        </p:xfrm>
        <a:graphic>
          <a:graphicData uri="http://schemas.openxmlformats.org/presentationml/2006/ole">
            <p:oleObj spid="_x0000_s1028" name="Equation" r:id="rId5" imgW="40608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71802" y="3500438"/>
          <a:ext cx="3167080" cy="555628"/>
        </p:xfrm>
        <a:graphic>
          <a:graphicData uri="http://schemas.openxmlformats.org/presentationml/2006/ole">
            <p:oleObj spid="_x0000_s1029" name="Equation" r:id="rId6" imgW="1447560" imgH="253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71801" y="4000504"/>
          <a:ext cx="3400445" cy="500066"/>
        </p:xfrm>
        <a:graphic>
          <a:graphicData uri="http://schemas.openxmlformats.org/presentationml/2006/ole">
            <p:oleObj spid="_x0000_s1030" name="Equation" r:id="rId7" imgW="17269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Sűrű részgráfok – páros gráfok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Legyen                                 a páros gráf     </a:t>
            </a:r>
          </a:p>
          <a:p>
            <a:r>
              <a:rPr lang="hu-HU" sz="2400" dirty="0" smtClean="0"/>
              <a:t>[10]  </a:t>
            </a:r>
            <a:r>
              <a:rPr lang="hu-HU" sz="2400" dirty="0" err="1" smtClean="0"/>
              <a:t>quasi</a:t>
            </a:r>
            <a:r>
              <a:rPr lang="hu-HU" sz="2400" dirty="0" smtClean="0"/>
              <a:t> – </a:t>
            </a:r>
            <a:r>
              <a:rPr lang="hu-HU" sz="2400" dirty="0" err="1" smtClean="0"/>
              <a:t>biclique</a:t>
            </a:r>
            <a:r>
              <a:rPr lang="hu-HU" sz="2400" dirty="0" smtClean="0"/>
              <a:t> :</a:t>
            </a:r>
          </a:p>
          <a:p>
            <a:endParaRPr lang="hu-HU" sz="2400" dirty="0" smtClean="0"/>
          </a:p>
          <a:p>
            <a:r>
              <a:rPr lang="hu-HU" sz="2400" dirty="0" smtClean="0"/>
              <a:t>[11]  </a:t>
            </a:r>
            <a:r>
              <a:rPr lang="el-GR" sz="2400" dirty="0" smtClean="0">
                <a:latin typeface="Calibri"/>
              </a:rPr>
              <a:t>δ</a:t>
            </a:r>
            <a:r>
              <a:rPr lang="hu-HU" sz="2400" dirty="0" err="1" smtClean="0">
                <a:latin typeface="Calibri"/>
              </a:rPr>
              <a:t>-tolerance</a:t>
            </a:r>
            <a:r>
              <a:rPr lang="hu-HU" sz="2400" dirty="0" smtClean="0">
                <a:latin typeface="Calibri"/>
              </a:rPr>
              <a:t> : </a:t>
            </a:r>
          </a:p>
          <a:p>
            <a:pPr>
              <a:buNone/>
            </a:pPr>
            <a:r>
              <a:rPr lang="hu-HU" sz="2400" dirty="0" smtClean="0"/>
              <a:t>      </a:t>
            </a:r>
            <a:r>
              <a:rPr lang="el-GR" sz="2400" dirty="0" smtClean="0"/>
              <a:t>δ</a:t>
            </a:r>
            <a:r>
              <a:rPr lang="hu-HU" sz="2400" dirty="0" smtClean="0"/>
              <a:t>%  </a:t>
            </a:r>
            <a:r>
              <a:rPr lang="hu-HU" sz="2400" dirty="0" err="1" smtClean="0"/>
              <a:t>-kal</a:t>
            </a:r>
            <a:r>
              <a:rPr lang="hu-HU" sz="2400" dirty="0" smtClean="0"/>
              <a:t> eltérhetünk a teljes páros részgráftól</a:t>
            </a:r>
          </a:p>
          <a:p>
            <a:endParaRPr lang="hu-HU" sz="2400" dirty="0" smtClean="0"/>
          </a:p>
          <a:p>
            <a:r>
              <a:rPr lang="hu-HU" sz="2400" dirty="0" smtClean="0"/>
              <a:t>A második szimmetrikus!</a:t>
            </a:r>
          </a:p>
          <a:p>
            <a:pPr lvl="1"/>
            <a:r>
              <a:rPr lang="hu-HU" sz="2400" dirty="0" smtClean="0"/>
              <a:t>piros:  </a:t>
            </a:r>
            <a:r>
              <a:rPr lang="el-GR" sz="2400" dirty="0" smtClean="0">
                <a:latin typeface="Calibri"/>
              </a:rPr>
              <a:t>ε</a:t>
            </a:r>
            <a:r>
              <a:rPr lang="hu-HU" sz="2400" dirty="0" smtClean="0">
                <a:latin typeface="Calibri"/>
              </a:rPr>
              <a:t> = 75%</a:t>
            </a:r>
          </a:p>
          <a:p>
            <a:pPr lvl="1"/>
            <a:r>
              <a:rPr lang="hu-HU" sz="2400" dirty="0" smtClean="0">
                <a:latin typeface="Calibri"/>
              </a:rPr>
              <a:t>kék: </a:t>
            </a:r>
            <a:r>
              <a:rPr lang="el-GR" sz="2400" dirty="0" smtClean="0">
                <a:latin typeface="Calibri"/>
              </a:rPr>
              <a:t>δ</a:t>
            </a:r>
            <a:r>
              <a:rPr lang="hu-HU" sz="2400" dirty="0" smtClean="0">
                <a:latin typeface="Calibri"/>
              </a:rPr>
              <a:t> = 50%</a:t>
            </a:r>
            <a:endParaRPr lang="hu-HU" sz="2400" dirty="0" smtClean="0"/>
          </a:p>
          <a:p>
            <a:pPr>
              <a:buNone/>
            </a:pPr>
            <a:endParaRPr lang="hu-HU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00232" y="1285860"/>
          <a:ext cx="1857388" cy="450276"/>
        </p:xfrm>
        <a:graphic>
          <a:graphicData uri="http://schemas.openxmlformats.org/presentationml/2006/ole">
            <p:oleObj spid="_x0000_s2050" name="Equation" r:id="rId3" imgW="83808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28662" y="2285992"/>
          <a:ext cx="1000132" cy="435062"/>
        </p:xfrm>
        <a:graphic>
          <a:graphicData uri="http://schemas.openxmlformats.org/presentationml/2006/ole">
            <p:oleObj spid="_x0000_s2051" name="Equation" r:id="rId4" imgW="62208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86182" y="1785926"/>
          <a:ext cx="2000264" cy="421108"/>
        </p:xfrm>
        <a:graphic>
          <a:graphicData uri="http://schemas.openxmlformats.org/presentationml/2006/ole">
            <p:oleObj spid="_x0000_s2052" name="Equation" r:id="rId5" imgW="96516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28860" y="2214554"/>
          <a:ext cx="5075670" cy="500066"/>
        </p:xfrm>
        <a:graphic>
          <a:graphicData uri="http://schemas.openxmlformats.org/presentationml/2006/ole">
            <p:oleObj spid="_x0000_s2053" name="Equation" r:id="rId6" imgW="2577960" imgH="253800" progId="Equation.3">
              <p:embed/>
            </p:oleObj>
          </a:graphicData>
        </a:graphic>
      </p:graphicFrame>
      <p:pic>
        <p:nvPicPr>
          <p:cNvPr id="8" name="Picture 7" descr="qbc_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71934" y="3500438"/>
            <a:ext cx="4572032" cy="3091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Hogyan definiáljuk a klasztert?</a:t>
            </a:r>
            <a:br>
              <a:rPr lang="hu-HU" sz="3200" dirty="0" smtClean="0"/>
            </a:br>
            <a:r>
              <a:rPr lang="hu-HU" sz="3200" dirty="0" smtClean="0"/>
              <a:t>3. A klaszter határát vizsgáljuk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hu-HU" sz="2400" dirty="0" smtClean="0"/>
              <a:t>Például:  </a:t>
            </a:r>
            <a:r>
              <a:rPr lang="hu-HU" sz="2400" dirty="0" err="1" smtClean="0"/>
              <a:t>max</a:t>
            </a:r>
            <a:r>
              <a:rPr lang="hu-HU" sz="2400" dirty="0" smtClean="0"/>
              <a:t> folyam – min vágás algoritmusok</a:t>
            </a:r>
          </a:p>
          <a:p>
            <a:r>
              <a:rPr lang="hu-HU" sz="2400" dirty="0" smtClean="0"/>
              <a:t>Alkalmazás képszegmentálási feladatokra</a:t>
            </a:r>
          </a:p>
          <a:p>
            <a:r>
              <a:rPr lang="hu-HU" sz="2400" dirty="0" smtClean="0"/>
              <a:t>Gráf pontjai = pixelek,  </a:t>
            </a:r>
          </a:p>
          <a:p>
            <a:r>
              <a:rPr lang="hu-HU" sz="2400" dirty="0" smtClean="0"/>
              <a:t>élek = szomszédos pixelek </a:t>
            </a:r>
          </a:p>
          <a:p>
            <a:pPr>
              <a:buNone/>
            </a:pPr>
            <a:r>
              <a:rPr lang="hu-HU" sz="2400" dirty="0" smtClean="0"/>
              <a:t>      között</a:t>
            </a:r>
          </a:p>
          <a:p>
            <a:r>
              <a:rPr lang="hu-HU" sz="2400" dirty="0" err="1" smtClean="0"/>
              <a:t>élsúlyok</a:t>
            </a:r>
            <a:r>
              <a:rPr lang="hu-HU" sz="2400" dirty="0" smtClean="0"/>
              <a:t> = pixel paraméterek</a:t>
            </a:r>
          </a:p>
          <a:p>
            <a:pPr>
              <a:buNone/>
            </a:pPr>
            <a:r>
              <a:rPr lang="hu-HU" sz="2400" dirty="0" smtClean="0"/>
              <a:t>      Euklideszi-távolsága</a:t>
            </a:r>
          </a:p>
          <a:p>
            <a:pPr>
              <a:buNone/>
            </a:pPr>
            <a:endParaRPr lang="hu-HU" sz="2400" dirty="0"/>
          </a:p>
        </p:txBody>
      </p:sp>
      <p:pic>
        <p:nvPicPr>
          <p:cNvPr id="4" name="Picture 3" descr="cut_seg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3214686"/>
            <a:ext cx="3714776" cy="2925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r>
              <a:rPr lang="hu-HU" sz="2400" b="1" dirty="0" smtClean="0"/>
              <a:t>Hogyan használjuk a rendelkezésre álló adatokat?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Modellezés – mit fogunk modellezni a gráfban?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A gráf felépítése </a:t>
            </a:r>
          </a:p>
          <a:p>
            <a:pPr marL="457200" indent="-457200"/>
            <a:r>
              <a:rPr lang="hu-HU" sz="2400" dirty="0" smtClean="0"/>
              <a:t>Szükséges-e (gyakran) frissíteni a gráfot?</a:t>
            </a:r>
            <a:endParaRPr lang="hu-HU" sz="2400" dirty="0"/>
          </a:p>
          <a:p>
            <a:pPr marL="457200" indent="-457200">
              <a:buNone/>
            </a:pPr>
            <a:r>
              <a:rPr lang="hu-HU" sz="2400" b="1" dirty="0" smtClean="0"/>
              <a:t>Hogyan fordul át a kérdés gráfelméleti feladattá?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Hogyan definiáljuk a klasztert? 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Klaszterek száma előre ismert? – Minden elemet be kell sorolni?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Lehetnek-e átfedések a klaszterek között?</a:t>
            </a:r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2866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u-HU" sz="3200" dirty="0" smtClean="0"/>
              <a:t>További felmerülő kérdések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hu-HU" sz="2400" dirty="0" smtClean="0"/>
              <a:t>Klaszterek száma előre nem ismert</a:t>
            </a:r>
          </a:p>
          <a:p>
            <a:pPr lvl="1"/>
            <a:r>
              <a:rPr lang="hu-HU" sz="2400" dirty="0" smtClean="0"/>
              <a:t>Például a </a:t>
            </a:r>
            <a:r>
              <a:rPr lang="hu-HU" sz="2400" dirty="0" err="1" smtClean="0"/>
              <a:t>k-Means</a:t>
            </a:r>
            <a:r>
              <a:rPr lang="hu-HU" sz="2400" dirty="0" smtClean="0"/>
              <a:t> –</a:t>
            </a:r>
            <a:r>
              <a:rPr lang="hu-HU" sz="2400" dirty="0" err="1" smtClean="0"/>
              <a:t>hez</a:t>
            </a:r>
            <a:r>
              <a:rPr lang="hu-HU" sz="2400" dirty="0" smtClean="0"/>
              <a:t> hasonló algoritmusok nem  használhatóak</a:t>
            </a:r>
          </a:p>
          <a:p>
            <a:r>
              <a:rPr lang="hu-HU" sz="2400" dirty="0" smtClean="0"/>
              <a:t>Hány klaszterre van szükség?</a:t>
            </a:r>
          </a:p>
          <a:p>
            <a:pPr lvl="1"/>
            <a:r>
              <a:rPr lang="hu-HU" sz="2400" dirty="0" smtClean="0"/>
              <a:t>Elég egy klaszter</a:t>
            </a:r>
          </a:p>
          <a:p>
            <a:pPr lvl="1"/>
            <a:r>
              <a:rPr lang="hu-HU" sz="2400" dirty="0" smtClean="0"/>
              <a:t>Az összes adott tulajdonságú klaszterre szükség van</a:t>
            </a:r>
          </a:p>
          <a:p>
            <a:r>
              <a:rPr lang="hu-HU" sz="2400" dirty="0" smtClean="0"/>
              <a:t>Van-e átfedés a klaszterek között?</a:t>
            </a:r>
          </a:p>
          <a:p>
            <a:pPr lvl="1">
              <a:buNone/>
            </a:pPr>
            <a:r>
              <a:rPr lang="hu-HU" sz="2400" dirty="0" smtClean="0"/>
              <a:t>Sok algoritmus ezt nem tudja kezelni</a:t>
            </a:r>
          </a:p>
          <a:p>
            <a:pPr lvl="1"/>
            <a:r>
              <a:rPr lang="hu-HU" sz="2400" dirty="0" smtClean="0"/>
              <a:t>gráf vágási algoritmusok</a:t>
            </a:r>
          </a:p>
          <a:p>
            <a:pPr lvl="1"/>
            <a:r>
              <a:rPr lang="hu-HU" sz="2400" dirty="0" smtClean="0"/>
              <a:t>gráfok spektrális felbontásán alapuló algoritmusok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r>
              <a:rPr lang="hu-HU" sz="2400" b="1" dirty="0" smtClean="0"/>
              <a:t>Hogyan használjuk a rendelkezésre álló adatokat?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Modellezés – mit fogunk modellezni a gráfban?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A gráf felépítése 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Szükséges-e (gyakran) frissíteni a gráfot?</a:t>
            </a:r>
            <a:endParaRPr lang="hu-HU" sz="2400" dirty="0">
              <a:solidFill>
                <a:srgbClr val="FF0000"/>
              </a:solidFill>
            </a:endParaRPr>
          </a:p>
          <a:p>
            <a:pPr marL="457200" indent="-457200">
              <a:buNone/>
            </a:pPr>
            <a:r>
              <a:rPr lang="hu-HU" sz="2400" b="1" dirty="0" smtClean="0"/>
              <a:t>Hogyan fordul át a kérdés gráfelméleti feladattá?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Hogyan definiáljuk a klasztert? 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Klaszterek száma előre ismert? – Minden elemet be kell sorolni?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Lehetnek-e átfedések a klaszterek között?</a:t>
            </a:r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2866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Ha nem szükséges frissíteni a gráfot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hu-HU" sz="2400" dirty="0" smtClean="0"/>
              <a:t>Ha az adathalmaz nem bővül : tipikus megoldások a </a:t>
            </a:r>
            <a:r>
              <a:rPr lang="hu-HU" sz="2400" b="1" dirty="0" err="1" smtClean="0"/>
              <a:t>transzduktív</a:t>
            </a:r>
            <a:r>
              <a:rPr lang="hu-HU" sz="2400" b="1" dirty="0" smtClean="0"/>
              <a:t> eljárások</a:t>
            </a:r>
          </a:p>
          <a:p>
            <a:r>
              <a:rPr lang="hu-HU" sz="2400" dirty="0" smtClean="0"/>
              <a:t>Klaszterezés  =  tanulási eljárás</a:t>
            </a:r>
          </a:p>
          <a:p>
            <a:r>
              <a:rPr lang="hu-HU" sz="2400" dirty="0" smtClean="0"/>
              <a:t>Tegyük fel, hogy néhány objektum besorolása ismert = tanító halmaz</a:t>
            </a:r>
          </a:p>
          <a:p>
            <a:r>
              <a:rPr lang="hu-HU" sz="2400" dirty="0" smtClean="0"/>
              <a:t>A többi objektumot a tanító halmazhoz való viszonya alapján sorolunk be</a:t>
            </a:r>
          </a:p>
          <a:p>
            <a:pPr lvl="1"/>
            <a:r>
              <a:rPr lang="hu-HU" sz="2000" dirty="0" smtClean="0"/>
              <a:t>Általában távolság alapú besorolás</a:t>
            </a:r>
          </a:p>
          <a:p>
            <a:pPr lvl="1"/>
            <a:r>
              <a:rPr lang="hu-HU" sz="2000" dirty="0" smtClean="0"/>
              <a:t>Páros gráfok esetén közös szomszédok száma, stb. </a:t>
            </a:r>
          </a:p>
          <a:p>
            <a:r>
              <a:rPr lang="hu-HU" sz="2400" b="1" dirty="0" smtClean="0"/>
              <a:t>Hátrány</a:t>
            </a:r>
            <a:r>
              <a:rPr lang="hu-HU" sz="2400" dirty="0" smtClean="0"/>
              <a:t> : csak olyan klasztereket ismerhetünk fel, amikből szerepel elem a tanító halmazban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Áttekintés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Miért érdekesek a gráf alapú klaszterező algoritmusok?</a:t>
            </a:r>
          </a:p>
          <a:p>
            <a:pPr marL="457200" indent="-457200">
              <a:buFont typeface="+mj-lt"/>
              <a:buAutoNum type="arabicPeriod"/>
            </a:pPr>
            <a:endParaRPr lang="hu-H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Az algoritmusok csoportosításának szempontjai</a:t>
            </a:r>
          </a:p>
          <a:p>
            <a:pPr marL="857250" lvl="1" indent="-457200">
              <a:buNone/>
            </a:pPr>
            <a:r>
              <a:rPr lang="hu-HU" sz="2000" dirty="0" smtClean="0"/>
              <a:t>Az algoritmusok tervezése során felmerülő fontosabb kérdések alapján</a:t>
            </a:r>
          </a:p>
          <a:p>
            <a:pPr marL="857250" lvl="1" indent="-457200">
              <a:buNone/>
            </a:pPr>
            <a:endParaRPr lang="hu-H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Tipikus megoldások/választási lehetőségek az egyes szempontok esetén</a:t>
            </a:r>
          </a:p>
          <a:p>
            <a:pPr marL="457200" indent="-457200">
              <a:buFont typeface="+mj-lt"/>
              <a:buAutoNum type="arabicPeriod"/>
            </a:pPr>
            <a:endParaRPr lang="hu-H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Példák</a:t>
            </a:r>
          </a:p>
          <a:p>
            <a:pPr marL="857250" lvl="1" indent="-457200">
              <a:buFont typeface="+mj-lt"/>
              <a:buAutoNum type="arabicPeriod"/>
            </a:pPr>
            <a:r>
              <a:rPr lang="hu-HU" sz="2000" dirty="0" smtClean="0"/>
              <a:t>Képfeldolgozás</a:t>
            </a:r>
          </a:p>
          <a:p>
            <a:pPr marL="857250" lvl="1" indent="-457200">
              <a:buFont typeface="+mj-lt"/>
              <a:buAutoNum type="arabicPeriod"/>
            </a:pPr>
            <a:r>
              <a:rPr lang="hu-HU" sz="2000" dirty="0" smtClean="0"/>
              <a:t>Szociális hálózatok</a:t>
            </a:r>
          </a:p>
          <a:p>
            <a:pPr marL="857250" lvl="1" indent="-457200">
              <a:buFont typeface="+mj-lt"/>
              <a:buAutoNum type="arabicPeriod"/>
            </a:pPr>
            <a:r>
              <a:rPr lang="hu-HU" sz="2000" dirty="0" smtClean="0"/>
              <a:t>Orvosi alkalmazások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Transzduktív</a:t>
            </a:r>
            <a:r>
              <a:rPr lang="hu-HU" sz="3200" dirty="0" smtClean="0"/>
              <a:t> gráf alapú tanulás</a:t>
            </a:r>
            <a:endParaRPr lang="hu-H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[12]  példa </a:t>
            </a:r>
            <a:r>
              <a:rPr lang="hu-HU" sz="2400" b="1" dirty="0" smtClean="0"/>
              <a:t>félig felügyelt </a:t>
            </a:r>
            <a:r>
              <a:rPr lang="hu-HU" sz="2400" dirty="0" err="1" smtClean="0"/>
              <a:t>transzduktív</a:t>
            </a:r>
            <a:r>
              <a:rPr lang="hu-HU" sz="2400" dirty="0" smtClean="0"/>
              <a:t> tanulásra</a:t>
            </a:r>
          </a:p>
          <a:p>
            <a:r>
              <a:rPr lang="hu-HU" sz="2400" dirty="0" smtClean="0"/>
              <a:t>Az ismeretlen besorolású mintákat  is használhatjuk a tanításkor ;  előny: kis méretű tanító halmaz is elegendő</a:t>
            </a:r>
          </a:p>
          <a:p>
            <a:r>
              <a:rPr lang="hu-HU" sz="2400" dirty="0" smtClean="0"/>
              <a:t>Gráfot építünk az összes</a:t>
            </a:r>
          </a:p>
          <a:p>
            <a:pPr>
              <a:buNone/>
            </a:pPr>
            <a:r>
              <a:rPr lang="hu-HU" sz="2400" dirty="0" smtClean="0"/>
              <a:t>	objektumból</a:t>
            </a:r>
          </a:p>
          <a:p>
            <a:r>
              <a:rPr lang="hu-HU" sz="2400" dirty="0" smtClean="0"/>
              <a:t>Tanító minták (fekete, szürke)</a:t>
            </a:r>
          </a:p>
          <a:p>
            <a:pPr>
              <a:buNone/>
            </a:pPr>
            <a:r>
              <a:rPr lang="hu-HU" sz="2400" dirty="0" smtClean="0"/>
              <a:t>      távolsága határozza meg</a:t>
            </a:r>
          </a:p>
          <a:p>
            <a:pPr>
              <a:buNone/>
            </a:pPr>
            <a:r>
              <a:rPr lang="hu-HU" sz="2400" dirty="0" smtClean="0"/>
              <a:t>      az ismeretlenek besorolását</a:t>
            </a:r>
          </a:p>
          <a:p>
            <a:pPr>
              <a:buNone/>
            </a:pPr>
            <a:r>
              <a:rPr lang="hu-HU" sz="2400" dirty="0" smtClean="0"/>
              <a:t>	(</a:t>
            </a:r>
            <a:r>
              <a:rPr lang="hu-HU" sz="2400" i="1" dirty="0" err="1" smtClean="0"/>
              <a:t>Belief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propagation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method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Gyors, de nem kezel átfedést</a:t>
            </a:r>
          </a:p>
          <a:p>
            <a:r>
              <a:rPr lang="hu-HU" sz="2400" b="1" dirty="0" smtClean="0"/>
              <a:t>új pontnál újra kell kezdeni!</a:t>
            </a:r>
          </a:p>
        </p:txBody>
      </p:sp>
      <p:pic>
        <p:nvPicPr>
          <p:cNvPr id="4" name="Picture 3" descr="belief_pr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3929090" cy="3615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 smtClean="0"/>
              <a:t>Ha szükséges a gráfok frissítése</a:t>
            </a:r>
            <a:endParaRPr lang="hu-HU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Gráfok tanulása :  szerkezeti felépítést kell megtanulni</a:t>
            </a:r>
          </a:p>
          <a:p>
            <a:pPr lvl="1"/>
            <a:r>
              <a:rPr lang="hu-HU" dirty="0" smtClean="0"/>
              <a:t>új pontok beszúrása</a:t>
            </a:r>
          </a:p>
          <a:p>
            <a:pPr lvl="1"/>
            <a:r>
              <a:rPr lang="hu-HU" dirty="0" smtClean="0"/>
              <a:t>új élek beszúrása</a:t>
            </a:r>
          </a:p>
          <a:p>
            <a:pPr lvl="1"/>
            <a:endParaRPr lang="hu-HU" dirty="0" smtClean="0"/>
          </a:p>
          <a:p>
            <a:r>
              <a:rPr lang="hu-HU" sz="2800" dirty="0" smtClean="0"/>
              <a:t>Szabályokat tanulunk a gráfok eddigi struktúrájából</a:t>
            </a:r>
            <a:endParaRPr lang="hu-HU" dirty="0" smtClean="0"/>
          </a:p>
          <a:p>
            <a:pPr lvl="1"/>
            <a:r>
              <a:rPr lang="hu-HU" dirty="0" smtClean="0"/>
              <a:t>	tanulható, hogy milyen távolság esetén kell még élet behúzni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9144000" cy="2185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err="1" smtClean="0"/>
              <a:t>On</a:t>
            </a:r>
            <a:r>
              <a:rPr lang="hu-HU" sz="3200" dirty="0" smtClean="0"/>
              <a:t> </a:t>
            </a:r>
            <a:r>
              <a:rPr lang="hu-HU" sz="3200" dirty="0" err="1" smtClean="0"/>
              <a:t>finding</a:t>
            </a:r>
            <a:r>
              <a:rPr lang="hu-HU" sz="3200" dirty="0" smtClean="0"/>
              <a:t> </a:t>
            </a:r>
            <a:r>
              <a:rPr lang="hu-HU" sz="3200" dirty="0" err="1" smtClean="0"/>
              <a:t>large</a:t>
            </a:r>
            <a:r>
              <a:rPr lang="hu-HU" sz="3200" dirty="0" smtClean="0"/>
              <a:t> </a:t>
            </a:r>
            <a:r>
              <a:rPr lang="hu-HU" sz="3200" dirty="0" err="1" smtClean="0"/>
              <a:t>conjunctive</a:t>
            </a:r>
            <a:r>
              <a:rPr lang="hu-HU" sz="3200" dirty="0" smtClean="0"/>
              <a:t> </a:t>
            </a:r>
            <a:r>
              <a:rPr lang="hu-HU" sz="3200" dirty="0" err="1" smtClean="0"/>
              <a:t>clusters</a:t>
            </a:r>
            <a:r>
              <a:rPr lang="hu-HU" sz="3200" dirty="0" smtClean="0"/>
              <a:t> [10]</a:t>
            </a:r>
            <a:endParaRPr lang="hu-HU" sz="32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A cél: közös attribútumokkal rendelkező elemek keresése</a:t>
            </a:r>
          </a:p>
          <a:p>
            <a:r>
              <a:rPr lang="hu-HU" sz="2400" dirty="0" smtClean="0"/>
              <a:t>Hasonló a gyakori elemhalmazok problémájához</a:t>
            </a:r>
          </a:p>
          <a:p>
            <a:endParaRPr lang="hu-HU" sz="2400" dirty="0" smtClean="0"/>
          </a:p>
          <a:p>
            <a:r>
              <a:rPr lang="hu-HU" sz="2400" dirty="0" smtClean="0"/>
              <a:t>Legyen az elemek halmaza U, a tulajdonságoké W.</a:t>
            </a:r>
          </a:p>
          <a:p>
            <a:r>
              <a:rPr lang="hu-HU" sz="2400" dirty="0" err="1" smtClean="0"/>
              <a:t>Tfh</a:t>
            </a:r>
            <a:r>
              <a:rPr lang="hu-HU" sz="2400" dirty="0" smtClean="0"/>
              <a:t>. keressük (U*,W*) maximális teljes páros gráfot.</a:t>
            </a:r>
          </a:p>
          <a:p>
            <a:r>
              <a:rPr lang="hu-HU" sz="2400" dirty="0" smtClean="0"/>
              <a:t>Az algoritmus helyette ajánl egy </a:t>
            </a:r>
            <a:r>
              <a:rPr lang="el-GR" sz="2400" dirty="0" smtClean="0"/>
              <a:t>ε</a:t>
            </a:r>
            <a:r>
              <a:rPr lang="hu-HU" sz="2400" dirty="0" err="1" smtClean="0"/>
              <a:t>-biclique-t</a:t>
            </a:r>
            <a:r>
              <a:rPr lang="hu-HU" sz="2400" dirty="0" smtClean="0"/>
              <a:t>, aminek legalább annyi éle van, mint (U*,W*)</a:t>
            </a:r>
            <a:r>
              <a:rPr lang="hu-HU" sz="2400" dirty="0" err="1" smtClean="0"/>
              <a:t>-nak</a:t>
            </a:r>
            <a:endParaRPr lang="hu-HU" sz="2400" dirty="0" smtClean="0"/>
          </a:p>
          <a:p>
            <a:r>
              <a:rPr lang="hu-HU" sz="2400" dirty="0" smtClean="0"/>
              <a:t>Véletlen mintavételezésen alapul, és csak bizonyos valószínűséggel ad jó eredményt.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C3CE7-406A-476E-BF82-4FD5826AF710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Content Placeholder 2"/>
          <p:cNvSpPr>
            <a:spLocks noGrp="1"/>
          </p:cNvSpPr>
          <p:nvPr>
            <p:ph idx="1"/>
          </p:nvPr>
        </p:nvSpPr>
        <p:spPr>
          <a:xfrm>
            <a:off x="285750" y="428625"/>
            <a:ext cx="8229600" cy="6143625"/>
          </a:xfrm>
        </p:spPr>
        <p:txBody>
          <a:bodyPr/>
          <a:lstStyle/>
          <a:p>
            <a:r>
              <a:rPr lang="hu-HU" sz="2400" dirty="0" smtClean="0"/>
              <a:t>Ha ismernénk </a:t>
            </a:r>
            <a:r>
              <a:rPr lang="hu-HU" sz="2400" i="1" dirty="0" smtClean="0"/>
              <a:t>U*</a:t>
            </a:r>
            <a:r>
              <a:rPr lang="hu-HU" sz="2400" dirty="0" err="1" smtClean="0"/>
              <a:t>-t</a:t>
            </a:r>
            <a:r>
              <a:rPr lang="hu-HU" sz="2400" dirty="0" smtClean="0"/>
              <a:t>, akkor </a:t>
            </a:r>
            <a:r>
              <a:rPr lang="hu-HU" sz="2400" i="1" dirty="0" smtClean="0"/>
              <a:t>W*=N(U*) </a:t>
            </a:r>
            <a:r>
              <a:rPr lang="hu-HU" sz="2400" dirty="0" smtClean="0"/>
              <a:t>és készen lennénk</a:t>
            </a:r>
            <a:endParaRPr lang="hu-HU" sz="2400" i="1" dirty="0" smtClean="0"/>
          </a:p>
          <a:p>
            <a:r>
              <a:rPr lang="hu-HU" sz="2400" dirty="0" err="1" smtClean="0"/>
              <a:t>Tfh</a:t>
            </a:r>
            <a:r>
              <a:rPr lang="hu-HU" sz="2400" dirty="0" smtClean="0"/>
              <a:t>, nincs meg </a:t>
            </a:r>
            <a:r>
              <a:rPr lang="hu-HU" sz="2400" i="1" dirty="0" smtClean="0"/>
              <a:t>U*</a:t>
            </a:r>
            <a:r>
              <a:rPr lang="hu-HU" sz="2400" dirty="0" smtClean="0"/>
              <a:t>, csak egy kis véletlen minta belőle: </a:t>
            </a:r>
            <a:r>
              <a:rPr lang="hu-HU" sz="2400" i="1" dirty="0" smtClean="0"/>
              <a:t>S</a:t>
            </a:r>
          </a:p>
          <a:p>
            <a:r>
              <a:rPr lang="hu-HU" sz="2400" dirty="0" smtClean="0"/>
              <a:t>Ekkor </a:t>
            </a:r>
          </a:p>
          <a:p>
            <a:r>
              <a:rPr lang="hu-HU" sz="2400" dirty="0" smtClean="0"/>
              <a:t>Probléma:		, </a:t>
            </a:r>
            <a:r>
              <a:rPr lang="hu-HU" sz="2400" i="1" dirty="0" smtClean="0"/>
              <a:t>S</a:t>
            </a:r>
            <a:r>
              <a:rPr lang="hu-HU" sz="2400" dirty="0" smtClean="0"/>
              <a:t> </a:t>
            </a:r>
            <a:r>
              <a:rPr lang="hu-HU" sz="2400" dirty="0" err="1" smtClean="0"/>
              <a:t>szomszédainak</a:t>
            </a:r>
            <a:r>
              <a:rPr lang="hu-HU" sz="2400" dirty="0" smtClean="0"/>
              <a:t> közös </a:t>
            </a:r>
            <a:r>
              <a:rPr lang="hu-HU" sz="2400" dirty="0" err="1" smtClean="0"/>
              <a:t>szomszédai</a:t>
            </a:r>
            <a:r>
              <a:rPr lang="hu-HU" sz="2400" dirty="0" smtClean="0"/>
              <a:t> üres halmazt adhatnak</a:t>
            </a:r>
          </a:p>
          <a:p>
            <a:r>
              <a:rPr lang="hu-HU" sz="2400" dirty="0" smtClean="0"/>
              <a:t>De ha helyette 	         </a:t>
            </a:r>
            <a:r>
              <a:rPr lang="hu-HU" sz="2400" dirty="0" err="1" smtClean="0"/>
              <a:t>-t</a:t>
            </a:r>
            <a:r>
              <a:rPr lang="hu-HU" sz="2400" dirty="0" smtClean="0"/>
              <a:t> keressük, akkor elég nagy </a:t>
            </a:r>
            <a:r>
              <a:rPr lang="hu-HU" sz="2400" i="1" dirty="0" smtClean="0"/>
              <a:t>S</a:t>
            </a:r>
            <a:r>
              <a:rPr lang="hu-HU" sz="2400" dirty="0" smtClean="0"/>
              <a:t> esetén</a:t>
            </a:r>
          </a:p>
          <a:p>
            <a:pPr>
              <a:buFont typeface="Arial" charset="0"/>
              <a:buNone/>
            </a:pPr>
            <a:r>
              <a:rPr lang="hu-HU" sz="2400" dirty="0" smtClean="0"/>
              <a:t>	nagy valószínűséggel</a:t>
            </a:r>
            <a:r>
              <a:rPr lang="hu-HU" sz="1600" dirty="0" smtClean="0"/>
              <a:t>                                          </a:t>
            </a:r>
            <a:r>
              <a:rPr lang="hu-HU" sz="2400" dirty="0" smtClean="0"/>
              <a:t> megfelelő </a:t>
            </a:r>
            <a:r>
              <a:rPr lang="el-GR" sz="2400" dirty="0" smtClean="0"/>
              <a:t>ε</a:t>
            </a:r>
            <a:r>
              <a:rPr lang="hu-HU" sz="2400" dirty="0" err="1" smtClean="0"/>
              <a:t>-biklikk</a:t>
            </a:r>
            <a:r>
              <a:rPr lang="hu-HU" sz="2400" dirty="0" smtClean="0"/>
              <a:t> lesz.</a:t>
            </a:r>
          </a:p>
          <a:p>
            <a:pPr>
              <a:buFont typeface="Arial" charset="0"/>
              <a:buNone/>
            </a:pPr>
            <a:endParaRPr lang="hu-HU" sz="2400" dirty="0" smtClean="0"/>
          </a:p>
          <a:p>
            <a:r>
              <a:rPr lang="hu-HU" sz="2400" dirty="0" smtClean="0"/>
              <a:t>Jelölések: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857375" y="1428750"/>
          <a:ext cx="2463800" cy="304800"/>
        </p:xfrm>
        <a:graphic>
          <a:graphicData uri="http://schemas.openxmlformats.org/presentationml/2006/ole">
            <p:oleObj spid="_x0000_s6146" name="Equation" r:id="rId3" imgW="2463480" imgH="30456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071688" y="1857375"/>
          <a:ext cx="977900" cy="304800"/>
        </p:xfrm>
        <a:graphic>
          <a:graphicData uri="http://schemas.openxmlformats.org/presentationml/2006/ole">
            <p:oleObj spid="_x0000_s6147" name="Equation" r:id="rId4" imgW="977760" imgH="30456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643188" y="2643188"/>
          <a:ext cx="1054100" cy="330200"/>
        </p:xfrm>
        <a:graphic>
          <a:graphicData uri="http://schemas.openxmlformats.org/presentationml/2006/ole">
            <p:oleObj spid="_x0000_s6148" name="Equation" r:id="rId5" imgW="1054080" imgH="33012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3357563" y="3071813"/>
          <a:ext cx="1857379" cy="335360"/>
        </p:xfrm>
        <a:graphic>
          <a:graphicData uri="http://schemas.openxmlformats.org/presentationml/2006/ole">
            <p:oleObj spid="_x0000_s6149" name="Equation" r:id="rId6" imgW="1828800" imgH="33012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2571750" y="3929063"/>
          <a:ext cx="2692400" cy="2565400"/>
        </p:xfrm>
        <a:graphic>
          <a:graphicData uri="http://schemas.openxmlformats.org/presentationml/2006/ole">
            <p:oleObj spid="_x0000_s6150" name="Equation" r:id="rId7" imgW="2692080" imgH="2565360" progId="Equation.3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A937F-B1F7-4047-BF2C-B97B6B160599}" type="slidenum">
              <a:rPr lang="hu-HU" smtClean="0"/>
              <a:pPr>
                <a:defRPr/>
              </a:pPr>
              <a:t>24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88" y="357188"/>
            <a:ext cx="8229600" cy="600075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hu-HU" sz="2400" b="1" dirty="0" smtClean="0"/>
              <a:t>Max. </a:t>
            </a:r>
            <a:r>
              <a:rPr lang="hu-HU" sz="2400" b="1" dirty="0" err="1" smtClean="0"/>
              <a:t>biklikk</a:t>
            </a:r>
            <a:r>
              <a:rPr lang="hu-HU" sz="2400" b="1" dirty="0" smtClean="0"/>
              <a:t> közelítő algoritmus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hu-HU" sz="2400" dirty="0" smtClean="0"/>
              <a:t>Véletlen</a:t>
            </a:r>
            <a:r>
              <a:rPr lang="hu-HU" sz="2400" i="1" dirty="0" smtClean="0"/>
              <a:t> m </a:t>
            </a:r>
            <a:r>
              <a:rPr lang="hu-HU" sz="2400" dirty="0" smtClean="0"/>
              <a:t>pontú minta </a:t>
            </a:r>
            <a:r>
              <a:rPr lang="hu-HU" sz="2400" i="1" dirty="0" smtClean="0"/>
              <a:t>U</a:t>
            </a:r>
            <a:r>
              <a:rPr lang="hu-HU" sz="2400" dirty="0" smtClean="0"/>
              <a:t>-ból : </a:t>
            </a:r>
            <a:r>
              <a:rPr lang="hu-HU" sz="2400" i="1" dirty="0" smtClean="0"/>
              <a:t>X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hu-HU" sz="2400" dirty="0" smtClean="0"/>
              <a:t>Véletlen </a:t>
            </a:r>
            <a:r>
              <a:rPr lang="hu-HU" sz="2400" i="1" dirty="0" smtClean="0"/>
              <a:t>t</a:t>
            </a:r>
            <a:r>
              <a:rPr lang="hu-HU" sz="2400" dirty="0" smtClean="0"/>
              <a:t> pontú minta </a:t>
            </a:r>
            <a:r>
              <a:rPr lang="hu-HU" sz="2400" i="1" dirty="0" smtClean="0"/>
              <a:t>U</a:t>
            </a:r>
            <a:r>
              <a:rPr lang="hu-HU" sz="2400" dirty="0" smtClean="0"/>
              <a:t>-ból : </a:t>
            </a:r>
            <a:r>
              <a:rPr lang="hu-HU" sz="2400" i="1" dirty="0" smtClean="0"/>
              <a:t>T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hu-HU" sz="2400" i="1" dirty="0" smtClean="0"/>
              <a:t>X</a:t>
            </a:r>
            <a:r>
              <a:rPr lang="hu-HU" sz="2400" dirty="0" smtClean="0"/>
              <a:t> minden </a:t>
            </a:r>
            <a:r>
              <a:rPr lang="hu-HU" sz="2400" i="1" dirty="0" smtClean="0"/>
              <a:t>m’</a:t>
            </a:r>
            <a:r>
              <a:rPr lang="hu-HU" sz="2400" dirty="0" smtClean="0"/>
              <a:t> elemű </a:t>
            </a:r>
            <a:r>
              <a:rPr lang="hu-HU" sz="2400" i="1" dirty="0" smtClean="0"/>
              <a:t>S</a:t>
            </a:r>
            <a:r>
              <a:rPr lang="hu-HU" sz="2400" dirty="0" smtClean="0"/>
              <a:t> részhalmazára</a:t>
            </a:r>
          </a:p>
          <a:p>
            <a:pPr marL="514350" indent="-514350">
              <a:buFont typeface="Arial" charset="0"/>
              <a:buAutoNum type="arabicPeriod"/>
              <a:defRPr/>
            </a:pPr>
            <a:endParaRPr lang="hu-HU" sz="2400" dirty="0" smtClean="0"/>
          </a:p>
          <a:p>
            <a:pPr marL="514350" indent="-514350">
              <a:buFont typeface="Arial" charset="0"/>
              <a:buAutoNum type="arabicPeriod"/>
              <a:defRPr/>
            </a:pPr>
            <a:endParaRPr lang="hu-HU" sz="2400" dirty="0" smtClean="0"/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hu-HU" sz="2400" dirty="0" smtClean="0"/>
              <a:t>Azt az </a:t>
            </a:r>
            <a:r>
              <a:rPr lang="hu-HU" sz="2400" i="1" dirty="0" smtClean="0"/>
              <a:t>S</a:t>
            </a:r>
            <a:r>
              <a:rPr lang="hu-HU" sz="2400" dirty="0" smtClean="0"/>
              <a:t>-t nézzük, amire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hu-HU" sz="2400" dirty="0" smtClean="0"/>
              <a:t>Legyen Z az, amire  		maximális. Kimenet:</a:t>
            </a:r>
          </a:p>
          <a:p>
            <a:pPr marL="514350" indent="-514350">
              <a:buFont typeface="Arial" charset="0"/>
              <a:buNone/>
              <a:defRPr/>
            </a:pPr>
            <a:endParaRPr lang="hu-HU" sz="2400" dirty="0" smtClean="0"/>
          </a:p>
          <a:p>
            <a:pPr marL="514350" indent="-514350">
              <a:defRPr/>
            </a:pPr>
            <a:r>
              <a:rPr lang="hu-HU" sz="2400" dirty="0" smtClean="0"/>
              <a:t>Belátható, hogy valamelyik  </a:t>
            </a:r>
            <a:r>
              <a:rPr lang="hu-HU" sz="2400" i="1" dirty="0" smtClean="0"/>
              <a:t>S</a:t>
            </a:r>
            <a:r>
              <a:rPr lang="hu-HU" sz="2400" dirty="0" smtClean="0"/>
              <a:t> tényleg jó minta lesz </a:t>
            </a:r>
            <a:r>
              <a:rPr lang="hu-HU" sz="2400" i="1" dirty="0" smtClean="0"/>
              <a:t>U*</a:t>
            </a:r>
            <a:r>
              <a:rPr lang="hu-HU" sz="2400" i="1" dirty="0" err="1" smtClean="0"/>
              <a:t>-</a:t>
            </a:r>
            <a:r>
              <a:rPr lang="hu-HU" sz="2400" dirty="0" err="1" smtClean="0"/>
              <a:t>ból</a:t>
            </a:r>
            <a:r>
              <a:rPr lang="hu-HU" sz="2400" dirty="0" smtClean="0"/>
              <a:t> nagy valószínűséggel</a:t>
            </a:r>
          </a:p>
          <a:p>
            <a:pPr marL="514350" indent="-514350">
              <a:defRPr/>
            </a:pPr>
            <a:r>
              <a:rPr lang="hu-HU" sz="2400" dirty="0" smtClean="0"/>
              <a:t>Legalább 2/3 valószínűséggel lesz egy olyan </a:t>
            </a:r>
            <a:r>
              <a:rPr lang="hu-HU" sz="2400" i="1" dirty="0" smtClean="0"/>
              <a:t>W”(Z) </a:t>
            </a:r>
            <a:r>
              <a:rPr lang="hu-HU" sz="2400" dirty="0" smtClean="0"/>
              <a:t>, amire: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hu-HU" sz="2400" dirty="0" smtClean="0"/>
              <a:t>	</a:t>
            </a:r>
            <a:endParaRPr lang="hu-HU" dirty="0" smtClean="0"/>
          </a:p>
          <a:p>
            <a:pPr marL="914400" lvl="1" indent="-514350">
              <a:buFont typeface="Arial" charset="0"/>
              <a:buNone/>
              <a:defRPr/>
            </a:pPr>
            <a:r>
              <a:rPr lang="hu-HU" dirty="0" smtClean="0"/>
              <a:t>				</a:t>
            </a:r>
            <a:endParaRPr lang="hu-HU" sz="2400" dirty="0" smtClean="0"/>
          </a:p>
          <a:p>
            <a:pPr marL="914400" lvl="1" indent="-514350">
              <a:buFont typeface="Arial" charset="0"/>
              <a:buNone/>
              <a:defRPr/>
            </a:pPr>
            <a:endParaRPr lang="hu-HU" sz="2400" dirty="0" smtClean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071563" y="2071688"/>
          <a:ext cx="2895600" cy="711200"/>
        </p:xfrm>
        <a:graphic>
          <a:graphicData uri="http://schemas.openxmlformats.org/presentationml/2006/ole">
            <p:oleObj spid="_x0000_s7170" name="Equation" r:id="rId3" imgW="2895480" imgH="71100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143372" y="2857496"/>
          <a:ext cx="1828800" cy="330200"/>
        </p:xfrm>
        <a:graphic>
          <a:graphicData uri="http://schemas.openxmlformats.org/presentationml/2006/ole">
            <p:oleObj spid="_x0000_s7171" name="Equation" r:id="rId4" imgW="1828800" imgH="330120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428992" y="3214686"/>
          <a:ext cx="1422400" cy="355600"/>
        </p:xfrm>
        <a:graphic>
          <a:graphicData uri="http://schemas.openxmlformats.org/presentationml/2006/ole">
            <p:oleObj spid="_x0000_s7172" name="Equation" r:id="rId5" imgW="1422360" imgH="355320" progId="Equation.3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7715272" y="3214686"/>
          <a:ext cx="723900" cy="304800"/>
        </p:xfrm>
        <a:graphic>
          <a:graphicData uri="http://schemas.openxmlformats.org/presentationml/2006/ole">
            <p:oleObj spid="_x0000_s7173" name="Equation" r:id="rId6" imgW="723600" imgH="304560" progId="Equation.3">
              <p:embed/>
            </p:oleObj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2214546" y="5214950"/>
          <a:ext cx="3594100" cy="355600"/>
        </p:xfrm>
        <a:graphic>
          <a:graphicData uri="http://schemas.openxmlformats.org/presentationml/2006/ole">
            <p:oleObj spid="_x0000_s7174" name="Equation" r:id="rId7" imgW="3593880" imgH="35532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5269C-CBB3-47A0-9744-C5689E2C453A}" type="slidenum">
              <a:rPr lang="hu-HU" smtClean="0"/>
              <a:pPr>
                <a:defRPr/>
              </a:pPr>
              <a:t>25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smtClean="0"/>
              <a:t>Problémák, kiegészítések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hu-HU" sz="2400" dirty="0" smtClean="0"/>
              <a:t>Kell: nagy adatbázis, nagy klaszter</a:t>
            </a:r>
          </a:p>
          <a:p>
            <a:r>
              <a:rPr lang="hu-HU" sz="2400" dirty="0" smtClean="0"/>
              <a:t> Viszont gyors az algoritmus: U méretétől független, a ponthalmazok méretében lineáris, de </a:t>
            </a:r>
            <a:r>
              <a:rPr lang="el-GR" sz="2400" dirty="0" smtClean="0"/>
              <a:t>ε</a:t>
            </a:r>
            <a:r>
              <a:rPr lang="hu-HU" sz="2400" dirty="0" err="1" smtClean="0"/>
              <a:t>-tól</a:t>
            </a:r>
            <a:r>
              <a:rPr lang="hu-HU" sz="2400" dirty="0" smtClean="0"/>
              <a:t> exponenciálisan függ</a:t>
            </a:r>
          </a:p>
          <a:p>
            <a:r>
              <a:rPr lang="hu-HU" sz="2400" dirty="0" smtClean="0"/>
              <a:t>Csak az egyik oldal szempontjából vizsgálja az </a:t>
            </a:r>
            <a:r>
              <a:rPr lang="el-GR" sz="2400" dirty="0" smtClean="0"/>
              <a:t>ε</a:t>
            </a:r>
            <a:r>
              <a:rPr lang="hu-HU" sz="2400" dirty="0" err="1" smtClean="0"/>
              <a:t>-sűrűséget</a:t>
            </a:r>
            <a:endParaRPr lang="hu-HU" sz="2400" dirty="0" smtClean="0"/>
          </a:p>
          <a:p>
            <a:pPr>
              <a:buFont typeface="Arial" charset="0"/>
              <a:buNone/>
            </a:pPr>
            <a:r>
              <a:rPr lang="hu-HU" sz="2400" dirty="0" smtClean="0"/>
              <a:t>	van bővítése, ami szimmetrikus – valamivel lassabb</a:t>
            </a:r>
          </a:p>
          <a:p>
            <a:endParaRPr lang="hu-HU" sz="2400" dirty="0" smtClean="0"/>
          </a:p>
          <a:p>
            <a:r>
              <a:rPr lang="hu-HU" sz="2400" dirty="0" err="1" smtClean="0"/>
              <a:t>Li</a:t>
            </a:r>
            <a:r>
              <a:rPr lang="hu-HU" sz="2400" dirty="0" smtClean="0"/>
              <a:t>, </a:t>
            </a:r>
            <a:r>
              <a:rPr lang="hu-HU" sz="2400" dirty="0" err="1" smtClean="0"/>
              <a:t>Sim</a:t>
            </a:r>
            <a:r>
              <a:rPr lang="hu-HU" sz="2400" dirty="0" smtClean="0"/>
              <a:t>, </a:t>
            </a:r>
            <a:r>
              <a:rPr lang="hu-HU" sz="2400" dirty="0" err="1" smtClean="0"/>
              <a:t>Liu</a:t>
            </a:r>
            <a:r>
              <a:rPr lang="hu-HU" sz="2400" dirty="0" smtClean="0"/>
              <a:t>, </a:t>
            </a:r>
            <a:r>
              <a:rPr lang="hu-HU" sz="2400" dirty="0" err="1" smtClean="0"/>
              <a:t>Wong</a:t>
            </a:r>
            <a:r>
              <a:rPr lang="hu-HU" sz="2400" dirty="0" smtClean="0"/>
              <a:t> (2007): </a:t>
            </a:r>
          </a:p>
          <a:p>
            <a:pPr lvl="1"/>
            <a:r>
              <a:rPr lang="hu-HU" sz="2000" dirty="0" smtClean="0"/>
              <a:t>Belátták, hogy nem minden </a:t>
            </a:r>
            <a:r>
              <a:rPr lang="el-GR" sz="2000" dirty="0" smtClean="0"/>
              <a:t>ε</a:t>
            </a:r>
            <a:r>
              <a:rPr lang="hu-HU" sz="2000" dirty="0" err="1" smtClean="0"/>
              <a:t>-biclique-nek</a:t>
            </a:r>
            <a:r>
              <a:rPr lang="hu-HU" sz="2000" dirty="0" smtClean="0"/>
              <a:t> van nagy méretű teljes páros részgráfja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9AD08-F7EC-4470-A86E-B9556ADDC501}" type="slidenum">
              <a:rPr lang="hu-HU" smtClean="0"/>
              <a:pPr>
                <a:defRPr/>
              </a:pPr>
              <a:t>26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sz="3600" dirty="0" smtClean="0"/>
              <a:t>Társadalom- és web-gráfok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z="2400" dirty="0" smtClean="0"/>
              <a:t>Sok a közös jellemző:</a:t>
            </a:r>
          </a:p>
          <a:p>
            <a:pPr lvl="1" eaLnBrk="1" hangingPunct="1"/>
            <a:r>
              <a:rPr lang="hu-HU" sz="2400" dirty="0" smtClean="0"/>
              <a:t>súlyozatlan, lehet irányított és irányítatlan a gráf</a:t>
            </a:r>
          </a:p>
          <a:p>
            <a:pPr lvl="1" eaLnBrk="1" hangingPunct="1"/>
            <a:r>
              <a:rPr lang="hu-HU" sz="2400" dirty="0" smtClean="0"/>
              <a:t>csak a kapcsolatok száma a lényeges, a kapcsolat erőssége nem</a:t>
            </a:r>
          </a:p>
          <a:p>
            <a:pPr lvl="1" eaLnBrk="1" hangingPunct="1"/>
            <a:r>
              <a:rPr lang="hu-HU" sz="2400" dirty="0" smtClean="0"/>
              <a:t>általában lokálisan sűrű, globálisan ritka gráfok</a:t>
            </a:r>
          </a:p>
          <a:p>
            <a:pPr lvl="1" eaLnBrk="1" hangingPunct="1"/>
            <a:r>
              <a:rPr lang="hu-HU" sz="2400" dirty="0" smtClean="0"/>
              <a:t>kitüntetett szerepű pontok vannak a hálózatban</a:t>
            </a:r>
          </a:p>
          <a:p>
            <a:pPr lvl="2" eaLnBrk="1" hangingPunct="1"/>
            <a:r>
              <a:rPr lang="hu-HU" sz="2000" dirty="0" smtClean="0"/>
              <a:t>„különleges emberek” (Barabási, 6 lépés távolság)</a:t>
            </a:r>
          </a:p>
          <a:p>
            <a:pPr lvl="2" eaLnBrk="1" hangingPunct="1"/>
            <a:r>
              <a:rPr lang="hu-HU" sz="2000" dirty="0" smtClean="0"/>
              <a:t>autoritások és </a:t>
            </a:r>
            <a:r>
              <a:rPr lang="hu-HU" sz="2000" dirty="0" err="1" smtClean="0"/>
              <a:t>hubok</a:t>
            </a:r>
            <a:r>
              <a:rPr lang="hu-HU" sz="2000" dirty="0" smtClean="0"/>
              <a:t> (</a:t>
            </a:r>
            <a:r>
              <a:rPr lang="hu-HU" sz="2000" dirty="0" err="1" smtClean="0"/>
              <a:t>Kleinberg</a:t>
            </a:r>
            <a:r>
              <a:rPr lang="hu-HU" sz="2000" dirty="0" smtClean="0"/>
              <a:t>, a web </a:t>
            </a:r>
            <a:r>
              <a:rPr lang="hu-HU" sz="2000" dirty="0" err="1" smtClean="0"/>
              <a:t>szekezete</a:t>
            </a:r>
            <a:r>
              <a:rPr lang="hu-HU" sz="2000" dirty="0" smtClean="0"/>
              <a:t>)</a:t>
            </a:r>
          </a:p>
          <a:p>
            <a:pPr eaLnBrk="1" hangingPunct="1"/>
            <a:r>
              <a:rPr lang="hu-HU" sz="2400" dirty="0" smtClean="0"/>
              <a:t>Hasonló algoritmusokat dolgoztak ki a két témakörre</a:t>
            </a:r>
          </a:p>
          <a:p>
            <a:pPr lvl="2" eaLnBrk="1" hangingPunct="1"/>
            <a:endParaRPr lang="hu-HU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9DB58C-FAE1-461A-A101-5C4663C14AF6}" type="slidenum">
              <a:rPr lang="hu-HU" smtClean="0"/>
              <a:pPr>
                <a:defRPr/>
              </a:pPr>
              <a:t>27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3000" dirty="0" smtClean="0"/>
              <a:t>PÉLDA:  </a:t>
            </a:r>
            <a:r>
              <a:rPr lang="hu-HU" sz="3000" dirty="0" err="1" smtClean="0"/>
              <a:t>Kleinberg</a:t>
            </a:r>
            <a:r>
              <a:rPr lang="hu-HU" sz="3000" dirty="0" smtClean="0"/>
              <a:t> ’99: </a:t>
            </a:r>
            <a:r>
              <a:rPr lang="hu-HU" sz="3000" dirty="0" err="1" smtClean="0"/>
              <a:t>Authoritative</a:t>
            </a:r>
            <a:r>
              <a:rPr lang="hu-HU" sz="3000" dirty="0" smtClean="0"/>
              <a:t> </a:t>
            </a:r>
            <a:r>
              <a:rPr lang="hu-HU" sz="3000" dirty="0" err="1" smtClean="0"/>
              <a:t>Sources</a:t>
            </a:r>
            <a:r>
              <a:rPr lang="hu-HU" sz="3000" dirty="0" smtClean="0"/>
              <a:t> </a:t>
            </a:r>
            <a:r>
              <a:rPr lang="hu-HU" sz="3000" dirty="0" err="1" smtClean="0"/>
              <a:t>in</a:t>
            </a:r>
            <a:r>
              <a:rPr lang="hu-HU" sz="3000" dirty="0" smtClean="0"/>
              <a:t> a </a:t>
            </a:r>
            <a:r>
              <a:rPr lang="hu-HU" sz="3000" dirty="0" err="1" smtClean="0"/>
              <a:t>Hyperlinked</a:t>
            </a:r>
            <a:r>
              <a:rPr lang="hu-HU" sz="3000" dirty="0" smtClean="0"/>
              <a:t> </a:t>
            </a:r>
            <a:r>
              <a:rPr lang="hu-HU" sz="3000" dirty="0" err="1" smtClean="0"/>
              <a:t>Environment</a:t>
            </a:r>
            <a:r>
              <a:rPr lang="hu-HU" sz="3000" dirty="0" smtClean="0"/>
              <a:t> [2]</a:t>
            </a:r>
            <a:endParaRPr lang="hu-HU" sz="3000" dirty="0" smtClean="0"/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eaLnBrk="1" hangingPunct="1"/>
            <a:r>
              <a:rPr lang="hu-HU" sz="2400" smtClean="0"/>
              <a:t>Inicializálás: Web-es keresés (a találatként megjelenő oldalak, illetve ezen oldalak által mutatott oldalak, vagy egy részük)</a:t>
            </a:r>
          </a:p>
          <a:p>
            <a:pPr eaLnBrk="1" hangingPunct="1"/>
            <a:r>
              <a:rPr lang="hu-HU" sz="2400" smtClean="0"/>
              <a:t>Iteratív algoritmus</a:t>
            </a:r>
          </a:p>
          <a:p>
            <a:pPr eaLnBrk="1" hangingPunct="1"/>
            <a:r>
              <a:rPr lang="hu-HU" sz="2400" smtClean="0"/>
              <a:t>S a mag:                                                 , ahol X az autoritás, Y pedig a hub súlyt jelöli.</a:t>
            </a:r>
          </a:p>
          <a:p>
            <a:pPr eaLnBrk="1" hangingPunct="1"/>
            <a:r>
              <a:rPr lang="hu-HU" sz="2400" smtClean="0"/>
              <a:t>Az egyes súlytípusok négyzetösszege 1. </a:t>
            </a:r>
          </a:p>
          <a:p>
            <a:pPr eaLnBrk="1" hangingPunct="1"/>
            <a:r>
              <a:rPr lang="hu-HU" sz="2400" smtClean="0"/>
              <a:t>Ha az adott pont sok nagy x súlyú pontra mutat, akkor neki nagy y súlya lesz. Ha pedig sok nagy y súlyú mutat rá, akkor nagy x súlyt rendelünk hozzá.</a:t>
            </a:r>
          </a:p>
          <a:p>
            <a:pPr eaLnBrk="1" hangingPunct="1"/>
            <a:r>
              <a:rPr lang="hu-HU" sz="2400" smtClean="0"/>
              <a:t>G az S kiindulási halmaz által feszített részgráf.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0" y="2928938"/>
          <a:ext cx="2679700" cy="330200"/>
        </p:xfrm>
        <a:graphic>
          <a:graphicData uri="http://schemas.openxmlformats.org/presentationml/2006/ole">
            <p:oleObj spid="_x0000_s3074" name="Equation" r:id="rId3" imgW="2679480" imgH="33012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A8D3F-C97F-4F9C-8EB4-DD73920A2092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3200" dirty="0" smtClean="0"/>
              <a:t>PÉLDA:  </a:t>
            </a:r>
            <a:r>
              <a:rPr lang="hu-HU" sz="3200" dirty="0" err="1" smtClean="0"/>
              <a:t>Kleinberg</a:t>
            </a:r>
            <a:r>
              <a:rPr lang="hu-HU" sz="3200" dirty="0" smtClean="0"/>
              <a:t> ’99: </a:t>
            </a:r>
            <a:r>
              <a:rPr lang="hu-HU" sz="3200" dirty="0" err="1" smtClean="0"/>
              <a:t>Authoritative</a:t>
            </a:r>
            <a:r>
              <a:rPr lang="hu-HU" sz="3200" dirty="0" smtClean="0"/>
              <a:t> </a:t>
            </a:r>
            <a:r>
              <a:rPr lang="hu-HU" sz="3200" dirty="0" err="1" smtClean="0"/>
              <a:t>Sources</a:t>
            </a:r>
            <a:r>
              <a:rPr lang="hu-HU" sz="3200" dirty="0" smtClean="0"/>
              <a:t> </a:t>
            </a:r>
            <a:r>
              <a:rPr lang="hu-HU" sz="3200" dirty="0" err="1" smtClean="0"/>
              <a:t>in</a:t>
            </a:r>
            <a:r>
              <a:rPr lang="hu-HU" sz="3200" dirty="0" smtClean="0"/>
              <a:t> a </a:t>
            </a:r>
            <a:r>
              <a:rPr lang="hu-HU" sz="3200" dirty="0" err="1" smtClean="0"/>
              <a:t>Hyperlinked</a:t>
            </a:r>
            <a:r>
              <a:rPr lang="hu-HU" sz="3200" dirty="0" smtClean="0"/>
              <a:t> </a:t>
            </a:r>
            <a:r>
              <a:rPr lang="hu-HU" sz="3200" dirty="0" err="1" smtClean="0"/>
              <a:t>Environment</a:t>
            </a:r>
            <a:endParaRPr lang="hu-HU" sz="3200" dirty="0" smtClean="0"/>
          </a:p>
        </p:txBody>
      </p:sp>
      <p:sp>
        <p:nvSpPr>
          <p:cNvPr id="41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u-HU">
              <a:latin typeface="Calibri" pitchFamily="34" charset="0"/>
            </a:endParaRPr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2500313" y="1643063"/>
          <a:ext cx="3571875" cy="2695575"/>
        </p:xfrm>
        <a:graphic>
          <a:graphicData uri="http://schemas.openxmlformats.org/presentationml/2006/ole">
            <p:oleObj spid="_x0000_s4098" name="Equation" r:id="rId3" imgW="3568700" imgH="2692400" progId="Equation.3">
              <p:embed/>
            </p:oleObj>
          </a:graphicData>
        </a:graphic>
      </p:graphicFrame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428625" y="4572000"/>
            <a:ext cx="82867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400">
                <a:latin typeface="Calibri" pitchFamily="34" charset="0"/>
              </a:rPr>
              <a:t>Belátható, hogy az          sorozat az            mátrix legnagyobb sajátértékéhez tartozó sajátvektorhoz, míg az         sorozat az          </a:t>
            </a:r>
          </a:p>
          <a:p>
            <a:r>
              <a:rPr lang="hu-HU" sz="2400">
                <a:latin typeface="Calibri" pitchFamily="34" charset="0"/>
              </a:rPr>
              <a:t>          mátrix legnagyobb sajátértékéhez tartozó sajátvektorhoz konvergál. 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57500" y="4643438"/>
          <a:ext cx="546100" cy="330200"/>
        </p:xfrm>
        <a:graphic>
          <a:graphicData uri="http://schemas.openxmlformats.org/presentationml/2006/ole">
            <p:oleObj spid="_x0000_s4099" name="Equation" r:id="rId4" imgW="545760" imgH="33012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786313" y="4643438"/>
          <a:ext cx="622300" cy="266700"/>
        </p:xfrm>
        <a:graphic>
          <a:graphicData uri="http://schemas.openxmlformats.org/presentationml/2006/ole">
            <p:oleObj spid="_x0000_s4100" name="Equation" r:id="rId5" imgW="622080" imgH="2664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143625" y="5000625"/>
          <a:ext cx="457200" cy="330200"/>
        </p:xfrm>
        <a:graphic>
          <a:graphicData uri="http://schemas.openxmlformats.org/presentationml/2006/ole">
            <p:oleObj spid="_x0000_s4101" name="Equation" r:id="rId6" imgW="457200" imgH="33012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00063" y="5429250"/>
          <a:ext cx="609600" cy="266700"/>
        </p:xfrm>
        <a:graphic>
          <a:graphicData uri="http://schemas.openxmlformats.org/presentationml/2006/ole">
            <p:oleObj spid="_x0000_s4102" name="Equation" r:id="rId7" imgW="609480" imgH="26640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60812-1CF2-447B-9CA3-C614898BABAC}" type="slidenum">
              <a:rPr lang="hu-HU" smtClean="0"/>
              <a:pPr>
                <a:defRPr/>
              </a:pPr>
              <a:t>29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u-HU" sz="2800" dirty="0"/>
              <a:t>M</a:t>
            </a:r>
            <a:r>
              <a:rPr lang="hu-HU" sz="2800" dirty="0" smtClean="0"/>
              <a:t>iért érdekesek a gráf alapú klaszterező eljárások?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Szemléletes ábrázolásmód</a:t>
            </a:r>
            <a:endParaRPr lang="hu-HU" sz="2000" dirty="0" smtClean="0"/>
          </a:p>
          <a:p>
            <a:pPr marL="857250" lvl="1" indent="-457200"/>
            <a:r>
              <a:rPr lang="hu-HU" sz="2000" dirty="0" smtClean="0"/>
              <a:t>Könnyen áttekinthető modellek</a:t>
            </a:r>
          </a:p>
          <a:p>
            <a:pPr marL="857250" lvl="1" indent="-457200"/>
            <a:endParaRPr lang="hu-H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Sok tudományterületen eredményesen alkalmazhatóak</a:t>
            </a:r>
          </a:p>
          <a:p>
            <a:pPr marL="857250" lvl="1" indent="-457200"/>
            <a:r>
              <a:rPr lang="hu-HU" sz="2000" dirty="0" smtClean="0"/>
              <a:t>Szociális hálózatok / webes alkalmazások</a:t>
            </a:r>
          </a:p>
          <a:p>
            <a:pPr marL="857250" lvl="1" indent="-457200"/>
            <a:r>
              <a:rPr lang="hu-HU" sz="2000" dirty="0" smtClean="0"/>
              <a:t>Képszegmentálás</a:t>
            </a:r>
          </a:p>
          <a:p>
            <a:pPr marL="857250" lvl="1" indent="-457200"/>
            <a:r>
              <a:rPr lang="hu-HU" sz="2000" dirty="0" smtClean="0"/>
              <a:t>Biológia: fehérje interakciós gráfok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/>
              <a:t>Kapcsolatot teremthet a különböző alkalmazási területek között</a:t>
            </a:r>
          </a:p>
          <a:p>
            <a:pPr marL="857250" lvl="1" indent="-457200"/>
            <a:r>
              <a:rPr lang="hu-HU" sz="2000" dirty="0" smtClean="0"/>
              <a:t>Az elsőre távolinak tűnő problémák összekapcsolhatók</a:t>
            </a:r>
            <a:endParaRPr lang="hu-HU" sz="2000" dirty="0"/>
          </a:p>
          <a:p>
            <a:pPr marL="857250" lvl="1" indent="-457200"/>
            <a:r>
              <a:rPr lang="hu-HU" sz="2000" dirty="0"/>
              <a:t>G</a:t>
            </a:r>
            <a:r>
              <a:rPr lang="hu-HU" sz="2000" dirty="0" smtClean="0"/>
              <a:t>yakran</a:t>
            </a:r>
            <a:r>
              <a:rPr lang="en-US" sz="2000" dirty="0" smtClean="0"/>
              <a:t> </a:t>
            </a:r>
            <a:r>
              <a:rPr lang="hu-HU" sz="2000" dirty="0" smtClean="0"/>
              <a:t>hasonló megoldások alkalmazhatóak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hu-HU" sz="2800" dirty="0" smtClean="0"/>
              <a:t>Referenciák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hu-HU" sz="1600" dirty="0" err="1" smtClean="0"/>
              <a:t>Nan</a:t>
            </a:r>
            <a:r>
              <a:rPr lang="hu-HU" sz="1600" dirty="0" smtClean="0"/>
              <a:t> Du, Bin  </a:t>
            </a:r>
            <a:r>
              <a:rPr lang="hu-HU" sz="1600" dirty="0" err="1" smtClean="0"/>
              <a:t>Wu</a:t>
            </a:r>
            <a:r>
              <a:rPr lang="hu-HU" sz="1600" dirty="0" smtClean="0"/>
              <a:t>, </a:t>
            </a:r>
            <a:r>
              <a:rPr lang="hu-HU" sz="1600" dirty="0" err="1" smtClean="0"/>
              <a:t>Xin</a:t>
            </a:r>
            <a:r>
              <a:rPr lang="hu-HU" sz="1600" dirty="0" smtClean="0"/>
              <a:t> </a:t>
            </a:r>
            <a:r>
              <a:rPr lang="hu-HU" sz="1600" dirty="0" err="1" smtClean="0"/>
              <a:t>Pei</a:t>
            </a:r>
            <a:r>
              <a:rPr lang="hu-HU" sz="1600" dirty="0" smtClean="0"/>
              <a:t>, </a:t>
            </a:r>
            <a:r>
              <a:rPr lang="hu-HU" sz="1600" dirty="0" err="1" smtClean="0"/>
              <a:t>Bai</a:t>
            </a:r>
            <a:r>
              <a:rPr lang="hu-HU" sz="1600" dirty="0" smtClean="0"/>
              <a:t> </a:t>
            </a:r>
            <a:r>
              <a:rPr lang="hu-HU" sz="1600" dirty="0" err="1" smtClean="0"/>
              <a:t>Wang</a:t>
            </a:r>
            <a:r>
              <a:rPr lang="hu-HU" sz="1600" dirty="0" smtClean="0"/>
              <a:t>, L. </a:t>
            </a:r>
            <a:r>
              <a:rPr lang="hu-HU" sz="1600" dirty="0" err="1" smtClean="0"/>
              <a:t>Xu</a:t>
            </a:r>
            <a:r>
              <a:rPr lang="hu-HU" sz="1600" dirty="0" smtClean="0"/>
              <a:t>, </a:t>
            </a:r>
            <a:r>
              <a:rPr lang="hu-HU" sz="1600" dirty="0" err="1" smtClean="0"/>
              <a:t>Community</a:t>
            </a:r>
            <a:r>
              <a:rPr lang="hu-HU" sz="1600" dirty="0" smtClean="0"/>
              <a:t> </a:t>
            </a:r>
            <a:r>
              <a:rPr lang="hu-HU" sz="1600" dirty="0" err="1" smtClean="0"/>
              <a:t>Detection</a:t>
            </a:r>
            <a:r>
              <a:rPr lang="hu-HU" sz="1600" dirty="0" smtClean="0"/>
              <a:t> </a:t>
            </a:r>
            <a:r>
              <a:rPr lang="hu-HU" sz="1600" dirty="0" err="1" smtClean="0"/>
              <a:t>in</a:t>
            </a:r>
            <a:r>
              <a:rPr lang="hu-HU" sz="1600" dirty="0" smtClean="0"/>
              <a:t> </a:t>
            </a:r>
            <a:r>
              <a:rPr lang="hu-HU" sz="1600" dirty="0" err="1" smtClean="0"/>
              <a:t>Large-Scale</a:t>
            </a:r>
            <a:r>
              <a:rPr lang="hu-HU" sz="1600" dirty="0" smtClean="0"/>
              <a:t> </a:t>
            </a:r>
            <a:r>
              <a:rPr lang="hu-HU" sz="1600" dirty="0" err="1" smtClean="0"/>
              <a:t>Social</a:t>
            </a:r>
            <a:r>
              <a:rPr lang="hu-HU" sz="1600" dirty="0" smtClean="0"/>
              <a:t> </a:t>
            </a:r>
            <a:r>
              <a:rPr lang="hu-HU" sz="1600" dirty="0" err="1" smtClean="0"/>
              <a:t>Networks</a:t>
            </a:r>
            <a:r>
              <a:rPr lang="hu-HU" sz="1600" dirty="0" smtClean="0"/>
              <a:t>. IC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Knowledge</a:t>
            </a:r>
            <a:r>
              <a:rPr lang="hu-HU" sz="1600" dirty="0" smtClean="0"/>
              <a:t> </a:t>
            </a:r>
            <a:r>
              <a:rPr lang="hu-HU" sz="1600" dirty="0" err="1" smtClean="0"/>
              <a:t>Discovery</a:t>
            </a:r>
            <a:r>
              <a:rPr lang="hu-HU" sz="1600" dirty="0" smtClean="0"/>
              <a:t> and Data </a:t>
            </a:r>
            <a:r>
              <a:rPr lang="hu-HU" sz="1600" dirty="0" err="1" smtClean="0"/>
              <a:t>Mining</a:t>
            </a:r>
            <a:r>
              <a:rPr lang="hu-HU" sz="1600" dirty="0" smtClean="0"/>
              <a:t>, </a:t>
            </a:r>
            <a:r>
              <a:rPr lang="hu-HU" sz="1600" dirty="0" err="1" smtClean="0"/>
              <a:t>Proceedings</a:t>
            </a:r>
            <a:r>
              <a:rPr lang="hu-HU" sz="1600" dirty="0" smtClean="0"/>
              <a:t> of </a:t>
            </a:r>
            <a:r>
              <a:rPr lang="hu-HU" sz="1600" dirty="0" err="1" smtClean="0"/>
              <a:t>the</a:t>
            </a:r>
            <a:r>
              <a:rPr lang="hu-HU" sz="1600" dirty="0" smtClean="0"/>
              <a:t> 9th </a:t>
            </a:r>
            <a:r>
              <a:rPr lang="hu-HU" sz="1600" dirty="0" err="1" smtClean="0"/>
              <a:t>WebKDD</a:t>
            </a:r>
            <a:r>
              <a:rPr lang="hu-HU" sz="1600" dirty="0" smtClean="0"/>
              <a:t> and 1st SNA-KDD, 2007.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J. M. </a:t>
            </a:r>
            <a:r>
              <a:rPr lang="hu-HU" sz="1600" dirty="0" err="1" smtClean="0"/>
              <a:t>Kleinberg</a:t>
            </a:r>
            <a:r>
              <a:rPr lang="hu-HU" sz="1600" dirty="0" smtClean="0"/>
              <a:t>, </a:t>
            </a:r>
            <a:r>
              <a:rPr lang="hu-HU" sz="1600" dirty="0" err="1" smtClean="0"/>
              <a:t>Authoritative</a:t>
            </a:r>
            <a:r>
              <a:rPr lang="hu-HU" sz="1600" dirty="0" smtClean="0"/>
              <a:t> </a:t>
            </a:r>
            <a:r>
              <a:rPr lang="hu-HU" sz="1600" dirty="0" err="1" smtClean="0"/>
              <a:t>sources</a:t>
            </a:r>
            <a:r>
              <a:rPr lang="hu-HU" sz="1600" dirty="0" smtClean="0"/>
              <a:t> </a:t>
            </a:r>
            <a:r>
              <a:rPr lang="hu-HU" sz="1600" dirty="0" err="1" smtClean="0"/>
              <a:t>in</a:t>
            </a:r>
            <a:r>
              <a:rPr lang="hu-HU" sz="1600" dirty="0" smtClean="0"/>
              <a:t> a </a:t>
            </a:r>
            <a:r>
              <a:rPr lang="hu-HU" sz="1600" dirty="0" err="1" smtClean="0"/>
              <a:t>Hyperlinked</a:t>
            </a:r>
            <a:r>
              <a:rPr lang="hu-HU" sz="1600" dirty="0" smtClean="0"/>
              <a:t> </a:t>
            </a:r>
            <a:r>
              <a:rPr lang="hu-HU" sz="1600" dirty="0" err="1" smtClean="0"/>
              <a:t>Environment</a:t>
            </a:r>
            <a:r>
              <a:rPr lang="hu-HU" sz="1600" dirty="0" smtClean="0"/>
              <a:t>. Journal of </a:t>
            </a:r>
            <a:r>
              <a:rPr lang="hu-HU" sz="1600" dirty="0" err="1" smtClean="0"/>
              <a:t>the</a:t>
            </a:r>
            <a:r>
              <a:rPr lang="hu-HU" sz="1600" dirty="0" smtClean="0"/>
              <a:t> ACM, 46, pp 604-632, 1999.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S. </a:t>
            </a:r>
            <a:r>
              <a:rPr lang="hu-HU" sz="1600" dirty="0" err="1" smtClean="0"/>
              <a:t>Aksoy</a:t>
            </a:r>
            <a:r>
              <a:rPr lang="hu-HU" sz="1600" dirty="0" smtClean="0"/>
              <a:t>, R. M. </a:t>
            </a:r>
            <a:r>
              <a:rPr lang="hu-HU" sz="1600" dirty="0" err="1" smtClean="0"/>
              <a:t>Haralick</a:t>
            </a:r>
            <a:r>
              <a:rPr lang="hu-HU" sz="1600" dirty="0" smtClean="0"/>
              <a:t>, </a:t>
            </a:r>
            <a:r>
              <a:rPr lang="hu-HU" sz="1600" dirty="0" err="1" smtClean="0"/>
              <a:t>Graph-theoretic</a:t>
            </a:r>
            <a:r>
              <a:rPr lang="hu-HU" sz="1600" dirty="0" smtClean="0"/>
              <a:t> </a:t>
            </a:r>
            <a:r>
              <a:rPr lang="hu-HU" sz="1600" dirty="0" err="1" smtClean="0"/>
              <a:t>clustering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image </a:t>
            </a:r>
            <a:r>
              <a:rPr lang="hu-HU" sz="1600" dirty="0" err="1" smtClean="0"/>
              <a:t>grouping</a:t>
            </a:r>
            <a:r>
              <a:rPr lang="hu-HU" sz="1600" dirty="0" smtClean="0"/>
              <a:t> and </a:t>
            </a:r>
            <a:r>
              <a:rPr lang="hu-HU" sz="1600" dirty="0" err="1" smtClean="0"/>
              <a:t>retrieval</a:t>
            </a:r>
            <a:r>
              <a:rPr lang="hu-HU" sz="1600" dirty="0" smtClean="0"/>
              <a:t>. IEEE Computer Society </a:t>
            </a:r>
            <a:r>
              <a:rPr lang="hu-HU" sz="1600" dirty="0" err="1" smtClean="0"/>
              <a:t>Conference</a:t>
            </a:r>
            <a:r>
              <a:rPr lang="hu-HU" sz="1600" dirty="0" smtClean="0"/>
              <a:t> </a:t>
            </a:r>
            <a:r>
              <a:rPr lang="hu-HU" sz="1600" dirty="0" err="1" smtClean="0"/>
              <a:t>on</a:t>
            </a:r>
            <a:r>
              <a:rPr lang="hu-HU" sz="1600" dirty="0" smtClean="0"/>
              <a:t> Computer </a:t>
            </a:r>
            <a:r>
              <a:rPr lang="hu-HU" sz="1600" dirty="0" err="1" smtClean="0"/>
              <a:t>Vision</a:t>
            </a:r>
            <a:r>
              <a:rPr lang="hu-HU" sz="1600" dirty="0" smtClean="0"/>
              <a:t> and </a:t>
            </a:r>
            <a:r>
              <a:rPr lang="hu-HU" sz="1600" dirty="0" err="1" smtClean="0"/>
              <a:t>Pattern</a:t>
            </a:r>
            <a:r>
              <a:rPr lang="hu-HU" sz="1600" dirty="0" smtClean="0"/>
              <a:t> </a:t>
            </a:r>
            <a:r>
              <a:rPr lang="hu-HU" sz="1600" dirty="0" err="1" smtClean="0"/>
              <a:t>Recognition</a:t>
            </a:r>
            <a:r>
              <a:rPr lang="hu-HU" sz="1600" dirty="0" smtClean="0"/>
              <a:t>, </a:t>
            </a:r>
            <a:r>
              <a:rPr lang="hu-HU" sz="1600" dirty="0" err="1" smtClean="0"/>
              <a:t>vol</a:t>
            </a:r>
            <a:r>
              <a:rPr lang="hu-HU" sz="1600" dirty="0" smtClean="0"/>
              <a:t>. 1, 1999.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S. C. Madeira, A. L. </a:t>
            </a:r>
            <a:r>
              <a:rPr lang="hu-HU" sz="1600" dirty="0" err="1" smtClean="0"/>
              <a:t>Oliveira</a:t>
            </a:r>
            <a:r>
              <a:rPr lang="hu-HU" sz="1600" dirty="0" smtClean="0"/>
              <a:t>, </a:t>
            </a:r>
            <a:r>
              <a:rPr lang="hu-HU" sz="1600" dirty="0" err="1" smtClean="0"/>
              <a:t>Biclustering</a:t>
            </a:r>
            <a:r>
              <a:rPr lang="hu-HU" sz="1600" dirty="0" smtClean="0"/>
              <a:t> </a:t>
            </a:r>
            <a:r>
              <a:rPr lang="hu-HU" sz="1600" dirty="0" err="1" smtClean="0"/>
              <a:t>Algorithms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Biological</a:t>
            </a:r>
            <a:r>
              <a:rPr lang="hu-HU" sz="1600" dirty="0" smtClean="0"/>
              <a:t> Data </a:t>
            </a:r>
            <a:r>
              <a:rPr lang="hu-HU" sz="1600" dirty="0" err="1" smtClean="0"/>
              <a:t>Analysis</a:t>
            </a:r>
            <a:r>
              <a:rPr lang="hu-HU" sz="1600" dirty="0" smtClean="0"/>
              <a:t>: A </a:t>
            </a:r>
            <a:r>
              <a:rPr lang="hu-HU" sz="1600" dirty="0" err="1" smtClean="0"/>
              <a:t>survey</a:t>
            </a:r>
            <a:r>
              <a:rPr lang="hu-HU" sz="1600" dirty="0" smtClean="0"/>
              <a:t>. IEEE </a:t>
            </a:r>
            <a:r>
              <a:rPr lang="hu-HU" sz="1600" dirty="0" err="1" smtClean="0"/>
              <a:t>Transactions</a:t>
            </a:r>
            <a:r>
              <a:rPr lang="hu-HU" sz="1600" dirty="0" smtClean="0"/>
              <a:t>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Computational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Biology</a:t>
            </a:r>
            <a:r>
              <a:rPr lang="hu-HU" sz="1600" dirty="0" smtClean="0"/>
              <a:t> and </a:t>
            </a:r>
            <a:r>
              <a:rPr lang="hu-HU" sz="1600" dirty="0" err="1" smtClean="0"/>
              <a:t>Bioinformatics</a:t>
            </a:r>
            <a:r>
              <a:rPr lang="hu-HU" sz="1600" dirty="0" smtClean="0"/>
              <a:t>, </a:t>
            </a:r>
            <a:r>
              <a:rPr lang="hu-HU" sz="1600" dirty="0" err="1" smtClean="0"/>
              <a:t>vol</a:t>
            </a:r>
            <a:r>
              <a:rPr lang="hu-HU" sz="1600" dirty="0" smtClean="0"/>
              <a:t> 1, no 1, 2004.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S.-d. </a:t>
            </a:r>
            <a:r>
              <a:rPr lang="hu-HU" sz="1600" dirty="0" err="1" smtClean="0"/>
              <a:t>Lin</a:t>
            </a:r>
            <a:r>
              <a:rPr lang="hu-HU" sz="1600" dirty="0" smtClean="0"/>
              <a:t>, H. </a:t>
            </a:r>
            <a:r>
              <a:rPr lang="hu-HU" sz="1600" dirty="0" err="1" smtClean="0"/>
              <a:t>Chalupsky</a:t>
            </a:r>
            <a:r>
              <a:rPr lang="hu-HU" sz="1600" dirty="0" smtClean="0"/>
              <a:t>, </a:t>
            </a:r>
            <a:r>
              <a:rPr lang="hu-HU" sz="1600" dirty="0" err="1" smtClean="0"/>
              <a:t>Discovering</a:t>
            </a:r>
            <a:r>
              <a:rPr lang="hu-HU" sz="1600" dirty="0" smtClean="0"/>
              <a:t> and </a:t>
            </a:r>
            <a:r>
              <a:rPr lang="hu-HU" sz="1600" dirty="0" err="1" smtClean="0"/>
              <a:t>Explaining</a:t>
            </a:r>
            <a:r>
              <a:rPr lang="hu-HU" sz="1600" dirty="0" smtClean="0"/>
              <a:t> </a:t>
            </a:r>
            <a:r>
              <a:rPr lang="hu-HU" sz="1600" dirty="0" err="1" smtClean="0"/>
              <a:t>Abnormal</a:t>
            </a:r>
            <a:r>
              <a:rPr lang="hu-HU" sz="1600" dirty="0" smtClean="0"/>
              <a:t> </a:t>
            </a:r>
            <a:r>
              <a:rPr lang="hu-HU" sz="1600" dirty="0" err="1" smtClean="0"/>
              <a:t>Nodes</a:t>
            </a:r>
            <a:r>
              <a:rPr lang="hu-HU" sz="1600" dirty="0" smtClean="0"/>
              <a:t> </a:t>
            </a:r>
            <a:r>
              <a:rPr lang="hu-HU" sz="1600" dirty="0" err="1" smtClean="0"/>
              <a:t>in</a:t>
            </a:r>
            <a:r>
              <a:rPr lang="hu-HU" sz="1600" dirty="0" smtClean="0"/>
              <a:t> </a:t>
            </a:r>
            <a:r>
              <a:rPr lang="hu-HU" sz="1600" dirty="0" err="1" smtClean="0"/>
              <a:t>Semantic</a:t>
            </a:r>
            <a:r>
              <a:rPr lang="hu-HU" sz="1600" dirty="0" smtClean="0"/>
              <a:t> </a:t>
            </a:r>
            <a:r>
              <a:rPr lang="hu-HU" sz="1600" dirty="0" err="1" smtClean="0"/>
              <a:t>Graphs</a:t>
            </a:r>
            <a:r>
              <a:rPr lang="hu-HU" sz="1600" dirty="0" smtClean="0"/>
              <a:t>. IEEE </a:t>
            </a:r>
            <a:r>
              <a:rPr lang="hu-HU" sz="1600" dirty="0" err="1" smtClean="0"/>
              <a:t>Trans</a:t>
            </a:r>
            <a:r>
              <a:rPr lang="hu-HU" sz="1600" dirty="0" smtClean="0"/>
              <a:t>.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Knowledge</a:t>
            </a:r>
            <a:r>
              <a:rPr lang="hu-HU" sz="1600" dirty="0" smtClean="0"/>
              <a:t> and Data </a:t>
            </a:r>
            <a:r>
              <a:rPr lang="hu-HU" sz="1600" dirty="0" err="1" smtClean="0"/>
              <a:t>Engineering</a:t>
            </a:r>
            <a:r>
              <a:rPr lang="hu-HU" sz="1600" dirty="0" smtClean="0"/>
              <a:t>, </a:t>
            </a:r>
            <a:r>
              <a:rPr lang="hu-HU" sz="1600" dirty="0" err="1" smtClean="0"/>
              <a:t>vol</a:t>
            </a:r>
            <a:r>
              <a:rPr lang="hu-HU" sz="1600" dirty="0" smtClean="0"/>
              <a:t> 20, </a:t>
            </a:r>
            <a:r>
              <a:rPr lang="hu-HU" sz="1600" dirty="0" err="1" smtClean="0"/>
              <a:t>issue</a:t>
            </a:r>
            <a:r>
              <a:rPr lang="hu-HU" sz="1600" dirty="0" smtClean="0"/>
              <a:t> 8, 2008.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O. </a:t>
            </a:r>
            <a:r>
              <a:rPr lang="hu-HU" sz="1600" dirty="0" err="1" smtClean="0"/>
              <a:t>Grygorash</a:t>
            </a:r>
            <a:r>
              <a:rPr lang="hu-HU" sz="1600" dirty="0" smtClean="0"/>
              <a:t>, Y. </a:t>
            </a:r>
            <a:r>
              <a:rPr lang="hu-HU" sz="1600" dirty="0" err="1" smtClean="0"/>
              <a:t>Zhou</a:t>
            </a:r>
            <a:r>
              <a:rPr lang="hu-HU" sz="1600" dirty="0" smtClean="0"/>
              <a:t>, Z. </a:t>
            </a:r>
            <a:r>
              <a:rPr lang="hu-HU" sz="1600" dirty="0" err="1" smtClean="0"/>
              <a:t>Jorgensen</a:t>
            </a:r>
            <a:r>
              <a:rPr lang="hu-HU" sz="1600" dirty="0" smtClean="0"/>
              <a:t>, Minimum </a:t>
            </a:r>
            <a:r>
              <a:rPr lang="hu-HU" sz="1600" dirty="0" err="1" smtClean="0"/>
              <a:t>Weight</a:t>
            </a:r>
            <a:r>
              <a:rPr lang="hu-HU" sz="1600" dirty="0" smtClean="0"/>
              <a:t> </a:t>
            </a:r>
            <a:r>
              <a:rPr lang="hu-HU" sz="1600" dirty="0" err="1" smtClean="0"/>
              <a:t>Spanning</a:t>
            </a:r>
            <a:r>
              <a:rPr lang="hu-HU" sz="1600" dirty="0" smtClean="0"/>
              <a:t> </a:t>
            </a:r>
            <a:r>
              <a:rPr lang="hu-HU" sz="1600" dirty="0" err="1" smtClean="0"/>
              <a:t>Tree</a:t>
            </a:r>
            <a:r>
              <a:rPr lang="hu-HU" sz="1600" dirty="0" smtClean="0"/>
              <a:t> </a:t>
            </a:r>
            <a:r>
              <a:rPr lang="hu-HU" sz="1600" dirty="0" err="1" smtClean="0"/>
              <a:t>Based</a:t>
            </a:r>
            <a:r>
              <a:rPr lang="hu-HU" sz="1600" dirty="0" smtClean="0"/>
              <a:t> </a:t>
            </a:r>
            <a:r>
              <a:rPr lang="hu-HU" sz="1600" dirty="0" err="1" smtClean="0"/>
              <a:t>Clustering</a:t>
            </a:r>
            <a:r>
              <a:rPr lang="hu-HU" sz="1600" dirty="0" smtClean="0"/>
              <a:t> </a:t>
            </a:r>
            <a:r>
              <a:rPr lang="hu-HU" sz="1600" dirty="0" err="1" smtClean="0"/>
              <a:t>Algorithms</a:t>
            </a:r>
            <a:r>
              <a:rPr lang="hu-HU" sz="1600" dirty="0" smtClean="0"/>
              <a:t>. IEEE IC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Tools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Artificial</a:t>
            </a:r>
            <a:r>
              <a:rPr lang="hu-HU" sz="1600" dirty="0" smtClean="0"/>
              <a:t> </a:t>
            </a:r>
            <a:r>
              <a:rPr lang="hu-HU" sz="1600" dirty="0" err="1" smtClean="0"/>
              <a:t>Intelligence</a:t>
            </a:r>
            <a:r>
              <a:rPr lang="hu-HU" sz="1600" dirty="0" smtClean="0"/>
              <a:t>, 18th, 2006.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R. </a:t>
            </a:r>
            <a:r>
              <a:rPr lang="hu-HU" sz="1600" dirty="0" err="1" smtClean="0"/>
              <a:t>Paredes</a:t>
            </a:r>
            <a:r>
              <a:rPr lang="hu-HU" sz="1600" dirty="0" smtClean="0"/>
              <a:t>, E. </a:t>
            </a:r>
            <a:r>
              <a:rPr lang="hu-HU" sz="1600" dirty="0" err="1" smtClean="0"/>
              <a:t>Chávez</a:t>
            </a:r>
            <a:r>
              <a:rPr lang="hu-HU" sz="1600" dirty="0" smtClean="0"/>
              <a:t>, </a:t>
            </a:r>
            <a:r>
              <a:rPr lang="hu-HU" sz="1600" dirty="0" err="1" smtClean="0"/>
              <a:t>Using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k-Nearest</a:t>
            </a:r>
            <a:r>
              <a:rPr lang="hu-HU" sz="1600" dirty="0" smtClean="0"/>
              <a:t> </a:t>
            </a:r>
            <a:r>
              <a:rPr lang="hu-HU" sz="1600" dirty="0" err="1" smtClean="0"/>
              <a:t>Neighbor</a:t>
            </a:r>
            <a:r>
              <a:rPr lang="hu-HU" sz="1600" dirty="0" smtClean="0"/>
              <a:t> </a:t>
            </a:r>
            <a:r>
              <a:rPr lang="hu-HU" sz="1600" dirty="0" err="1" smtClean="0"/>
              <a:t>Graph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Proximity</a:t>
            </a:r>
            <a:r>
              <a:rPr lang="hu-HU" sz="1600" dirty="0" smtClean="0"/>
              <a:t> </a:t>
            </a:r>
            <a:r>
              <a:rPr lang="hu-HU" sz="1600" dirty="0" err="1" smtClean="0"/>
              <a:t>Searching</a:t>
            </a:r>
            <a:r>
              <a:rPr lang="hu-HU" sz="1600" dirty="0" smtClean="0"/>
              <a:t> </a:t>
            </a:r>
            <a:r>
              <a:rPr lang="hu-HU" sz="1600" dirty="0" err="1" smtClean="0"/>
              <a:t>in</a:t>
            </a:r>
            <a:r>
              <a:rPr lang="hu-HU" sz="1600" dirty="0" smtClean="0"/>
              <a:t> </a:t>
            </a:r>
            <a:r>
              <a:rPr lang="hu-HU" sz="1600" dirty="0" err="1" smtClean="0"/>
              <a:t>Metric</a:t>
            </a:r>
            <a:r>
              <a:rPr lang="hu-HU" sz="1600" dirty="0" smtClean="0"/>
              <a:t> </a:t>
            </a:r>
            <a:r>
              <a:rPr lang="hu-HU" sz="1600" dirty="0" err="1" smtClean="0"/>
              <a:t>Spaces</a:t>
            </a:r>
            <a:r>
              <a:rPr lang="hu-HU" sz="1600" dirty="0" smtClean="0"/>
              <a:t>. LNCS, No. 3772, pp 127-138, 2005.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M. </a:t>
            </a:r>
            <a:r>
              <a:rPr lang="hu-HU" sz="1600" dirty="0" err="1" smtClean="0"/>
              <a:t>Ceglowski</a:t>
            </a:r>
            <a:r>
              <a:rPr lang="hu-HU" sz="1600" dirty="0" smtClean="0"/>
              <a:t>, A. </a:t>
            </a:r>
            <a:r>
              <a:rPr lang="hu-HU" sz="1600" dirty="0" err="1" smtClean="0"/>
              <a:t>Coburn</a:t>
            </a:r>
            <a:r>
              <a:rPr lang="hu-HU" sz="1600" dirty="0" smtClean="0"/>
              <a:t>, J. </a:t>
            </a:r>
            <a:r>
              <a:rPr lang="hu-HU" sz="1600" dirty="0" err="1" smtClean="0"/>
              <a:t>Cuadrado</a:t>
            </a:r>
            <a:r>
              <a:rPr lang="hu-HU" sz="1600" dirty="0" smtClean="0"/>
              <a:t>, </a:t>
            </a:r>
            <a:r>
              <a:rPr lang="hu-HU" sz="1600" dirty="0" err="1" smtClean="0"/>
              <a:t>Semantic</a:t>
            </a:r>
            <a:r>
              <a:rPr lang="hu-HU" sz="1600" dirty="0" smtClean="0"/>
              <a:t> </a:t>
            </a:r>
            <a:r>
              <a:rPr lang="hu-HU" sz="1600" dirty="0" err="1" smtClean="0"/>
              <a:t>Search</a:t>
            </a:r>
            <a:r>
              <a:rPr lang="hu-HU" sz="1600" dirty="0" smtClean="0"/>
              <a:t> of </a:t>
            </a:r>
            <a:r>
              <a:rPr lang="hu-HU" sz="1600" dirty="0" err="1" smtClean="0"/>
              <a:t>Unstructured</a:t>
            </a:r>
            <a:r>
              <a:rPr lang="hu-HU" sz="1600" dirty="0" smtClean="0"/>
              <a:t> Data </a:t>
            </a:r>
            <a:r>
              <a:rPr lang="hu-HU" sz="1600" dirty="0" err="1" smtClean="0"/>
              <a:t>Using</a:t>
            </a:r>
            <a:r>
              <a:rPr lang="hu-HU" sz="1600" dirty="0" smtClean="0"/>
              <a:t> </a:t>
            </a:r>
            <a:r>
              <a:rPr lang="hu-HU" sz="1600" dirty="0" err="1" smtClean="0"/>
              <a:t>Contextual</a:t>
            </a:r>
            <a:r>
              <a:rPr lang="hu-HU" sz="1600" dirty="0" smtClean="0"/>
              <a:t> Network </a:t>
            </a:r>
            <a:r>
              <a:rPr lang="hu-HU" sz="1600" dirty="0" err="1" smtClean="0"/>
              <a:t>Graphs</a:t>
            </a:r>
            <a:r>
              <a:rPr lang="hu-HU" sz="1600" dirty="0" smtClean="0"/>
              <a:t>. National Institute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Technology</a:t>
            </a:r>
            <a:r>
              <a:rPr lang="hu-HU" sz="1600" dirty="0" smtClean="0"/>
              <a:t> and </a:t>
            </a:r>
            <a:r>
              <a:rPr lang="hu-HU" sz="1600" dirty="0" err="1" smtClean="0"/>
              <a:t>Liberal</a:t>
            </a:r>
            <a:r>
              <a:rPr lang="hu-HU" sz="1600" dirty="0" smtClean="0"/>
              <a:t> Education, May 16, 2003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N. </a:t>
            </a:r>
            <a:r>
              <a:rPr lang="hu-HU" sz="1600" dirty="0" err="1" smtClean="0"/>
              <a:t>Mishra</a:t>
            </a:r>
            <a:r>
              <a:rPr lang="hu-HU" sz="1600" dirty="0" smtClean="0"/>
              <a:t>, R. </a:t>
            </a:r>
            <a:r>
              <a:rPr lang="hu-HU" sz="1600" dirty="0" err="1" smtClean="0"/>
              <a:t>Schreiber</a:t>
            </a:r>
            <a:r>
              <a:rPr lang="hu-HU" sz="1600" dirty="0" smtClean="0"/>
              <a:t>, I. </a:t>
            </a:r>
            <a:r>
              <a:rPr lang="hu-HU" sz="1600" dirty="0" err="1" smtClean="0"/>
              <a:t>Stanton</a:t>
            </a:r>
            <a:r>
              <a:rPr lang="hu-HU" sz="1600" dirty="0" smtClean="0"/>
              <a:t>, R. E. </a:t>
            </a:r>
            <a:r>
              <a:rPr lang="hu-HU" sz="1600" dirty="0" err="1" smtClean="0"/>
              <a:t>Tarjan</a:t>
            </a:r>
            <a:r>
              <a:rPr lang="hu-HU" sz="1600" dirty="0" smtClean="0"/>
              <a:t>, </a:t>
            </a:r>
            <a:r>
              <a:rPr lang="hu-HU" sz="1600" dirty="0" err="1" smtClean="0"/>
              <a:t>Clustering</a:t>
            </a:r>
            <a:r>
              <a:rPr lang="hu-HU" sz="1600" dirty="0" smtClean="0"/>
              <a:t> </a:t>
            </a:r>
            <a:r>
              <a:rPr lang="hu-HU" sz="1600" dirty="0" err="1" smtClean="0"/>
              <a:t>Social</a:t>
            </a:r>
            <a:r>
              <a:rPr lang="hu-HU" sz="1600" dirty="0" smtClean="0"/>
              <a:t> </a:t>
            </a:r>
            <a:r>
              <a:rPr lang="hu-HU" sz="1600" dirty="0" err="1" smtClean="0"/>
              <a:t>Networks</a:t>
            </a:r>
            <a:r>
              <a:rPr lang="hu-HU" sz="1600" dirty="0" smtClean="0"/>
              <a:t>. 5th </a:t>
            </a:r>
            <a:r>
              <a:rPr lang="hu-HU" sz="1600" dirty="0" err="1" smtClean="0"/>
              <a:t>Workshop</a:t>
            </a:r>
            <a:r>
              <a:rPr lang="hu-HU" sz="1600" dirty="0" smtClean="0"/>
              <a:t>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Algorithms</a:t>
            </a:r>
            <a:r>
              <a:rPr lang="hu-HU" sz="1600" dirty="0" smtClean="0"/>
              <a:t> and </a:t>
            </a:r>
            <a:r>
              <a:rPr lang="hu-HU" sz="1600" dirty="0" err="1" smtClean="0"/>
              <a:t>Models</a:t>
            </a:r>
            <a:r>
              <a:rPr lang="hu-HU" sz="1600" dirty="0" smtClean="0"/>
              <a:t>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Web </a:t>
            </a:r>
            <a:r>
              <a:rPr lang="hu-HU" sz="1600" dirty="0" err="1" smtClean="0"/>
              <a:t>Graph</a:t>
            </a:r>
            <a:r>
              <a:rPr lang="hu-HU" sz="1600" dirty="0" smtClean="0"/>
              <a:t> (WAW), 2007.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N. </a:t>
            </a:r>
            <a:r>
              <a:rPr lang="hu-HU" sz="1600" dirty="0" err="1" smtClean="0"/>
              <a:t>Mishra</a:t>
            </a:r>
            <a:r>
              <a:rPr lang="hu-HU" sz="1600" dirty="0" smtClean="0"/>
              <a:t>, D. Ron, R. </a:t>
            </a:r>
            <a:r>
              <a:rPr lang="hu-HU" sz="1600" dirty="0" err="1" smtClean="0"/>
              <a:t>Swaminathan</a:t>
            </a:r>
            <a:r>
              <a:rPr lang="hu-HU" sz="1600" dirty="0" smtClean="0"/>
              <a:t>,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Finding</a:t>
            </a:r>
            <a:r>
              <a:rPr lang="hu-HU" sz="1600" dirty="0" smtClean="0"/>
              <a:t> </a:t>
            </a:r>
            <a:r>
              <a:rPr lang="hu-HU" sz="1600" dirty="0" err="1" smtClean="0"/>
              <a:t>Large</a:t>
            </a:r>
            <a:r>
              <a:rPr lang="hu-HU" sz="1600" dirty="0" smtClean="0"/>
              <a:t> </a:t>
            </a:r>
            <a:r>
              <a:rPr lang="hu-HU" sz="1600" dirty="0" err="1" smtClean="0"/>
              <a:t>Conjunctive</a:t>
            </a:r>
            <a:r>
              <a:rPr lang="hu-HU" sz="1600" dirty="0" smtClean="0"/>
              <a:t> </a:t>
            </a:r>
            <a:r>
              <a:rPr lang="hu-HU" sz="1600" dirty="0" err="1" smtClean="0"/>
              <a:t>Clusters</a:t>
            </a:r>
            <a:r>
              <a:rPr lang="hu-HU" sz="1600" dirty="0" smtClean="0"/>
              <a:t>. LN </a:t>
            </a:r>
            <a:r>
              <a:rPr lang="hu-HU" sz="1600" dirty="0" err="1" smtClean="0"/>
              <a:t>in</a:t>
            </a:r>
            <a:r>
              <a:rPr lang="hu-HU" sz="1600" dirty="0" smtClean="0"/>
              <a:t> </a:t>
            </a:r>
            <a:r>
              <a:rPr lang="hu-HU" sz="1600" dirty="0" err="1" smtClean="0"/>
              <a:t>Artificial</a:t>
            </a:r>
            <a:r>
              <a:rPr lang="hu-HU" sz="1600" dirty="0" smtClean="0"/>
              <a:t>  </a:t>
            </a:r>
            <a:r>
              <a:rPr lang="hu-HU" sz="1600" dirty="0" err="1" smtClean="0"/>
              <a:t>Intelligence</a:t>
            </a:r>
            <a:r>
              <a:rPr lang="hu-HU" sz="1600" dirty="0" smtClean="0"/>
              <a:t>, </a:t>
            </a:r>
            <a:r>
              <a:rPr lang="hu-HU" sz="1600" dirty="0" err="1" smtClean="0"/>
              <a:t>vol</a:t>
            </a:r>
            <a:r>
              <a:rPr lang="hu-HU" sz="1600" dirty="0" smtClean="0"/>
              <a:t> 2777, pp 448-462, 2003.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J. </a:t>
            </a:r>
            <a:r>
              <a:rPr lang="hu-HU" sz="1600" dirty="0" err="1" smtClean="0"/>
              <a:t>Li</a:t>
            </a:r>
            <a:r>
              <a:rPr lang="hu-HU" sz="1600" dirty="0" smtClean="0"/>
              <a:t>, K. </a:t>
            </a:r>
            <a:r>
              <a:rPr lang="hu-HU" sz="1600" dirty="0" err="1" smtClean="0"/>
              <a:t>Sim</a:t>
            </a:r>
            <a:r>
              <a:rPr lang="hu-HU" sz="1600" dirty="0" smtClean="0"/>
              <a:t>, G. </a:t>
            </a:r>
            <a:r>
              <a:rPr lang="hu-HU" sz="1600" dirty="0" err="1" smtClean="0"/>
              <a:t>Liu</a:t>
            </a:r>
            <a:r>
              <a:rPr lang="hu-HU" sz="1600" dirty="0" smtClean="0"/>
              <a:t>, L. </a:t>
            </a:r>
            <a:r>
              <a:rPr lang="hu-HU" sz="1600" dirty="0" err="1" smtClean="0"/>
              <a:t>Wong</a:t>
            </a:r>
            <a:r>
              <a:rPr lang="hu-HU" sz="1600" dirty="0" smtClean="0"/>
              <a:t>, </a:t>
            </a:r>
            <a:r>
              <a:rPr lang="hu-HU" sz="1600" dirty="0" err="1" smtClean="0"/>
              <a:t>Maximal</a:t>
            </a:r>
            <a:r>
              <a:rPr lang="hu-HU" sz="1600" dirty="0" smtClean="0"/>
              <a:t> </a:t>
            </a:r>
            <a:r>
              <a:rPr lang="hu-HU" sz="1600" dirty="0" err="1" smtClean="0"/>
              <a:t>Quasi-Bicliques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Balanced</a:t>
            </a:r>
            <a:r>
              <a:rPr lang="hu-HU" sz="1600" dirty="0" smtClean="0"/>
              <a:t> </a:t>
            </a:r>
            <a:r>
              <a:rPr lang="hu-HU" sz="1600" dirty="0" err="1" smtClean="0"/>
              <a:t>Noise</a:t>
            </a:r>
            <a:r>
              <a:rPr lang="hu-HU" sz="1600" dirty="0" smtClean="0"/>
              <a:t> </a:t>
            </a:r>
            <a:r>
              <a:rPr lang="hu-HU" sz="1600" dirty="0" err="1" smtClean="0"/>
              <a:t>Tolerance</a:t>
            </a:r>
            <a:r>
              <a:rPr lang="hu-HU" sz="1600" dirty="0" smtClean="0"/>
              <a:t>: </a:t>
            </a:r>
            <a:r>
              <a:rPr lang="hu-HU" sz="1600" dirty="0" err="1" smtClean="0"/>
              <a:t>Concepts</a:t>
            </a:r>
            <a:r>
              <a:rPr lang="hu-HU" sz="1600" dirty="0" smtClean="0"/>
              <a:t> and </a:t>
            </a:r>
            <a:r>
              <a:rPr lang="hu-HU" sz="1600" dirty="0" err="1" smtClean="0"/>
              <a:t>Co-clustering</a:t>
            </a:r>
            <a:r>
              <a:rPr lang="hu-HU" sz="1600" dirty="0" smtClean="0"/>
              <a:t> </a:t>
            </a:r>
            <a:r>
              <a:rPr lang="hu-HU" sz="1600" dirty="0" err="1" smtClean="0"/>
              <a:t>Applications</a:t>
            </a:r>
            <a:r>
              <a:rPr lang="hu-HU" sz="1600" dirty="0" smtClean="0"/>
              <a:t>. </a:t>
            </a:r>
            <a:r>
              <a:rPr lang="hu-HU" sz="1600" dirty="0" err="1" smtClean="0"/>
              <a:t>Proceedings</a:t>
            </a:r>
            <a:r>
              <a:rPr lang="hu-HU" sz="1600" dirty="0" smtClean="0"/>
              <a:t> of </a:t>
            </a:r>
            <a:r>
              <a:rPr lang="hu-HU" sz="1600" dirty="0" err="1" smtClean="0"/>
              <a:t>the</a:t>
            </a:r>
            <a:r>
              <a:rPr lang="hu-HU" sz="1600" dirty="0" smtClean="0"/>
              <a:t> 2008 SIAM IC </a:t>
            </a:r>
            <a:r>
              <a:rPr lang="hu-HU" sz="1600" dirty="0" err="1" smtClean="0"/>
              <a:t>on</a:t>
            </a:r>
            <a:r>
              <a:rPr lang="hu-HU" sz="1600" dirty="0" smtClean="0"/>
              <a:t> Data </a:t>
            </a:r>
            <a:r>
              <a:rPr lang="hu-HU" sz="1600" dirty="0" err="1" smtClean="0"/>
              <a:t>Mining</a:t>
            </a:r>
            <a:r>
              <a:rPr lang="hu-HU" sz="1600" dirty="0" smtClean="0"/>
              <a:t>, 2008.</a:t>
            </a:r>
          </a:p>
          <a:p>
            <a:pPr>
              <a:buFont typeface="+mj-lt"/>
              <a:buAutoNum type="arabicPeriod"/>
            </a:pPr>
            <a:r>
              <a:rPr lang="hu-HU" sz="1600" dirty="0" smtClean="0"/>
              <a:t>M. </a:t>
            </a:r>
            <a:r>
              <a:rPr lang="hu-HU" sz="1600" dirty="0" err="1" smtClean="0"/>
              <a:t>Culp</a:t>
            </a:r>
            <a:r>
              <a:rPr lang="hu-HU" sz="1600" dirty="0" smtClean="0"/>
              <a:t>, G. </a:t>
            </a:r>
            <a:r>
              <a:rPr lang="hu-HU" sz="1600" dirty="0" err="1" smtClean="0"/>
              <a:t>Michailidis</a:t>
            </a:r>
            <a:r>
              <a:rPr lang="hu-HU" sz="1600" dirty="0" smtClean="0"/>
              <a:t>, </a:t>
            </a:r>
            <a:r>
              <a:rPr lang="hu-HU" sz="1600" dirty="0" err="1" smtClean="0"/>
              <a:t>Graph-based</a:t>
            </a:r>
            <a:r>
              <a:rPr lang="hu-HU" sz="1600" dirty="0" smtClean="0"/>
              <a:t> </a:t>
            </a:r>
            <a:r>
              <a:rPr lang="hu-HU" sz="1600" dirty="0" err="1" smtClean="0"/>
              <a:t>semisupervised</a:t>
            </a:r>
            <a:r>
              <a:rPr lang="hu-HU" sz="1600" dirty="0" smtClean="0"/>
              <a:t> </a:t>
            </a:r>
            <a:r>
              <a:rPr lang="hu-HU" sz="1600" dirty="0" err="1" smtClean="0"/>
              <a:t>learning</a:t>
            </a:r>
            <a:r>
              <a:rPr lang="hu-HU" sz="1600" dirty="0" smtClean="0"/>
              <a:t>. IEEE </a:t>
            </a:r>
            <a:r>
              <a:rPr lang="hu-HU" sz="1600" dirty="0" err="1" smtClean="0"/>
              <a:t>Trans</a:t>
            </a:r>
            <a:r>
              <a:rPr lang="hu-HU" sz="1600" dirty="0" smtClean="0"/>
              <a:t>. </a:t>
            </a:r>
            <a:r>
              <a:rPr lang="hu-HU" sz="1600" dirty="0" err="1" smtClean="0"/>
              <a:t>on</a:t>
            </a:r>
            <a:r>
              <a:rPr lang="hu-HU" sz="1600" dirty="0" smtClean="0"/>
              <a:t> </a:t>
            </a:r>
            <a:r>
              <a:rPr lang="hu-HU" sz="1600" dirty="0" err="1" smtClean="0"/>
              <a:t>Pattern</a:t>
            </a:r>
            <a:r>
              <a:rPr lang="hu-HU" sz="1600" dirty="0" smtClean="0"/>
              <a:t> </a:t>
            </a:r>
            <a:r>
              <a:rPr lang="hu-HU" sz="1600" dirty="0" err="1" smtClean="0"/>
              <a:t>Analysis</a:t>
            </a:r>
            <a:r>
              <a:rPr lang="hu-HU" sz="1600" dirty="0" smtClean="0"/>
              <a:t> and </a:t>
            </a:r>
            <a:r>
              <a:rPr lang="hu-HU" sz="1600" dirty="0" err="1" smtClean="0"/>
              <a:t>Machine</a:t>
            </a:r>
            <a:r>
              <a:rPr lang="hu-HU" sz="1600" dirty="0" smtClean="0"/>
              <a:t> </a:t>
            </a:r>
            <a:r>
              <a:rPr lang="hu-HU" sz="1600" dirty="0" err="1" smtClean="0"/>
              <a:t>Intelligence</a:t>
            </a:r>
            <a:r>
              <a:rPr lang="hu-HU" sz="1600" dirty="0" smtClean="0"/>
              <a:t>, </a:t>
            </a:r>
            <a:r>
              <a:rPr lang="hu-HU" sz="1600" dirty="0" err="1" smtClean="0"/>
              <a:t>vol</a:t>
            </a:r>
            <a:r>
              <a:rPr lang="hu-HU" sz="1600" dirty="0" smtClean="0"/>
              <a:t> 30, no 1, 2008.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r>
              <a:rPr lang="hu-HU" sz="2400" b="1" dirty="0" smtClean="0"/>
              <a:t>Hogyan használjuk a rendelkezésre álló adatokat?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Modellezés – mit fogunk modellezni a gráfban?</a:t>
            </a:r>
          </a:p>
          <a:p>
            <a:pPr marL="457200" indent="-457200"/>
            <a:r>
              <a:rPr lang="hu-HU" sz="2400" dirty="0" smtClean="0"/>
              <a:t>A gráf felépítése </a:t>
            </a:r>
          </a:p>
          <a:p>
            <a:pPr marL="457200" indent="-457200"/>
            <a:r>
              <a:rPr lang="hu-HU" sz="2400" dirty="0" smtClean="0"/>
              <a:t>Szükséges-e (gyakran) frissíteni a gráfot?</a:t>
            </a:r>
            <a:endParaRPr lang="hu-HU" sz="2400" dirty="0"/>
          </a:p>
          <a:p>
            <a:pPr marL="457200" indent="-457200">
              <a:buNone/>
            </a:pPr>
            <a:r>
              <a:rPr lang="hu-HU" sz="2400" b="1" dirty="0" smtClean="0"/>
              <a:t>Hogyan fordul át a kérdés gráfelméleti feladattá?</a:t>
            </a:r>
          </a:p>
          <a:p>
            <a:pPr marL="457200" indent="-457200"/>
            <a:r>
              <a:rPr lang="hu-HU" sz="2400" dirty="0" smtClean="0"/>
              <a:t>Hogyan definiáljuk a klasztert? </a:t>
            </a:r>
          </a:p>
          <a:p>
            <a:pPr marL="457200" indent="-457200"/>
            <a:r>
              <a:rPr lang="hu-HU" sz="2400" dirty="0" smtClean="0"/>
              <a:t>Klaszterek száma előre ismert? – Minden elemet be kell sorolni?</a:t>
            </a:r>
          </a:p>
          <a:p>
            <a:pPr marL="457200" indent="-457200"/>
            <a:r>
              <a:rPr lang="hu-HU" sz="2400" dirty="0" smtClean="0"/>
              <a:t>Lehetnek-e átfedések a klaszterek között?</a:t>
            </a:r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2866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Modellezés – Mit tartalmazzon a gráf?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endParaRPr lang="hu-HU" sz="2400" dirty="0" smtClean="0"/>
          </a:p>
          <a:p>
            <a:r>
              <a:rPr lang="hu-HU" sz="2400" dirty="0" smtClean="0"/>
              <a:t>„Hagyományos” gráf : </a:t>
            </a:r>
          </a:p>
          <a:p>
            <a:pPr lvl="1"/>
            <a:r>
              <a:rPr lang="hu-HU" sz="2000" dirty="0" smtClean="0"/>
              <a:t>pontok = objektumok; élek = </a:t>
            </a:r>
            <a:r>
              <a:rPr lang="hu-HU" sz="2000" dirty="0" err="1" smtClean="0"/>
              <a:t>obj-obj</a:t>
            </a:r>
            <a:r>
              <a:rPr lang="hu-HU" sz="2000" dirty="0" smtClean="0"/>
              <a:t> kapcsolat </a:t>
            </a:r>
          </a:p>
          <a:p>
            <a:pPr lvl="1"/>
            <a:r>
              <a:rPr lang="hu-HU" sz="2000" dirty="0" err="1" smtClean="0"/>
              <a:t>élsúlyok</a:t>
            </a:r>
            <a:r>
              <a:rPr lang="hu-HU" sz="2000" dirty="0" smtClean="0"/>
              <a:t> = kapcsolat erőssége, valószínűsége</a:t>
            </a:r>
          </a:p>
          <a:p>
            <a:endParaRPr lang="hu-HU" sz="2400" dirty="0" smtClean="0"/>
          </a:p>
          <a:p>
            <a:r>
              <a:rPr lang="hu-HU" sz="2400" dirty="0" smtClean="0"/>
              <a:t>Példa: </a:t>
            </a:r>
          </a:p>
          <a:p>
            <a:pPr lvl="1"/>
            <a:r>
              <a:rPr lang="hu-HU" sz="2000" dirty="0" smtClean="0"/>
              <a:t>[1]  </a:t>
            </a:r>
            <a:r>
              <a:rPr lang="hu-HU" sz="2000" dirty="0" err="1" smtClean="0"/>
              <a:t>Szoc</a:t>
            </a:r>
            <a:r>
              <a:rPr lang="hu-HU" sz="2000" dirty="0" smtClean="0"/>
              <a:t>. hálók (közösségek keresése)</a:t>
            </a:r>
          </a:p>
          <a:p>
            <a:pPr lvl="1"/>
            <a:r>
              <a:rPr lang="hu-HU" sz="2000" dirty="0" smtClean="0"/>
              <a:t>[2]  </a:t>
            </a:r>
            <a:r>
              <a:rPr lang="hu-HU" sz="2000" dirty="0" err="1" smtClean="0"/>
              <a:t>Hiperlinkek</a:t>
            </a:r>
            <a:r>
              <a:rPr lang="hu-HU" sz="2000" dirty="0" smtClean="0"/>
              <a:t> – irányított gráf</a:t>
            </a:r>
          </a:p>
          <a:p>
            <a:pPr lvl="1"/>
            <a:r>
              <a:rPr lang="hu-HU" sz="2000" dirty="0" smtClean="0"/>
              <a:t>[3]  Képek összehasonlítása – súlyozott gráf</a:t>
            </a:r>
          </a:p>
          <a:p>
            <a:endParaRPr lang="hu-HU" sz="2400" dirty="0"/>
          </a:p>
        </p:txBody>
      </p:sp>
      <p:pic>
        <p:nvPicPr>
          <p:cNvPr id="5" name="Kép 4" descr="std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2714620"/>
            <a:ext cx="1928826" cy="174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Modellezés – Mit tartalmazzon a gráf?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Páros gráf : </a:t>
            </a:r>
          </a:p>
          <a:p>
            <a:pPr lvl="1"/>
            <a:r>
              <a:rPr lang="hu-HU" sz="2000" dirty="0" smtClean="0"/>
              <a:t>egyik pontosztály: objektumok</a:t>
            </a:r>
          </a:p>
          <a:p>
            <a:pPr lvl="1"/>
            <a:r>
              <a:rPr lang="hu-HU" sz="2000" dirty="0" smtClean="0"/>
              <a:t>másik pontosztály: tulajdonságok</a:t>
            </a:r>
          </a:p>
          <a:p>
            <a:pPr lvl="1"/>
            <a:r>
              <a:rPr lang="hu-HU" sz="2000" dirty="0" smtClean="0"/>
              <a:t>súlyozás itt is lehetséges</a:t>
            </a:r>
          </a:p>
          <a:p>
            <a:pPr lvl="1"/>
            <a:endParaRPr lang="hu-HU" sz="2000" dirty="0"/>
          </a:p>
          <a:p>
            <a:r>
              <a:rPr lang="hu-HU" sz="2400" dirty="0" smtClean="0"/>
              <a:t>Példa:</a:t>
            </a:r>
          </a:p>
          <a:p>
            <a:pPr lvl="1"/>
            <a:r>
              <a:rPr lang="en-US" sz="2000" dirty="0" smtClean="0"/>
              <a:t>[4] </a:t>
            </a:r>
            <a:r>
              <a:rPr lang="hu-HU" sz="2000" dirty="0" smtClean="0"/>
              <a:t>Összefoglaló biológiai alkalmazásokról</a:t>
            </a:r>
          </a:p>
          <a:p>
            <a:pPr lvl="1">
              <a:buNone/>
            </a:pPr>
            <a:r>
              <a:rPr lang="hu-HU" sz="2000" dirty="0" smtClean="0"/>
              <a:t>	pontosztályok: </a:t>
            </a:r>
            <a:r>
              <a:rPr lang="en-US" sz="2000" dirty="0" smtClean="0"/>
              <a:t>g</a:t>
            </a:r>
            <a:r>
              <a:rPr lang="hu-HU" sz="2000" dirty="0" smtClean="0"/>
              <a:t>ének  – kísérleti körülmények </a:t>
            </a:r>
          </a:p>
          <a:p>
            <a:pPr lvl="1"/>
            <a:r>
              <a:rPr lang="hu-HU" sz="2000" dirty="0" smtClean="0"/>
              <a:t>Szavak /dokumentumok csoportosítása</a:t>
            </a:r>
          </a:p>
          <a:p>
            <a:pPr lvl="1">
              <a:buNone/>
            </a:pPr>
            <a:r>
              <a:rPr lang="hu-HU" sz="2000" dirty="0" smtClean="0"/>
              <a:t>	pontosztályok: dokumentumok – szavak </a:t>
            </a:r>
          </a:p>
          <a:p>
            <a:pPr lvl="1">
              <a:buNone/>
            </a:pPr>
            <a:r>
              <a:rPr lang="hu-HU" sz="2000" dirty="0" smtClean="0"/>
              <a:t>	</a:t>
            </a:r>
            <a:endParaRPr lang="hu-HU" sz="2000" dirty="0"/>
          </a:p>
        </p:txBody>
      </p:sp>
      <p:pic>
        <p:nvPicPr>
          <p:cNvPr id="6" name="Kép 5" descr="bp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2357430"/>
            <a:ext cx="2876550" cy="146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hu-HU" sz="3200" dirty="0" smtClean="0"/>
              <a:t>Modellezés – Mit tartalmazzon a gráf?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hu-HU" sz="2400" dirty="0" smtClean="0"/>
              <a:t>Szemantikus gráfok:</a:t>
            </a:r>
          </a:p>
          <a:p>
            <a:pPr lvl="1"/>
            <a:r>
              <a:rPr lang="hu-HU" sz="2000" dirty="0" smtClean="0"/>
              <a:t>ponthalmaz és </a:t>
            </a:r>
            <a:r>
              <a:rPr lang="hu-HU" sz="2000" dirty="0" err="1" smtClean="0"/>
              <a:t>élhalmaz</a:t>
            </a:r>
            <a:r>
              <a:rPr lang="hu-HU" sz="2000" dirty="0" smtClean="0"/>
              <a:t> is címkézett (akár szövegesen)</a:t>
            </a:r>
          </a:p>
          <a:p>
            <a:endParaRPr lang="hu-HU" sz="2400" dirty="0" smtClean="0"/>
          </a:p>
          <a:p>
            <a:r>
              <a:rPr lang="hu-HU" sz="2400" dirty="0" smtClean="0"/>
              <a:t>Példa:</a:t>
            </a:r>
          </a:p>
          <a:p>
            <a:pPr lvl="1"/>
            <a:r>
              <a:rPr lang="hu-HU" sz="2000" dirty="0" smtClean="0"/>
              <a:t>kapcsolatrendszerük alapján</a:t>
            </a:r>
          </a:p>
          <a:p>
            <a:pPr lvl="1">
              <a:buNone/>
            </a:pPr>
            <a:r>
              <a:rPr lang="hu-HU" sz="2000" dirty="0"/>
              <a:t>	</a:t>
            </a:r>
            <a:r>
              <a:rPr lang="hu-HU" sz="2000" dirty="0" smtClean="0"/>
              <a:t>a társadalomba nem „illeszkedő”</a:t>
            </a:r>
          </a:p>
          <a:p>
            <a:pPr lvl="1">
              <a:buNone/>
            </a:pPr>
            <a:r>
              <a:rPr lang="hu-HU" sz="2000" dirty="0"/>
              <a:t>	</a:t>
            </a:r>
            <a:r>
              <a:rPr lang="hu-HU" sz="2000" dirty="0" smtClean="0"/>
              <a:t>emberek kiszűrése [5]</a:t>
            </a:r>
          </a:p>
          <a:p>
            <a:pPr lvl="1"/>
            <a:r>
              <a:rPr lang="hu-HU" sz="2000" dirty="0" smtClean="0"/>
              <a:t>viselkedés-minták tanulása </a:t>
            </a:r>
            <a:endParaRPr lang="hu-HU" sz="2000" dirty="0"/>
          </a:p>
        </p:txBody>
      </p:sp>
      <p:pic>
        <p:nvPicPr>
          <p:cNvPr id="4" name="Kép 3" descr="semgr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00306"/>
            <a:ext cx="3739244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Az algoritmusok csoportosításának szempontjai 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endParaRPr lang="hu-HU" sz="2400" b="1" dirty="0" smtClean="0"/>
          </a:p>
          <a:p>
            <a:pPr marL="457200" indent="-457200">
              <a:buNone/>
            </a:pPr>
            <a:endParaRPr lang="hu-HU" sz="2400" b="1" dirty="0"/>
          </a:p>
          <a:p>
            <a:pPr marL="457200" indent="-457200">
              <a:buNone/>
            </a:pPr>
            <a:r>
              <a:rPr lang="hu-HU" sz="2400" b="1" dirty="0" smtClean="0"/>
              <a:t>Hogyan használjuk a rendelkezésre álló adatokat?</a:t>
            </a:r>
          </a:p>
          <a:p>
            <a:pPr marL="457200" indent="-457200"/>
            <a:r>
              <a:rPr lang="hu-HU" sz="2400" dirty="0" smtClean="0">
                <a:solidFill>
                  <a:schemeClr val="bg1">
                    <a:lumMod val="75000"/>
                  </a:schemeClr>
                </a:solidFill>
              </a:rPr>
              <a:t>Modellezés – mit fogunk modellezni a gráfban?</a:t>
            </a:r>
          </a:p>
          <a:p>
            <a:pPr marL="457200" indent="-457200"/>
            <a:r>
              <a:rPr lang="hu-HU" sz="2400" dirty="0" smtClean="0">
                <a:solidFill>
                  <a:srgbClr val="FF0000"/>
                </a:solidFill>
              </a:rPr>
              <a:t>A gráf felépítése</a:t>
            </a:r>
            <a:r>
              <a:rPr lang="hu-HU" sz="2400" dirty="0" smtClean="0"/>
              <a:t> </a:t>
            </a:r>
          </a:p>
          <a:p>
            <a:pPr marL="457200" indent="-457200"/>
            <a:r>
              <a:rPr lang="hu-HU" sz="2400" dirty="0" smtClean="0"/>
              <a:t>Szükséges-e (gyakran) frissíteni a gráfot?</a:t>
            </a:r>
            <a:endParaRPr lang="hu-HU" sz="2400" dirty="0"/>
          </a:p>
          <a:p>
            <a:pPr marL="457200" indent="-457200">
              <a:buNone/>
            </a:pPr>
            <a:r>
              <a:rPr lang="hu-HU" sz="2400" b="1" dirty="0" smtClean="0"/>
              <a:t>Hogyan fordul át a kérdés gráfelméleti feladattá?</a:t>
            </a:r>
          </a:p>
          <a:p>
            <a:pPr marL="457200" indent="-457200"/>
            <a:r>
              <a:rPr lang="hu-HU" sz="2400" dirty="0" smtClean="0"/>
              <a:t>Hogyan definiáljuk a klasztert? </a:t>
            </a:r>
          </a:p>
          <a:p>
            <a:pPr marL="457200" indent="-457200"/>
            <a:r>
              <a:rPr lang="hu-HU" sz="2400" dirty="0" smtClean="0"/>
              <a:t>Klaszterek száma előre ismert? – Minden elemet be kell sorolni?</a:t>
            </a:r>
          </a:p>
          <a:p>
            <a:pPr marL="457200" indent="-457200"/>
            <a:r>
              <a:rPr lang="hu-HU" sz="2400" dirty="0" smtClean="0"/>
              <a:t>Lehetnek-e átfedések a klaszterek között?</a:t>
            </a:r>
          </a:p>
          <a:p>
            <a:pPr marL="457200" indent="-457200">
              <a:buNone/>
            </a:pPr>
            <a:endParaRPr lang="hu-HU" sz="2400" dirty="0"/>
          </a:p>
        </p:txBody>
      </p:sp>
      <p:pic>
        <p:nvPicPr>
          <p:cNvPr id="4" name="Kép 3" descr="flow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285860"/>
            <a:ext cx="72866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 gráf felépítése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Teljes információ – nem feltétlenül teljes a gráf!</a:t>
            </a:r>
          </a:p>
          <a:p>
            <a:r>
              <a:rPr lang="hu-HU" sz="2400" dirty="0" smtClean="0"/>
              <a:t>Nem használunk minden adatot</a:t>
            </a:r>
          </a:p>
          <a:p>
            <a:pPr>
              <a:buNone/>
            </a:pPr>
            <a:r>
              <a:rPr lang="hu-HU" sz="2400" dirty="0"/>
              <a:t>	</a:t>
            </a:r>
            <a:r>
              <a:rPr lang="hu-HU" sz="2000" dirty="0" smtClean="0"/>
              <a:t>Sok alkalmazásban elég csak közelíteni az eredeti gráfot.</a:t>
            </a:r>
          </a:p>
          <a:p>
            <a:pPr>
              <a:buNone/>
            </a:pPr>
            <a:r>
              <a:rPr lang="hu-HU" sz="2000" dirty="0"/>
              <a:t>	</a:t>
            </a:r>
            <a:r>
              <a:rPr lang="hu-HU" sz="2000" dirty="0" smtClean="0"/>
              <a:t>Előny: kisebb tárhely, gyorsabb számítások.</a:t>
            </a:r>
          </a:p>
          <a:p>
            <a:pPr>
              <a:buNone/>
            </a:pPr>
            <a:r>
              <a:rPr lang="hu-HU" sz="2000" dirty="0"/>
              <a:t>	</a:t>
            </a:r>
            <a:r>
              <a:rPr lang="hu-HU" sz="2000" dirty="0" smtClean="0"/>
              <a:t>Szükséges: metrika az objektumok között.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       MST </a:t>
            </a:r>
            <a:r>
              <a:rPr lang="hu-HU" sz="2000" dirty="0"/>
              <a:t>[6] : képek szín-szegmentálása </a:t>
            </a:r>
            <a:r>
              <a:rPr lang="hu-HU" sz="2000" dirty="0" smtClean="0"/>
              <a:t>	</a:t>
            </a:r>
            <a:r>
              <a:rPr lang="hu-HU" sz="2000" dirty="0" err="1" smtClean="0"/>
              <a:t>kNNG</a:t>
            </a:r>
            <a:r>
              <a:rPr lang="hu-HU" sz="2000" dirty="0" smtClean="0"/>
              <a:t> gráf [7]: szavak               					klaszterezése 					</a:t>
            </a:r>
            <a:endParaRPr lang="hu-HU" sz="2000" dirty="0"/>
          </a:p>
        </p:txBody>
      </p:sp>
      <p:pic>
        <p:nvPicPr>
          <p:cNvPr id="4" name="Kép 3" descr="MS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4000504"/>
            <a:ext cx="4044305" cy="1571621"/>
          </a:xfrm>
          <a:prstGeom prst="rect">
            <a:avLst/>
          </a:prstGeom>
        </p:spPr>
      </p:pic>
      <p:pic>
        <p:nvPicPr>
          <p:cNvPr id="5" name="Kép 4" descr="KNNGrap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4143380"/>
            <a:ext cx="2667019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1749</Words>
  <Application>Microsoft Office PowerPoint</Application>
  <PresentationFormat>Diavetítés a képernyőre (4:3 oldalarány)</PresentationFormat>
  <Paragraphs>318</Paragraphs>
  <Slides>31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3" baseType="lpstr">
      <vt:lpstr>Office-téma</vt:lpstr>
      <vt:lpstr>Equation</vt:lpstr>
      <vt:lpstr>Gráf alapú klaszterezési eljárások</vt:lpstr>
      <vt:lpstr>Áttekintés</vt:lpstr>
      <vt:lpstr>Miért érdekesek a gráf alapú klaszterező eljárások?</vt:lpstr>
      <vt:lpstr>Az algoritmusok csoportosításának szempontjai </vt:lpstr>
      <vt:lpstr>Modellezés – Mit tartalmazzon a gráf?</vt:lpstr>
      <vt:lpstr>Modellezés – Mit tartalmazzon a gráf?</vt:lpstr>
      <vt:lpstr>Modellezés – Mit tartalmazzon a gráf?</vt:lpstr>
      <vt:lpstr>Az algoritmusok csoportosításának szempontjai </vt:lpstr>
      <vt:lpstr>A gráf felépítése</vt:lpstr>
      <vt:lpstr>Az algoritmusok csoportosításának szempontjai </vt:lpstr>
      <vt:lpstr>Hogyan definiáljuk a klasztert? 1. (Egy vagy több) kiválasztott objektumhoz hasonlók tartoznak  egy klaszterbe </vt:lpstr>
      <vt:lpstr>Hogyan definiáljuk a klasztert? 2.  Az objektumok egymáshoz is hasonlítanak </vt:lpstr>
      <vt:lpstr>Sűrű részgráfok - Hagyományos gráfok </vt:lpstr>
      <vt:lpstr>Sűrű részgráfok – páros gráfok</vt:lpstr>
      <vt:lpstr>Hogyan definiáljuk a klasztert? 3. A klaszter határát vizsgáljuk</vt:lpstr>
      <vt:lpstr>Az algoritmusok csoportosításának szempontjai </vt:lpstr>
      <vt:lpstr>További felmerülő kérdések</vt:lpstr>
      <vt:lpstr>Az algoritmusok csoportosításának szempontjai </vt:lpstr>
      <vt:lpstr>Ha nem szükséges frissíteni a gráfot</vt:lpstr>
      <vt:lpstr>Transzduktív gráf alapú tanulás</vt:lpstr>
      <vt:lpstr>Ha szükséges a gráfok frissítése</vt:lpstr>
      <vt:lpstr>Az algoritmusok csoportosításának szempontjai </vt:lpstr>
      <vt:lpstr>On finding large conjunctive clusters [10]</vt:lpstr>
      <vt:lpstr>24. dia</vt:lpstr>
      <vt:lpstr>25. dia</vt:lpstr>
      <vt:lpstr>Problémák, kiegészítések</vt:lpstr>
      <vt:lpstr>Társadalom- és web-gráfok</vt:lpstr>
      <vt:lpstr>PÉLDA:  Kleinberg ’99: Authoritative Sources in a Hyperlinked Environment [2]</vt:lpstr>
      <vt:lpstr>PÉLDA:  Kleinberg ’99: Authoritative Sources in a Hyperlinked Environment</vt:lpstr>
      <vt:lpstr>Köszönöm a figyelmet!</vt:lpstr>
      <vt:lpstr>Referenciák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keszi</dc:creator>
  <cp:lastModifiedBy>keszi</cp:lastModifiedBy>
  <cp:revision>88</cp:revision>
  <dcterms:created xsi:type="dcterms:W3CDTF">2010-04-27T05:35:59Z</dcterms:created>
  <dcterms:modified xsi:type="dcterms:W3CDTF">2010-05-11T10:45:33Z</dcterms:modified>
</cp:coreProperties>
</file>